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4"/>
  </p:notesMasterIdLst>
  <p:handoutMasterIdLst>
    <p:handoutMasterId r:id="rId25"/>
  </p:handoutMasterIdLst>
  <p:sldIdLst>
    <p:sldId id="711" r:id="rId2"/>
    <p:sldId id="893" r:id="rId3"/>
    <p:sldId id="717" r:id="rId4"/>
    <p:sldId id="714" r:id="rId5"/>
    <p:sldId id="716" r:id="rId6"/>
    <p:sldId id="715" r:id="rId7"/>
    <p:sldId id="895" r:id="rId8"/>
    <p:sldId id="897" r:id="rId9"/>
    <p:sldId id="896" r:id="rId10"/>
    <p:sldId id="256" r:id="rId11"/>
    <p:sldId id="912" r:id="rId12"/>
    <p:sldId id="913" r:id="rId13"/>
    <p:sldId id="933" r:id="rId14"/>
    <p:sldId id="914" r:id="rId15"/>
    <p:sldId id="916" r:id="rId16"/>
    <p:sldId id="917" r:id="rId17"/>
    <p:sldId id="918" r:id="rId18"/>
    <p:sldId id="889" r:id="rId19"/>
    <p:sldId id="890" r:id="rId20"/>
    <p:sldId id="891" r:id="rId21"/>
    <p:sldId id="892" r:id="rId22"/>
    <p:sldId id="934" r:id="rId23"/>
  </p:sldIdLst>
  <p:sldSz cx="6858000" cy="9372600"/>
  <p:notesSz cx="7102475" cy="9388475"/>
  <p:defaultTextStyle>
    <a:defPPr>
      <a:defRPr lang="es-MX"/>
    </a:defPPr>
    <a:lvl1pPr algn="ctr"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3" userDrawn="1">
          <p15:clr>
            <a:srgbClr val="A4A3A4"/>
          </p15:clr>
        </p15:guide>
        <p15:guide id="2" pos="4110" userDrawn="1">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68686"/>
    <a:srgbClr val="669900"/>
    <a:srgbClr val="FF3399"/>
    <a:srgbClr val="80808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291" autoAdjust="0"/>
  </p:normalViewPr>
  <p:slideViewPr>
    <p:cSldViewPr>
      <p:cViewPr varScale="1">
        <p:scale>
          <a:sx n="63" d="100"/>
          <a:sy n="63" d="100"/>
        </p:scale>
        <p:origin x="2424" y="84"/>
      </p:cViewPr>
      <p:guideLst>
        <p:guide orient="horz" pos="4313"/>
        <p:guide pos="4110"/>
      </p:guideLst>
    </p:cSldViewPr>
  </p:slideViewPr>
  <p:outlineViewPr>
    <p:cViewPr>
      <p:scale>
        <a:sx n="20" d="100"/>
        <a:sy n="2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566" y="-96"/>
      </p:cViewPr>
      <p:guideLst>
        <p:guide orient="horz" pos="2958"/>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712BC23-2AEE-45A8-81A6-677B91F2A1B2}"/>
              </a:ext>
            </a:extLst>
          </p:cNvPr>
          <p:cNvSpPr>
            <a:spLocks noGrp="1" noChangeArrowheads="1"/>
          </p:cNvSpPr>
          <p:nvPr>
            <p:ph type="hdr" sz="quarter"/>
          </p:nvPr>
        </p:nvSpPr>
        <p:spPr bwMode="auto">
          <a:xfrm>
            <a:off x="0" y="0"/>
            <a:ext cx="3077951" cy="47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5123" name="Rectangle 3">
            <a:extLst>
              <a:ext uri="{FF2B5EF4-FFF2-40B4-BE49-F238E27FC236}">
                <a16:creationId xmlns:a16="http://schemas.microsoft.com/office/drawing/2014/main" id="{C550F498-A742-4A18-9988-BBAD911CDB38}"/>
              </a:ext>
            </a:extLst>
          </p:cNvPr>
          <p:cNvSpPr>
            <a:spLocks noGrp="1" noChangeArrowheads="1"/>
          </p:cNvSpPr>
          <p:nvPr>
            <p:ph type="dt" sz="quarter" idx="1"/>
          </p:nvPr>
        </p:nvSpPr>
        <p:spPr bwMode="auto">
          <a:xfrm>
            <a:off x="4024524" y="0"/>
            <a:ext cx="3077951" cy="47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r" defTabSz="952296">
              <a:defRPr sz="1300">
                <a:latin typeface="Times New Roman" panose="02020603050405020304" pitchFamily="18" charset="0"/>
              </a:defRPr>
            </a:lvl1pPr>
          </a:lstStyle>
          <a:p>
            <a:endParaRPr lang="es-ES" altLang="es-MX"/>
          </a:p>
        </p:txBody>
      </p:sp>
      <p:sp>
        <p:nvSpPr>
          <p:cNvPr id="5124" name="Rectangle 4">
            <a:extLst>
              <a:ext uri="{FF2B5EF4-FFF2-40B4-BE49-F238E27FC236}">
                <a16:creationId xmlns:a16="http://schemas.microsoft.com/office/drawing/2014/main" id="{8A6F6FD2-805A-414D-BFBA-B434A8814EF6}"/>
              </a:ext>
            </a:extLst>
          </p:cNvPr>
          <p:cNvSpPr>
            <a:spLocks noGrp="1" noChangeArrowheads="1"/>
          </p:cNvSpPr>
          <p:nvPr>
            <p:ph type="ftr" sz="quarter" idx="2"/>
          </p:nvPr>
        </p:nvSpPr>
        <p:spPr bwMode="auto">
          <a:xfrm>
            <a:off x="0" y="8918105"/>
            <a:ext cx="3077951" cy="47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5125" name="Rectangle 5">
            <a:extLst>
              <a:ext uri="{FF2B5EF4-FFF2-40B4-BE49-F238E27FC236}">
                <a16:creationId xmlns:a16="http://schemas.microsoft.com/office/drawing/2014/main" id="{C022FE05-2D85-436F-9730-8B1952F3D3DB}"/>
              </a:ext>
            </a:extLst>
          </p:cNvPr>
          <p:cNvSpPr>
            <a:spLocks noGrp="1" noChangeArrowheads="1"/>
          </p:cNvSpPr>
          <p:nvPr>
            <p:ph type="sldNum" sz="quarter" idx="3"/>
          </p:nvPr>
        </p:nvSpPr>
        <p:spPr bwMode="auto">
          <a:xfrm>
            <a:off x="4024524" y="8918105"/>
            <a:ext cx="3077951" cy="47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r" defTabSz="952296">
              <a:defRPr sz="1300">
                <a:latin typeface="Times New Roman" panose="02020603050405020304" pitchFamily="18" charset="0"/>
              </a:defRPr>
            </a:lvl1pPr>
          </a:lstStyle>
          <a:p>
            <a:fld id="{D0E4F117-576D-4674-81FC-1B82913786E2}" type="slidenum">
              <a:rPr lang="es-MX" altLang="es-MX"/>
              <a:pPr/>
              <a:t>‹Nº›</a:t>
            </a:fld>
            <a:endParaRPr lang="es-MX" altLang="es-MX"/>
          </a:p>
        </p:txBody>
      </p:sp>
    </p:spTree>
    <p:extLst>
      <p:ext uri="{BB962C8B-B14F-4D97-AF65-F5344CB8AC3E}">
        <p14:creationId xmlns:p14="http://schemas.microsoft.com/office/powerpoint/2010/main" val="36625708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00B6515-C2A2-4D21-BC12-C942387AA70C}"/>
              </a:ext>
            </a:extLst>
          </p:cNvPr>
          <p:cNvSpPr>
            <a:spLocks noGrp="1" noChangeArrowheads="1"/>
          </p:cNvSpPr>
          <p:nvPr>
            <p:ph type="hdr" sz="quarter"/>
          </p:nvPr>
        </p:nvSpPr>
        <p:spPr bwMode="auto">
          <a:xfrm>
            <a:off x="0" y="0"/>
            <a:ext cx="3077951" cy="47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44035" name="Rectangle 3">
            <a:extLst>
              <a:ext uri="{FF2B5EF4-FFF2-40B4-BE49-F238E27FC236}">
                <a16:creationId xmlns:a16="http://schemas.microsoft.com/office/drawing/2014/main" id="{263824B4-0BC3-4C33-B9AA-A74D0EC96EE9}"/>
              </a:ext>
            </a:extLst>
          </p:cNvPr>
          <p:cNvSpPr>
            <a:spLocks noGrp="1" noChangeArrowheads="1"/>
          </p:cNvSpPr>
          <p:nvPr>
            <p:ph type="dt" idx="1"/>
          </p:nvPr>
        </p:nvSpPr>
        <p:spPr bwMode="auto">
          <a:xfrm>
            <a:off x="4024524" y="0"/>
            <a:ext cx="3077951" cy="47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r" defTabSz="952296">
              <a:defRPr sz="1300">
                <a:latin typeface="Times New Roman" panose="02020603050405020304" pitchFamily="18" charset="0"/>
              </a:defRPr>
            </a:lvl1pPr>
          </a:lstStyle>
          <a:p>
            <a:endParaRPr lang="es-ES" altLang="es-MX"/>
          </a:p>
        </p:txBody>
      </p:sp>
      <p:sp>
        <p:nvSpPr>
          <p:cNvPr id="133124" name="Rectangle 4">
            <a:extLst>
              <a:ext uri="{FF2B5EF4-FFF2-40B4-BE49-F238E27FC236}">
                <a16:creationId xmlns:a16="http://schemas.microsoft.com/office/drawing/2014/main" id="{660D1626-3F94-4D42-BEAD-B745D9ED37C6}"/>
              </a:ext>
            </a:extLst>
          </p:cNvPr>
          <p:cNvSpPr>
            <a:spLocks noGrp="1" noRot="1" noChangeAspect="1" noChangeArrowheads="1" noTextEdit="1"/>
          </p:cNvSpPr>
          <p:nvPr>
            <p:ph type="sldImg" idx="2"/>
          </p:nvPr>
        </p:nvSpPr>
        <p:spPr bwMode="auto">
          <a:xfrm>
            <a:off x="2266950" y="703263"/>
            <a:ext cx="2576513"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a:extLst>
              <a:ext uri="{FF2B5EF4-FFF2-40B4-BE49-F238E27FC236}">
                <a16:creationId xmlns:a16="http://schemas.microsoft.com/office/drawing/2014/main" id="{337949C1-35EF-4004-95BB-90D58EC1FA80}"/>
              </a:ext>
            </a:extLst>
          </p:cNvPr>
          <p:cNvSpPr>
            <a:spLocks noGrp="1" noChangeArrowheads="1"/>
          </p:cNvSpPr>
          <p:nvPr>
            <p:ph type="body" sz="quarter" idx="3"/>
          </p:nvPr>
        </p:nvSpPr>
        <p:spPr bwMode="auto">
          <a:xfrm>
            <a:off x="946574" y="4461966"/>
            <a:ext cx="5209329" cy="4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4038" name="Rectangle 6">
            <a:extLst>
              <a:ext uri="{FF2B5EF4-FFF2-40B4-BE49-F238E27FC236}">
                <a16:creationId xmlns:a16="http://schemas.microsoft.com/office/drawing/2014/main" id="{E7750080-5B24-4B74-AA14-F1CA193751C5}"/>
              </a:ext>
            </a:extLst>
          </p:cNvPr>
          <p:cNvSpPr>
            <a:spLocks noGrp="1" noChangeArrowheads="1"/>
          </p:cNvSpPr>
          <p:nvPr>
            <p:ph type="ftr" sz="quarter" idx="4"/>
          </p:nvPr>
        </p:nvSpPr>
        <p:spPr bwMode="auto">
          <a:xfrm>
            <a:off x="0" y="8918105"/>
            <a:ext cx="3077951" cy="47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44039" name="Rectangle 7">
            <a:extLst>
              <a:ext uri="{FF2B5EF4-FFF2-40B4-BE49-F238E27FC236}">
                <a16:creationId xmlns:a16="http://schemas.microsoft.com/office/drawing/2014/main" id="{7C3C9F09-33EE-493F-A3E1-CA7D1A372A2F}"/>
              </a:ext>
            </a:extLst>
          </p:cNvPr>
          <p:cNvSpPr>
            <a:spLocks noGrp="1" noChangeArrowheads="1"/>
          </p:cNvSpPr>
          <p:nvPr>
            <p:ph type="sldNum" sz="quarter" idx="5"/>
          </p:nvPr>
        </p:nvSpPr>
        <p:spPr bwMode="auto">
          <a:xfrm>
            <a:off x="4024524" y="8918105"/>
            <a:ext cx="3077951" cy="470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r" defTabSz="952296">
              <a:defRPr sz="1300">
                <a:latin typeface="Times New Roman" panose="02020603050405020304" pitchFamily="18" charset="0"/>
              </a:defRPr>
            </a:lvl1pPr>
          </a:lstStyle>
          <a:p>
            <a:fld id="{FC14B46E-0C9F-46DD-8B6A-D7BA471579D1}" type="slidenum">
              <a:rPr lang="es-ES" altLang="es-MX"/>
              <a:pPr/>
              <a:t>‹Nº›</a:t>
            </a:fld>
            <a:endParaRPr lang="es-ES" altLang="es-MX"/>
          </a:p>
        </p:txBody>
      </p:sp>
    </p:spTree>
    <p:extLst>
      <p:ext uri="{BB962C8B-B14F-4D97-AF65-F5344CB8AC3E}">
        <p14:creationId xmlns:p14="http://schemas.microsoft.com/office/powerpoint/2010/main" val="38176549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Marcador de imagen de diapositiva">
            <a:extLst>
              <a:ext uri="{FF2B5EF4-FFF2-40B4-BE49-F238E27FC236}">
                <a16:creationId xmlns:a16="http://schemas.microsoft.com/office/drawing/2014/main" id="{23A6372A-3A29-42A7-B8C5-2D5694FBF660}"/>
              </a:ext>
            </a:extLst>
          </p:cNvPr>
          <p:cNvSpPr>
            <a:spLocks noGrp="1" noRot="1" noChangeAspect="1" noTextEdit="1"/>
          </p:cNvSpPr>
          <p:nvPr>
            <p:ph type="sldImg"/>
          </p:nvPr>
        </p:nvSpPr>
        <p:spPr>
          <a:xfrm>
            <a:off x="2266950" y="703263"/>
            <a:ext cx="2576513" cy="3521075"/>
          </a:xfrm>
          <a:ln/>
        </p:spPr>
      </p:sp>
      <p:sp>
        <p:nvSpPr>
          <p:cNvPr id="134147" name="2 Marcador de notas">
            <a:extLst>
              <a:ext uri="{FF2B5EF4-FFF2-40B4-BE49-F238E27FC236}">
                <a16:creationId xmlns:a16="http://schemas.microsoft.com/office/drawing/2014/main" id="{CDA6CC45-3587-4C45-8430-7A972203D9F8}"/>
              </a:ext>
            </a:extLst>
          </p:cNvPr>
          <p:cNvSpPr>
            <a:spLocks noGrp="1"/>
          </p:cNvSpPr>
          <p:nvPr>
            <p:ph type="body" idx="1"/>
          </p:nvPr>
        </p:nvSpPr>
        <p:spPr/>
        <p:txBody>
          <a:bodyPr/>
          <a:lstStyle/>
          <a:p>
            <a:endParaRPr lang="es-ES" altLang="es-MX"/>
          </a:p>
        </p:txBody>
      </p:sp>
      <p:sp>
        <p:nvSpPr>
          <p:cNvPr id="134148" name="3 Marcador de número de diapositiva">
            <a:extLst>
              <a:ext uri="{FF2B5EF4-FFF2-40B4-BE49-F238E27FC236}">
                <a16:creationId xmlns:a16="http://schemas.microsoft.com/office/drawing/2014/main" id="{9DD5D443-91D8-4B13-9358-4488AC4297C3}"/>
              </a:ext>
            </a:extLst>
          </p:cNvPr>
          <p:cNvSpPr>
            <a:spLocks noGrp="1"/>
          </p:cNvSpPr>
          <p:nvPr>
            <p:ph type="sldNum" sz="quarter" idx="5"/>
          </p:nvPr>
        </p:nvSpPr>
        <p:spPr>
          <a:noFill/>
        </p:spPr>
        <p:txBody>
          <a:bodyPr/>
          <a:lstStyle>
            <a:lvl1pPr defTabSz="952296" eaLnBrk="0" hangingPunct="0">
              <a:defRPr sz="1200">
                <a:solidFill>
                  <a:schemeClr val="tx1"/>
                </a:solidFill>
                <a:latin typeface="Arial" panose="020B0604020202020204" pitchFamily="34" charset="0"/>
              </a:defRPr>
            </a:lvl1pPr>
            <a:lvl2pPr marL="774224" indent="-297302" defTabSz="952296" eaLnBrk="0" hangingPunct="0">
              <a:defRPr sz="1200">
                <a:solidFill>
                  <a:schemeClr val="tx1"/>
                </a:solidFill>
                <a:latin typeface="Arial" panose="020B0604020202020204" pitchFamily="34" charset="0"/>
              </a:defRPr>
            </a:lvl2pPr>
            <a:lvl3pPr marL="1190757" indent="-238461" defTabSz="952296" eaLnBrk="0" hangingPunct="0">
              <a:defRPr sz="1200">
                <a:solidFill>
                  <a:schemeClr val="tx1"/>
                </a:solidFill>
                <a:latin typeface="Arial" panose="020B0604020202020204" pitchFamily="34" charset="0"/>
              </a:defRPr>
            </a:lvl3pPr>
            <a:lvl4pPr marL="1667678" indent="-238461" defTabSz="952296" eaLnBrk="0" hangingPunct="0">
              <a:defRPr sz="1200">
                <a:solidFill>
                  <a:schemeClr val="tx1"/>
                </a:solidFill>
                <a:latin typeface="Arial" panose="020B0604020202020204" pitchFamily="34" charset="0"/>
              </a:defRPr>
            </a:lvl4pPr>
            <a:lvl5pPr marL="2143051" indent="-238461" defTabSz="952296" eaLnBrk="0" hangingPunct="0">
              <a:defRPr sz="1200">
                <a:solidFill>
                  <a:schemeClr val="tx1"/>
                </a:solidFill>
                <a:latin typeface="Arial" panose="020B0604020202020204" pitchFamily="34" charset="0"/>
              </a:defRPr>
            </a:lvl5pPr>
            <a:lvl6pPr marL="2589004" indent="-238461" algn="ctr" defTabSz="952296" eaLnBrk="0" fontAlgn="base" hangingPunct="0">
              <a:spcBef>
                <a:spcPct val="0"/>
              </a:spcBef>
              <a:spcAft>
                <a:spcPct val="0"/>
              </a:spcAft>
              <a:defRPr sz="1200">
                <a:solidFill>
                  <a:schemeClr val="tx1"/>
                </a:solidFill>
                <a:latin typeface="Arial" panose="020B0604020202020204" pitchFamily="34" charset="0"/>
              </a:defRPr>
            </a:lvl6pPr>
            <a:lvl7pPr marL="3034957" indent="-238461" algn="ctr" defTabSz="952296" eaLnBrk="0" fontAlgn="base" hangingPunct="0">
              <a:spcBef>
                <a:spcPct val="0"/>
              </a:spcBef>
              <a:spcAft>
                <a:spcPct val="0"/>
              </a:spcAft>
              <a:defRPr sz="1200">
                <a:solidFill>
                  <a:schemeClr val="tx1"/>
                </a:solidFill>
                <a:latin typeface="Arial" panose="020B0604020202020204" pitchFamily="34" charset="0"/>
              </a:defRPr>
            </a:lvl7pPr>
            <a:lvl8pPr marL="3480910" indent="-238461" algn="ctr" defTabSz="952296" eaLnBrk="0" fontAlgn="base" hangingPunct="0">
              <a:spcBef>
                <a:spcPct val="0"/>
              </a:spcBef>
              <a:spcAft>
                <a:spcPct val="0"/>
              </a:spcAft>
              <a:defRPr sz="1200">
                <a:solidFill>
                  <a:schemeClr val="tx1"/>
                </a:solidFill>
                <a:latin typeface="Arial" panose="020B0604020202020204" pitchFamily="34" charset="0"/>
              </a:defRPr>
            </a:lvl8pPr>
            <a:lvl9pPr marL="3926863" indent="-238461" algn="ctr" defTabSz="952296"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A6CF273D-4363-4A38-8B0C-183467A4E986}" type="slidenum">
              <a:rPr lang="es-ES" altLang="es-MX" sz="1300">
                <a:latin typeface="Times New Roman" panose="02020603050405020304" pitchFamily="18" charset="0"/>
              </a:rPr>
              <a:pPr eaLnBrk="1" hangingPunct="1"/>
              <a:t>3</a:t>
            </a:fld>
            <a:endParaRPr lang="es-ES" altLang="es-MX" sz="1300">
              <a:latin typeface="Times New Roman" panose="02020603050405020304" pitchFamily="18" charset="0"/>
            </a:endParaRPr>
          </a:p>
        </p:txBody>
      </p:sp>
    </p:spTree>
    <p:extLst>
      <p:ext uri="{BB962C8B-B14F-4D97-AF65-F5344CB8AC3E}">
        <p14:creationId xmlns:p14="http://schemas.microsoft.com/office/powerpoint/2010/main" val="2314650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266950" y="703263"/>
            <a:ext cx="2576513" cy="3521075"/>
          </a:xfrm>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FC14B46E-0C9F-46DD-8B6A-D7BA471579D1}" type="slidenum">
              <a:rPr lang="es-ES" altLang="es-MX" smtClean="0"/>
              <a:pPr/>
              <a:t>8</a:t>
            </a:fld>
            <a:endParaRPr lang="es-ES" altLang="es-MX"/>
          </a:p>
        </p:txBody>
      </p:sp>
    </p:spTree>
    <p:extLst>
      <p:ext uri="{BB962C8B-B14F-4D97-AF65-F5344CB8AC3E}">
        <p14:creationId xmlns:p14="http://schemas.microsoft.com/office/powerpoint/2010/main" val="3542495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911475"/>
            <a:ext cx="5829300" cy="2009775"/>
          </a:xfrm>
          <a:prstGeom prst="rect">
            <a:avLst/>
          </a:prstGeo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28700" y="5311775"/>
            <a:ext cx="4800600" cy="2393950"/>
          </a:xfrm>
          <a:prstGeom prst="rect">
            <a:avLst/>
          </a:prstGeom>
        </p:spPr>
        <p:txBody>
          <a:bodyPr/>
          <a:lstStyle>
            <a:lvl1pPr marL="0" indent="0" algn="ctr">
              <a:buNone/>
              <a:defRPr/>
            </a:lvl1pPr>
            <a:lvl2pPr marL="457211" indent="0" algn="ctr">
              <a:buNone/>
              <a:defRPr/>
            </a:lvl2pPr>
            <a:lvl3pPr marL="914421" indent="0" algn="ctr">
              <a:buNone/>
              <a:defRPr/>
            </a:lvl3pPr>
            <a:lvl4pPr marL="1371632" indent="0" algn="ctr">
              <a:buNone/>
              <a:defRPr/>
            </a:lvl4pPr>
            <a:lvl5pPr marL="1828843" indent="0" algn="ctr">
              <a:buNone/>
              <a:defRPr/>
            </a:lvl5pPr>
            <a:lvl6pPr marL="2286054" indent="0" algn="ctr">
              <a:buNone/>
              <a:defRPr/>
            </a:lvl6pPr>
            <a:lvl7pPr marL="2743264" indent="0" algn="ctr">
              <a:buNone/>
              <a:defRPr/>
            </a:lvl7pPr>
            <a:lvl8pPr marL="3200475" indent="0" algn="ctr">
              <a:buNone/>
              <a:defRPr/>
            </a:lvl8pPr>
            <a:lvl9pPr marL="3657685" indent="0" algn="ctr">
              <a:buNone/>
              <a:defRPr/>
            </a:lvl9pPr>
          </a:lstStyle>
          <a:p>
            <a:r>
              <a:rPr lang="es-ES"/>
              <a:t>Haga clic para modificar el estilo de subtítulo del patrón</a:t>
            </a:r>
            <a:endParaRPr lang="es-MX"/>
          </a:p>
        </p:txBody>
      </p:sp>
    </p:spTree>
    <p:extLst>
      <p:ext uri="{BB962C8B-B14F-4D97-AF65-F5344CB8AC3E}">
        <p14:creationId xmlns:p14="http://schemas.microsoft.com/office/powerpoint/2010/main" val="345473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2187575"/>
            <a:ext cx="6172200" cy="6184900"/>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56452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74652"/>
            <a:ext cx="1543050" cy="7997825"/>
          </a:xfrm>
          <a:prstGeom prst="rect">
            <a:avLst/>
          </a:prstGeo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374652"/>
            <a:ext cx="4476750" cy="79978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28443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idx="1"/>
          </p:nvPr>
        </p:nvSpPr>
        <p:spPr>
          <a:xfrm>
            <a:off x="342900" y="2187575"/>
            <a:ext cx="6172200" cy="6184900"/>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023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338" y="6022975"/>
            <a:ext cx="5829300" cy="1860550"/>
          </a:xfrm>
          <a:prstGeom prst="rect">
            <a:avLst/>
          </a:prstGeo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41338" y="3971925"/>
            <a:ext cx="5829300" cy="2051050"/>
          </a:xfrm>
          <a:prstGeom prst="rect">
            <a:avLst/>
          </a:prstGeom>
        </p:spPr>
        <p:txBody>
          <a:bodyPr anchor="b"/>
          <a:lstStyle>
            <a:lvl1pPr marL="0" indent="0">
              <a:buNone/>
              <a:defRPr sz="2000"/>
            </a:lvl1pPr>
            <a:lvl2pPr marL="457211" indent="0">
              <a:buNone/>
              <a:defRPr sz="1800"/>
            </a:lvl2pPr>
            <a:lvl3pPr marL="914421" indent="0">
              <a:buNone/>
              <a:defRPr sz="1600"/>
            </a:lvl3pPr>
            <a:lvl4pPr marL="1371632" indent="0">
              <a:buNone/>
              <a:defRPr sz="1400"/>
            </a:lvl4pPr>
            <a:lvl5pPr marL="1828843" indent="0">
              <a:buNone/>
              <a:defRPr sz="1400"/>
            </a:lvl5pPr>
            <a:lvl6pPr marL="2286054" indent="0">
              <a:buNone/>
              <a:defRPr sz="1400"/>
            </a:lvl6pPr>
            <a:lvl7pPr marL="2743264" indent="0">
              <a:buNone/>
              <a:defRPr sz="1400"/>
            </a:lvl7pPr>
            <a:lvl8pPr marL="3200475" indent="0">
              <a:buNone/>
              <a:defRPr sz="1400"/>
            </a:lvl8pPr>
            <a:lvl9pPr marL="3657685"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116237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3429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35052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121622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42900" y="2098677"/>
            <a:ext cx="3030538" cy="873125"/>
          </a:xfrm>
          <a:prstGeom prst="rect">
            <a:avLst/>
          </a:prstGeom>
        </p:spPr>
        <p:txBody>
          <a:bodyPr anchor="b"/>
          <a:lstStyle>
            <a:lvl1pPr marL="0" indent="0">
              <a:buNone/>
              <a:defRPr sz="2400" b="1"/>
            </a:lvl1pPr>
            <a:lvl2pPr marL="457211" indent="0">
              <a:buNone/>
              <a:defRPr sz="2000" b="1"/>
            </a:lvl2pPr>
            <a:lvl3pPr marL="914421" indent="0">
              <a:buNone/>
              <a:defRPr sz="1800" b="1"/>
            </a:lvl3pPr>
            <a:lvl4pPr marL="1371632" indent="0">
              <a:buNone/>
              <a:defRPr sz="1600" b="1"/>
            </a:lvl4pPr>
            <a:lvl5pPr marL="1828843" indent="0">
              <a:buNone/>
              <a:defRPr sz="1600" b="1"/>
            </a:lvl5pPr>
            <a:lvl6pPr marL="2286054" indent="0">
              <a:buNone/>
              <a:defRPr sz="1600" b="1"/>
            </a:lvl6pPr>
            <a:lvl7pPr marL="2743264" indent="0">
              <a:buNone/>
              <a:defRPr sz="1600" b="1"/>
            </a:lvl7pPr>
            <a:lvl8pPr marL="3200475" indent="0">
              <a:buNone/>
              <a:defRPr sz="1600" b="1"/>
            </a:lvl8pPr>
            <a:lvl9pPr marL="3657685"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342900" y="2971802"/>
            <a:ext cx="3030538"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484564" y="2098677"/>
            <a:ext cx="3030537" cy="873125"/>
          </a:xfrm>
          <a:prstGeom prst="rect">
            <a:avLst/>
          </a:prstGeom>
        </p:spPr>
        <p:txBody>
          <a:bodyPr anchor="b"/>
          <a:lstStyle>
            <a:lvl1pPr marL="0" indent="0">
              <a:buNone/>
              <a:defRPr sz="2400" b="1"/>
            </a:lvl1pPr>
            <a:lvl2pPr marL="457211" indent="0">
              <a:buNone/>
              <a:defRPr sz="2000" b="1"/>
            </a:lvl2pPr>
            <a:lvl3pPr marL="914421" indent="0">
              <a:buNone/>
              <a:defRPr sz="1800" b="1"/>
            </a:lvl3pPr>
            <a:lvl4pPr marL="1371632" indent="0">
              <a:buNone/>
              <a:defRPr sz="1600" b="1"/>
            </a:lvl4pPr>
            <a:lvl5pPr marL="1828843" indent="0">
              <a:buNone/>
              <a:defRPr sz="1600" b="1"/>
            </a:lvl5pPr>
            <a:lvl6pPr marL="2286054" indent="0">
              <a:buNone/>
              <a:defRPr sz="1600" b="1"/>
            </a:lvl6pPr>
            <a:lvl7pPr marL="2743264" indent="0">
              <a:buNone/>
              <a:defRPr sz="1600" b="1"/>
            </a:lvl7pPr>
            <a:lvl8pPr marL="3200475" indent="0">
              <a:buNone/>
              <a:defRPr sz="1600" b="1"/>
            </a:lvl8pPr>
            <a:lvl9pPr marL="3657685"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3484564" y="2971802"/>
            <a:ext cx="3030537"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280116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Tree>
    <p:extLst>
      <p:ext uri="{BB962C8B-B14F-4D97-AF65-F5344CB8AC3E}">
        <p14:creationId xmlns:p14="http://schemas.microsoft.com/office/powerpoint/2010/main" val="272372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036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3063"/>
            <a:ext cx="2255838" cy="15875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2681288" y="373063"/>
            <a:ext cx="3833812" cy="79994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42900" y="1960563"/>
            <a:ext cx="2255838" cy="6411912"/>
          </a:xfrm>
          <a:prstGeom prst="rect">
            <a:avLst/>
          </a:prstGeom>
        </p:spPr>
        <p:txBody>
          <a:bodyPr/>
          <a:lstStyle>
            <a:lvl1pPr marL="0" indent="0">
              <a:buNone/>
              <a:defRPr sz="1400"/>
            </a:lvl1pPr>
            <a:lvl2pPr marL="457211" indent="0">
              <a:buNone/>
              <a:defRPr sz="1200"/>
            </a:lvl2pPr>
            <a:lvl3pPr marL="914421" indent="0">
              <a:buNone/>
              <a:defRPr sz="1000"/>
            </a:lvl3pPr>
            <a:lvl4pPr marL="1371632" indent="0">
              <a:buNone/>
              <a:defRPr sz="900"/>
            </a:lvl4pPr>
            <a:lvl5pPr marL="1828843" indent="0">
              <a:buNone/>
              <a:defRPr sz="900"/>
            </a:lvl5pPr>
            <a:lvl6pPr marL="2286054" indent="0">
              <a:buNone/>
              <a:defRPr sz="900"/>
            </a:lvl6pPr>
            <a:lvl7pPr marL="2743264" indent="0">
              <a:buNone/>
              <a:defRPr sz="900"/>
            </a:lvl7pPr>
            <a:lvl8pPr marL="3200475" indent="0">
              <a:buNone/>
              <a:defRPr sz="900"/>
            </a:lvl8pPr>
            <a:lvl9pPr marL="3657685"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99171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613" y="6561138"/>
            <a:ext cx="4114800" cy="7747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344613" y="838202"/>
            <a:ext cx="4114800" cy="5622925"/>
          </a:xfrm>
          <a:prstGeom prst="rect">
            <a:avLst/>
          </a:prstGeom>
        </p:spPr>
        <p:txBody>
          <a:bodyPr/>
          <a:lstStyle>
            <a:lvl1pPr marL="0" indent="0">
              <a:buNone/>
              <a:defRPr sz="3200"/>
            </a:lvl1pPr>
            <a:lvl2pPr marL="457211" indent="0">
              <a:buNone/>
              <a:defRPr sz="2800"/>
            </a:lvl2pPr>
            <a:lvl3pPr marL="914421" indent="0">
              <a:buNone/>
              <a:defRPr sz="2400"/>
            </a:lvl3pPr>
            <a:lvl4pPr marL="1371632" indent="0">
              <a:buNone/>
              <a:defRPr sz="2000"/>
            </a:lvl4pPr>
            <a:lvl5pPr marL="1828843" indent="0">
              <a:buNone/>
              <a:defRPr sz="2000"/>
            </a:lvl5pPr>
            <a:lvl6pPr marL="2286054" indent="0">
              <a:buNone/>
              <a:defRPr sz="2000"/>
            </a:lvl6pPr>
            <a:lvl7pPr marL="2743264" indent="0">
              <a:buNone/>
              <a:defRPr sz="2000"/>
            </a:lvl7pPr>
            <a:lvl8pPr marL="3200475" indent="0">
              <a:buNone/>
              <a:defRPr sz="2000"/>
            </a:lvl8pPr>
            <a:lvl9pPr marL="3657685" indent="0">
              <a:buNone/>
              <a:defRPr sz="2000"/>
            </a:lvl9pPr>
          </a:lstStyle>
          <a:p>
            <a:pPr lvl="0"/>
            <a:endParaRPr lang="es-MX" noProof="0" dirty="0"/>
          </a:p>
        </p:txBody>
      </p:sp>
      <p:sp>
        <p:nvSpPr>
          <p:cNvPr id="4" name="3 Marcador de texto"/>
          <p:cNvSpPr>
            <a:spLocks noGrp="1"/>
          </p:cNvSpPr>
          <p:nvPr>
            <p:ph type="body" sz="half" idx="2"/>
          </p:nvPr>
        </p:nvSpPr>
        <p:spPr>
          <a:xfrm>
            <a:off x="1344613" y="7335840"/>
            <a:ext cx="4114800" cy="1100137"/>
          </a:xfrm>
          <a:prstGeom prst="rect">
            <a:avLst/>
          </a:prstGeom>
        </p:spPr>
        <p:txBody>
          <a:bodyPr/>
          <a:lstStyle>
            <a:lvl1pPr marL="0" indent="0">
              <a:buNone/>
              <a:defRPr sz="1400"/>
            </a:lvl1pPr>
            <a:lvl2pPr marL="457211" indent="0">
              <a:buNone/>
              <a:defRPr sz="1200"/>
            </a:lvl2pPr>
            <a:lvl3pPr marL="914421" indent="0">
              <a:buNone/>
              <a:defRPr sz="1000"/>
            </a:lvl3pPr>
            <a:lvl4pPr marL="1371632" indent="0">
              <a:buNone/>
              <a:defRPr sz="900"/>
            </a:lvl4pPr>
            <a:lvl5pPr marL="1828843" indent="0">
              <a:buNone/>
              <a:defRPr sz="900"/>
            </a:lvl5pPr>
            <a:lvl6pPr marL="2286054" indent="0">
              <a:buNone/>
              <a:defRPr sz="900"/>
            </a:lvl6pPr>
            <a:lvl7pPr marL="2743264" indent="0">
              <a:buNone/>
              <a:defRPr sz="900"/>
            </a:lvl7pPr>
            <a:lvl8pPr marL="3200475" indent="0">
              <a:buNone/>
              <a:defRPr sz="900"/>
            </a:lvl8pPr>
            <a:lvl9pPr marL="3657685"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27282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1" name="Rectangle 97">
            <a:extLst>
              <a:ext uri="{FF2B5EF4-FFF2-40B4-BE49-F238E27FC236}">
                <a16:creationId xmlns:a16="http://schemas.microsoft.com/office/drawing/2014/main" id="{005EF96E-99F4-46C4-BE13-B0E930133717}"/>
              </a:ext>
            </a:extLst>
          </p:cNvPr>
          <p:cNvSpPr>
            <a:spLocks noChangeArrowheads="1"/>
          </p:cNvSpPr>
          <p:nvPr userDrawn="1"/>
        </p:nvSpPr>
        <p:spPr bwMode="auto">
          <a:xfrm>
            <a:off x="2420938" y="8401052"/>
            <a:ext cx="1819275" cy="677863"/>
          </a:xfrm>
          <a:prstGeom prst="rect">
            <a:avLst/>
          </a:prstGeom>
          <a:noFill/>
          <a:ln w="9525">
            <a:noFill/>
            <a:miter lim="800000"/>
            <a:headEnd/>
            <a:tailEnd/>
          </a:ln>
          <a:effectLst/>
        </p:spPr>
        <p:txBody>
          <a:bodyPr lIns="79091" tIns="39545" rIns="79091" bIns="39545" anchor="ctr"/>
          <a:lstStyle/>
          <a:p>
            <a:pPr defTabSz="889021">
              <a:lnSpc>
                <a:spcPct val="90000"/>
              </a:lnSpc>
              <a:spcBef>
                <a:spcPct val="20000"/>
              </a:spcBef>
              <a:defRPr/>
            </a:pPr>
            <a:r>
              <a:rPr lang="es-MX" sz="800" dirty="0">
                <a:latin typeface="Arial" charset="0"/>
              </a:rPr>
              <a:t>REVISÓ</a:t>
            </a:r>
          </a:p>
          <a:p>
            <a:pPr defTabSz="889021">
              <a:lnSpc>
                <a:spcPct val="90000"/>
              </a:lnSpc>
              <a:spcBef>
                <a:spcPct val="20000"/>
              </a:spcBef>
              <a:defRPr/>
            </a:pPr>
            <a:endParaRPr lang="es-MX" sz="800" dirty="0">
              <a:latin typeface="Arial" charset="0"/>
            </a:endParaRPr>
          </a:p>
          <a:p>
            <a:pPr defTabSz="889021">
              <a:lnSpc>
                <a:spcPct val="90000"/>
              </a:lnSpc>
              <a:spcBef>
                <a:spcPct val="20000"/>
              </a:spcBef>
              <a:defRPr/>
            </a:pPr>
            <a:r>
              <a:rPr lang="es-MX" sz="800" dirty="0">
                <a:latin typeface="Arial" charset="0"/>
              </a:rPr>
              <a:t>Lic. Gladys Edith Martínez Castellanos</a:t>
            </a:r>
          </a:p>
          <a:p>
            <a:pPr defTabSz="889021">
              <a:lnSpc>
                <a:spcPct val="90000"/>
              </a:lnSpc>
              <a:spcBef>
                <a:spcPct val="20000"/>
              </a:spcBef>
              <a:defRPr/>
            </a:pPr>
            <a:r>
              <a:rPr lang="es-MX" sz="800" dirty="0">
                <a:latin typeface="Arial" charset="0"/>
              </a:rPr>
              <a:t>Directora de la UDAPI</a:t>
            </a:r>
          </a:p>
        </p:txBody>
      </p:sp>
      <p:sp>
        <p:nvSpPr>
          <p:cNvPr id="1123" name="Line 99">
            <a:extLst>
              <a:ext uri="{FF2B5EF4-FFF2-40B4-BE49-F238E27FC236}">
                <a16:creationId xmlns:a16="http://schemas.microsoft.com/office/drawing/2014/main" id="{717CB76B-F7E6-4231-A67C-1CBCBED3417A}"/>
              </a:ext>
            </a:extLst>
          </p:cNvPr>
          <p:cNvSpPr>
            <a:spLocks noChangeShapeType="1"/>
          </p:cNvSpPr>
          <p:nvPr userDrawn="1"/>
        </p:nvSpPr>
        <p:spPr bwMode="auto">
          <a:xfrm>
            <a:off x="22796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sz="1200" dirty="0">
              <a:latin typeface="Arial" charset="0"/>
            </a:endParaRPr>
          </a:p>
        </p:txBody>
      </p:sp>
      <p:sp>
        <p:nvSpPr>
          <p:cNvPr id="1124" name="AutoShape 100">
            <a:extLst>
              <a:ext uri="{FF2B5EF4-FFF2-40B4-BE49-F238E27FC236}">
                <a16:creationId xmlns:a16="http://schemas.microsoft.com/office/drawing/2014/main" id="{9B3270FF-E60B-4AEC-B7F9-E0D32C0E6A12}"/>
              </a:ext>
            </a:extLst>
          </p:cNvPr>
          <p:cNvSpPr>
            <a:spLocks noChangeArrowheads="1"/>
          </p:cNvSpPr>
          <p:nvPr userDrawn="1"/>
        </p:nvSpPr>
        <p:spPr bwMode="auto">
          <a:xfrm>
            <a:off x="381001" y="8382000"/>
            <a:ext cx="6145213" cy="685800"/>
          </a:xfrm>
          <a:prstGeom prst="roundRect">
            <a:avLst>
              <a:gd name="adj" fmla="val 16667"/>
            </a:avLst>
          </a:prstGeom>
          <a:noFill/>
          <a:ln w="9525">
            <a:solidFill>
              <a:schemeClr val="tx1"/>
            </a:solidFill>
            <a:round/>
            <a:headEnd/>
            <a:tailEnd/>
          </a:ln>
          <a:effectLst/>
        </p:spPr>
        <p:txBody>
          <a:bodyPr wrap="none" anchor="ctr"/>
          <a:lstStyle/>
          <a:p>
            <a:pPr>
              <a:defRPr/>
            </a:pPr>
            <a:endParaRPr lang="es-MX" sz="1200" dirty="0">
              <a:latin typeface="Arial" charset="0"/>
            </a:endParaRPr>
          </a:p>
        </p:txBody>
      </p:sp>
      <p:sp>
        <p:nvSpPr>
          <p:cNvPr id="1125" name="Line 101">
            <a:extLst>
              <a:ext uri="{FF2B5EF4-FFF2-40B4-BE49-F238E27FC236}">
                <a16:creationId xmlns:a16="http://schemas.microsoft.com/office/drawing/2014/main" id="{D1E0D96C-1ED6-4C20-B864-0E38EC6C64FB}"/>
              </a:ext>
            </a:extLst>
          </p:cNvPr>
          <p:cNvSpPr>
            <a:spLocks noChangeShapeType="1"/>
          </p:cNvSpPr>
          <p:nvPr userDrawn="1"/>
        </p:nvSpPr>
        <p:spPr bwMode="auto">
          <a:xfrm>
            <a:off x="43370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sz="1200" dirty="0">
              <a:latin typeface="Arial" charset="0"/>
            </a:endParaRPr>
          </a:p>
        </p:txBody>
      </p:sp>
      <p:sp>
        <p:nvSpPr>
          <p:cNvPr id="1127" name="Text Box 103">
            <a:extLst>
              <a:ext uri="{FF2B5EF4-FFF2-40B4-BE49-F238E27FC236}">
                <a16:creationId xmlns:a16="http://schemas.microsoft.com/office/drawing/2014/main" id="{919B3035-C354-4C5B-82D0-6FD2C97DE354}"/>
              </a:ext>
            </a:extLst>
          </p:cNvPr>
          <p:cNvSpPr txBox="1">
            <a:spLocks noChangeArrowheads="1"/>
          </p:cNvSpPr>
          <p:nvPr userDrawn="1"/>
        </p:nvSpPr>
        <p:spPr bwMode="auto">
          <a:xfrm>
            <a:off x="3413126" y="257177"/>
            <a:ext cx="2176463" cy="584199"/>
          </a:xfrm>
          <a:prstGeom prst="rect">
            <a:avLst/>
          </a:prstGeom>
          <a:noFill/>
          <a:ln w="9525">
            <a:noFill/>
            <a:miter lim="800000"/>
            <a:headEnd/>
            <a:tailEnd/>
          </a:ln>
          <a:effectLst/>
        </p:spPr>
        <p:txBody>
          <a:bodyPr>
            <a:spAutoFit/>
          </a:bodyPr>
          <a:lstStyle/>
          <a:p>
            <a:pPr algn="just">
              <a:lnSpc>
                <a:spcPct val="110000"/>
              </a:lnSpc>
              <a:defRPr/>
            </a:pPr>
            <a:r>
              <a:rPr lang="es-MX" sz="1000" b="1" kern="0" spc="50" dirty="0">
                <a:solidFill>
                  <a:schemeClr val="bg1">
                    <a:lumMod val="65000"/>
                  </a:schemeClr>
                </a:solidFill>
                <a:latin typeface="Tahoma" pitchFamily="34" charset="0"/>
              </a:rPr>
              <a:t>DIRECCIÓN DEL REGISTRO DEL ESTADO CIVIL DE LAS PERSONAS</a:t>
            </a:r>
            <a:endParaRPr lang="es-ES" sz="1000" b="1" kern="0" spc="50" dirty="0">
              <a:solidFill>
                <a:schemeClr val="bg1">
                  <a:lumMod val="65000"/>
                </a:schemeClr>
              </a:solidFill>
              <a:latin typeface="Tahoma" pitchFamily="34" charset="0"/>
            </a:endParaRPr>
          </a:p>
        </p:txBody>
      </p:sp>
      <p:pic>
        <p:nvPicPr>
          <p:cNvPr id="16391" name="Picture 106">
            <a:extLst>
              <a:ext uri="{FF2B5EF4-FFF2-40B4-BE49-F238E27FC236}">
                <a16:creationId xmlns:a16="http://schemas.microsoft.com/office/drawing/2014/main" id="{78D6E0E2-C045-459A-BB52-1B4DDE0C2692}"/>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8901" y="15877"/>
            <a:ext cx="3268663"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 name="Line 28">
            <a:extLst>
              <a:ext uri="{FF2B5EF4-FFF2-40B4-BE49-F238E27FC236}">
                <a16:creationId xmlns:a16="http://schemas.microsoft.com/office/drawing/2014/main" id="{732505F7-369C-4D51-AF6A-D12D6CD55AD7}"/>
              </a:ext>
            </a:extLst>
          </p:cNvPr>
          <p:cNvSpPr>
            <a:spLocks noChangeShapeType="1"/>
          </p:cNvSpPr>
          <p:nvPr userDrawn="1"/>
        </p:nvSpPr>
        <p:spPr bwMode="auto">
          <a:xfrm>
            <a:off x="3357563" y="149225"/>
            <a:ext cx="0" cy="914400"/>
          </a:xfrm>
          <a:prstGeom prst="line">
            <a:avLst/>
          </a:prstGeom>
          <a:noFill/>
          <a:ln w="34925">
            <a:solidFill>
              <a:srgbClr val="003300"/>
            </a:solidFill>
            <a:round/>
            <a:headEnd/>
            <a:tailEnd/>
          </a:ln>
        </p:spPr>
        <p:txBody>
          <a:bodyPr/>
          <a:lstStyle/>
          <a:p>
            <a:pPr>
              <a:defRPr/>
            </a:pPr>
            <a:endParaRPr lang="es-MX" sz="1200" dirty="0">
              <a:latin typeface="Arial" charset="0"/>
            </a:endParaRPr>
          </a:p>
        </p:txBody>
      </p:sp>
      <p:sp>
        <p:nvSpPr>
          <p:cNvPr id="11" name="Rectangle 97">
            <a:extLst>
              <a:ext uri="{FF2B5EF4-FFF2-40B4-BE49-F238E27FC236}">
                <a16:creationId xmlns:a16="http://schemas.microsoft.com/office/drawing/2014/main" id="{F4EF41C4-0D0A-4E72-A458-BC7639070D0C}"/>
              </a:ext>
            </a:extLst>
          </p:cNvPr>
          <p:cNvSpPr>
            <a:spLocks noChangeArrowheads="1"/>
          </p:cNvSpPr>
          <p:nvPr userDrawn="1"/>
        </p:nvSpPr>
        <p:spPr bwMode="auto">
          <a:xfrm>
            <a:off x="428625" y="8401052"/>
            <a:ext cx="1819275" cy="677863"/>
          </a:xfrm>
          <a:prstGeom prst="rect">
            <a:avLst/>
          </a:prstGeom>
          <a:noFill/>
          <a:ln w="9525">
            <a:noFill/>
            <a:miter lim="800000"/>
            <a:headEnd/>
            <a:tailEnd/>
          </a:ln>
          <a:effectLst/>
        </p:spPr>
        <p:txBody>
          <a:bodyPr lIns="79091" tIns="39545" rIns="79091" bIns="39545" anchor="ctr"/>
          <a:lstStyle/>
          <a:p>
            <a:pPr defTabSz="889021">
              <a:lnSpc>
                <a:spcPct val="90000"/>
              </a:lnSpc>
              <a:spcBef>
                <a:spcPct val="20000"/>
              </a:spcBef>
              <a:defRPr/>
            </a:pPr>
            <a:r>
              <a:rPr lang="es-MX" sz="800" dirty="0">
                <a:latin typeface="Arial" charset="0"/>
              </a:rPr>
              <a:t>ELABORÓ</a:t>
            </a:r>
          </a:p>
          <a:p>
            <a:pPr defTabSz="889021">
              <a:lnSpc>
                <a:spcPct val="90000"/>
              </a:lnSpc>
              <a:spcBef>
                <a:spcPct val="20000"/>
              </a:spcBef>
              <a:defRPr/>
            </a:pPr>
            <a:endParaRPr lang="es-MX" sz="800" dirty="0">
              <a:latin typeface="Arial" charset="0"/>
            </a:endParaRPr>
          </a:p>
          <a:p>
            <a:pPr defTabSz="889021">
              <a:lnSpc>
                <a:spcPct val="90000"/>
              </a:lnSpc>
              <a:spcBef>
                <a:spcPct val="20000"/>
              </a:spcBef>
              <a:defRPr/>
            </a:pPr>
            <a:r>
              <a:rPr lang="es-MX" sz="800" dirty="0">
                <a:latin typeface="Arial" charset="0"/>
              </a:rPr>
              <a:t>C.P. Olga Patricia Lira García</a:t>
            </a:r>
          </a:p>
          <a:p>
            <a:pPr defTabSz="889021">
              <a:lnSpc>
                <a:spcPct val="90000"/>
              </a:lnSpc>
              <a:spcBef>
                <a:spcPct val="20000"/>
              </a:spcBef>
              <a:defRPr/>
            </a:pPr>
            <a:r>
              <a:rPr lang="es-MX" sz="800" dirty="0">
                <a:latin typeface="Arial" charset="0"/>
              </a:rPr>
              <a:t>Jefa de Servicios Administrativos Internos</a:t>
            </a:r>
          </a:p>
        </p:txBody>
      </p:sp>
      <p:sp>
        <p:nvSpPr>
          <p:cNvPr id="12" name="Rectangle 97">
            <a:extLst>
              <a:ext uri="{FF2B5EF4-FFF2-40B4-BE49-F238E27FC236}">
                <a16:creationId xmlns:a16="http://schemas.microsoft.com/office/drawing/2014/main" id="{1AA81427-0BB8-4000-A1D9-0140534A50A5}"/>
              </a:ext>
            </a:extLst>
          </p:cNvPr>
          <p:cNvSpPr>
            <a:spLocks noChangeArrowheads="1"/>
          </p:cNvSpPr>
          <p:nvPr userDrawn="1"/>
        </p:nvSpPr>
        <p:spPr bwMode="auto">
          <a:xfrm>
            <a:off x="4572000" y="8401052"/>
            <a:ext cx="1819275" cy="677863"/>
          </a:xfrm>
          <a:prstGeom prst="rect">
            <a:avLst/>
          </a:prstGeom>
          <a:noFill/>
          <a:ln w="9525">
            <a:noFill/>
            <a:miter lim="800000"/>
            <a:headEnd/>
            <a:tailEnd/>
          </a:ln>
          <a:effectLst/>
        </p:spPr>
        <p:txBody>
          <a:bodyPr lIns="79091" tIns="39545" rIns="79091" bIns="39545" anchor="ctr"/>
          <a:lstStyle/>
          <a:p>
            <a:pPr defTabSz="889021">
              <a:lnSpc>
                <a:spcPct val="90000"/>
              </a:lnSpc>
              <a:spcBef>
                <a:spcPct val="20000"/>
              </a:spcBef>
              <a:defRPr/>
            </a:pPr>
            <a:r>
              <a:rPr lang="es-MX" sz="800" dirty="0">
                <a:latin typeface="Arial" charset="0"/>
              </a:rPr>
              <a:t>APROBÓ</a:t>
            </a:r>
          </a:p>
          <a:p>
            <a:pPr defTabSz="889021">
              <a:lnSpc>
                <a:spcPct val="90000"/>
              </a:lnSpc>
              <a:spcBef>
                <a:spcPct val="20000"/>
              </a:spcBef>
              <a:defRPr/>
            </a:pPr>
            <a:endParaRPr lang="es-MX" sz="800" dirty="0">
              <a:latin typeface="Arial" charset="0"/>
            </a:endParaRPr>
          </a:p>
          <a:p>
            <a:pPr defTabSz="889021">
              <a:lnSpc>
                <a:spcPct val="90000"/>
              </a:lnSpc>
              <a:spcBef>
                <a:spcPct val="20000"/>
              </a:spcBef>
              <a:defRPr/>
            </a:pPr>
            <a:r>
              <a:rPr lang="es-MX" sz="800" dirty="0">
                <a:latin typeface="Arial" charset="0"/>
              </a:rPr>
              <a:t>Lic.  Luis Ignacio Cubillas Tellechea</a:t>
            </a:r>
          </a:p>
          <a:p>
            <a:pPr defTabSz="889021">
              <a:lnSpc>
                <a:spcPct val="90000"/>
              </a:lnSpc>
              <a:spcBef>
                <a:spcPct val="20000"/>
              </a:spcBef>
              <a:defRPr/>
            </a:pPr>
            <a:r>
              <a:rPr lang="es-MX" sz="800" dirty="0">
                <a:latin typeface="Arial" charset="0"/>
              </a:rPr>
              <a:t>Director del Registro del Estado Civil de las Personas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6009" rtl="0" eaLnBrk="0" fontAlgn="base" hangingPunct="0">
        <a:spcBef>
          <a:spcPct val="0"/>
        </a:spcBef>
        <a:spcAft>
          <a:spcPct val="0"/>
        </a:spcAft>
        <a:defRPr sz="4400">
          <a:solidFill>
            <a:schemeClr val="tx2"/>
          </a:solidFill>
          <a:latin typeface="+mj-lt"/>
          <a:ea typeface="+mj-ea"/>
          <a:cs typeface="+mj-cs"/>
        </a:defRPr>
      </a:lvl1pPr>
      <a:lvl2pPr algn="ctr" defTabSz="916009" rtl="0" eaLnBrk="0" fontAlgn="base" hangingPunct="0">
        <a:spcBef>
          <a:spcPct val="0"/>
        </a:spcBef>
        <a:spcAft>
          <a:spcPct val="0"/>
        </a:spcAft>
        <a:defRPr sz="4400">
          <a:solidFill>
            <a:schemeClr val="tx2"/>
          </a:solidFill>
          <a:latin typeface="Times New Roman" pitchFamily="18" charset="0"/>
        </a:defRPr>
      </a:lvl2pPr>
      <a:lvl3pPr algn="ctr" defTabSz="916009" rtl="0" eaLnBrk="0" fontAlgn="base" hangingPunct="0">
        <a:spcBef>
          <a:spcPct val="0"/>
        </a:spcBef>
        <a:spcAft>
          <a:spcPct val="0"/>
        </a:spcAft>
        <a:defRPr sz="4400">
          <a:solidFill>
            <a:schemeClr val="tx2"/>
          </a:solidFill>
          <a:latin typeface="Times New Roman" pitchFamily="18" charset="0"/>
        </a:defRPr>
      </a:lvl3pPr>
      <a:lvl4pPr algn="ctr" defTabSz="916009" rtl="0" eaLnBrk="0" fontAlgn="base" hangingPunct="0">
        <a:spcBef>
          <a:spcPct val="0"/>
        </a:spcBef>
        <a:spcAft>
          <a:spcPct val="0"/>
        </a:spcAft>
        <a:defRPr sz="4400">
          <a:solidFill>
            <a:schemeClr val="tx2"/>
          </a:solidFill>
          <a:latin typeface="Times New Roman" pitchFamily="18" charset="0"/>
        </a:defRPr>
      </a:lvl4pPr>
      <a:lvl5pPr algn="ctr" defTabSz="916009" rtl="0" eaLnBrk="0" fontAlgn="base" hangingPunct="0">
        <a:spcBef>
          <a:spcPct val="0"/>
        </a:spcBef>
        <a:spcAft>
          <a:spcPct val="0"/>
        </a:spcAft>
        <a:defRPr sz="4400">
          <a:solidFill>
            <a:schemeClr val="tx2"/>
          </a:solidFill>
          <a:latin typeface="Times New Roman" pitchFamily="18" charset="0"/>
        </a:defRPr>
      </a:lvl5pPr>
      <a:lvl6pPr marL="457211" algn="ctr" defTabSz="916009" rtl="0" fontAlgn="base">
        <a:spcBef>
          <a:spcPct val="0"/>
        </a:spcBef>
        <a:spcAft>
          <a:spcPct val="0"/>
        </a:spcAft>
        <a:defRPr sz="4400">
          <a:solidFill>
            <a:schemeClr val="tx2"/>
          </a:solidFill>
          <a:latin typeface="Times New Roman" pitchFamily="18" charset="0"/>
        </a:defRPr>
      </a:lvl6pPr>
      <a:lvl7pPr marL="914421" algn="ctr" defTabSz="916009" rtl="0" fontAlgn="base">
        <a:spcBef>
          <a:spcPct val="0"/>
        </a:spcBef>
        <a:spcAft>
          <a:spcPct val="0"/>
        </a:spcAft>
        <a:defRPr sz="4400">
          <a:solidFill>
            <a:schemeClr val="tx2"/>
          </a:solidFill>
          <a:latin typeface="Times New Roman" pitchFamily="18" charset="0"/>
        </a:defRPr>
      </a:lvl7pPr>
      <a:lvl8pPr marL="1371632" algn="ctr" defTabSz="916009" rtl="0" fontAlgn="base">
        <a:spcBef>
          <a:spcPct val="0"/>
        </a:spcBef>
        <a:spcAft>
          <a:spcPct val="0"/>
        </a:spcAft>
        <a:defRPr sz="4400">
          <a:solidFill>
            <a:schemeClr val="tx2"/>
          </a:solidFill>
          <a:latin typeface="Times New Roman" pitchFamily="18" charset="0"/>
        </a:defRPr>
      </a:lvl8pPr>
      <a:lvl9pPr marL="1828843" algn="ctr" defTabSz="916009" rtl="0" fontAlgn="base">
        <a:spcBef>
          <a:spcPct val="0"/>
        </a:spcBef>
        <a:spcAft>
          <a:spcPct val="0"/>
        </a:spcAft>
        <a:defRPr sz="4400">
          <a:solidFill>
            <a:schemeClr val="tx2"/>
          </a:solidFill>
          <a:latin typeface="Times New Roman" pitchFamily="18" charset="0"/>
        </a:defRPr>
      </a:lvl9pPr>
    </p:titleStyle>
    <p:bodyStyle>
      <a:lvl1pPr marL="344496" indent="-344496" algn="l" defTabSz="916009" rtl="0" eaLnBrk="0" fontAlgn="base" hangingPunct="0">
        <a:spcBef>
          <a:spcPct val="20000"/>
        </a:spcBef>
        <a:spcAft>
          <a:spcPct val="0"/>
        </a:spcAft>
        <a:buChar char="•"/>
        <a:defRPr sz="3200">
          <a:solidFill>
            <a:schemeClr val="tx1"/>
          </a:solidFill>
          <a:latin typeface="+mn-lt"/>
          <a:ea typeface="+mn-ea"/>
          <a:cs typeface="+mn-cs"/>
        </a:defRPr>
      </a:lvl1pPr>
      <a:lvl2pPr marL="744556" indent="-287345" algn="l" defTabSz="916009" rtl="0" eaLnBrk="0" fontAlgn="base" hangingPunct="0">
        <a:spcBef>
          <a:spcPct val="20000"/>
        </a:spcBef>
        <a:spcAft>
          <a:spcPct val="0"/>
        </a:spcAft>
        <a:buChar char="–"/>
        <a:defRPr sz="2700">
          <a:solidFill>
            <a:schemeClr val="tx1"/>
          </a:solidFill>
          <a:latin typeface="+mn-lt"/>
        </a:defRPr>
      </a:lvl2pPr>
      <a:lvl3pPr marL="1144615" indent="-228606" algn="l" defTabSz="916009" rtl="0" eaLnBrk="0" fontAlgn="base" hangingPunct="0">
        <a:spcBef>
          <a:spcPct val="20000"/>
        </a:spcBef>
        <a:spcAft>
          <a:spcPct val="0"/>
        </a:spcAft>
        <a:buChar char="•"/>
        <a:defRPr sz="2400">
          <a:solidFill>
            <a:schemeClr val="tx1"/>
          </a:solidFill>
          <a:latin typeface="+mn-lt"/>
        </a:defRPr>
      </a:lvl3pPr>
      <a:lvl4pPr marL="1601825" indent="-227018" algn="l" defTabSz="916009" rtl="0" eaLnBrk="0" fontAlgn="base" hangingPunct="0">
        <a:spcBef>
          <a:spcPct val="20000"/>
        </a:spcBef>
        <a:spcAft>
          <a:spcPct val="0"/>
        </a:spcAft>
        <a:buChar char="–"/>
        <a:defRPr sz="2000">
          <a:solidFill>
            <a:schemeClr val="tx1"/>
          </a:solidFill>
          <a:latin typeface="+mn-lt"/>
        </a:defRPr>
      </a:lvl4pPr>
      <a:lvl5pPr marL="2062211" indent="-230193" algn="l" defTabSz="916009" rtl="0" eaLnBrk="0" fontAlgn="base" hangingPunct="0">
        <a:spcBef>
          <a:spcPct val="20000"/>
        </a:spcBef>
        <a:spcAft>
          <a:spcPct val="0"/>
        </a:spcAft>
        <a:buChar char="»"/>
        <a:defRPr sz="2000">
          <a:solidFill>
            <a:schemeClr val="tx1"/>
          </a:solidFill>
          <a:latin typeface="+mn-lt"/>
        </a:defRPr>
      </a:lvl5pPr>
      <a:lvl6pPr marL="2519422" indent="-230193" algn="l" defTabSz="916009" rtl="0" fontAlgn="base">
        <a:spcBef>
          <a:spcPct val="20000"/>
        </a:spcBef>
        <a:spcAft>
          <a:spcPct val="0"/>
        </a:spcAft>
        <a:buChar char="»"/>
        <a:defRPr sz="2000">
          <a:solidFill>
            <a:schemeClr val="tx1"/>
          </a:solidFill>
          <a:latin typeface="+mn-lt"/>
        </a:defRPr>
      </a:lvl6pPr>
      <a:lvl7pPr marL="2976632" indent="-230193" algn="l" defTabSz="916009" rtl="0" fontAlgn="base">
        <a:spcBef>
          <a:spcPct val="20000"/>
        </a:spcBef>
        <a:spcAft>
          <a:spcPct val="0"/>
        </a:spcAft>
        <a:buChar char="»"/>
        <a:defRPr sz="2000">
          <a:solidFill>
            <a:schemeClr val="tx1"/>
          </a:solidFill>
          <a:latin typeface="+mn-lt"/>
        </a:defRPr>
      </a:lvl7pPr>
      <a:lvl8pPr marL="3433843" indent="-230193" algn="l" defTabSz="916009" rtl="0" fontAlgn="base">
        <a:spcBef>
          <a:spcPct val="20000"/>
        </a:spcBef>
        <a:spcAft>
          <a:spcPct val="0"/>
        </a:spcAft>
        <a:buChar char="»"/>
        <a:defRPr sz="2000">
          <a:solidFill>
            <a:schemeClr val="tx1"/>
          </a:solidFill>
          <a:latin typeface="+mn-lt"/>
        </a:defRPr>
      </a:lvl8pPr>
      <a:lvl9pPr marL="3891054" indent="-230193" algn="l" defTabSz="916009" rtl="0" fontAlgn="base">
        <a:spcBef>
          <a:spcPct val="20000"/>
        </a:spcBef>
        <a:spcAft>
          <a:spcPct val="0"/>
        </a:spcAft>
        <a:buChar char="»"/>
        <a:defRPr sz="2000">
          <a:solidFill>
            <a:schemeClr val="tx1"/>
          </a:solidFill>
          <a:latin typeface="+mn-lt"/>
        </a:defRPr>
      </a:lvl9pPr>
    </p:bodyStyle>
    <p:otherStyle>
      <a:defPPr>
        <a:defRPr lang="es-MX"/>
      </a:defPPr>
      <a:lvl1pPr marL="0" algn="l" defTabSz="914421" rtl="0" eaLnBrk="1" latinLnBrk="0" hangingPunct="1">
        <a:defRPr sz="1800" kern="1200">
          <a:solidFill>
            <a:schemeClr val="tx1"/>
          </a:solidFill>
          <a:latin typeface="+mn-lt"/>
          <a:ea typeface="+mn-ea"/>
          <a:cs typeface="+mn-cs"/>
        </a:defRPr>
      </a:lvl1pPr>
      <a:lvl2pPr marL="457211" algn="l" defTabSz="914421" rtl="0" eaLnBrk="1" latinLnBrk="0" hangingPunct="1">
        <a:defRPr sz="1800" kern="1200">
          <a:solidFill>
            <a:schemeClr val="tx1"/>
          </a:solidFill>
          <a:latin typeface="+mn-lt"/>
          <a:ea typeface="+mn-ea"/>
          <a:cs typeface="+mn-cs"/>
        </a:defRPr>
      </a:lvl2pPr>
      <a:lvl3pPr marL="914421" algn="l" defTabSz="914421" rtl="0" eaLnBrk="1" latinLnBrk="0" hangingPunct="1">
        <a:defRPr sz="1800" kern="1200">
          <a:solidFill>
            <a:schemeClr val="tx1"/>
          </a:solidFill>
          <a:latin typeface="+mn-lt"/>
          <a:ea typeface="+mn-ea"/>
          <a:cs typeface="+mn-cs"/>
        </a:defRPr>
      </a:lvl3pPr>
      <a:lvl4pPr marL="1371632" algn="l" defTabSz="914421" rtl="0" eaLnBrk="1" latinLnBrk="0" hangingPunct="1">
        <a:defRPr sz="1800" kern="1200">
          <a:solidFill>
            <a:schemeClr val="tx1"/>
          </a:solidFill>
          <a:latin typeface="+mn-lt"/>
          <a:ea typeface="+mn-ea"/>
          <a:cs typeface="+mn-cs"/>
        </a:defRPr>
      </a:lvl4pPr>
      <a:lvl5pPr marL="1828843" algn="l" defTabSz="914421" rtl="0" eaLnBrk="1" latinLnBrk="0" hangingPunct="1">
        <a:defRPr sz="1800" kern="1200">
          <a:solidFill>
            <a:schemeClr val="tx1"/>
          </a:solidFill>
          <a:latin typeface="+mn-lt"/>
          <a:ea typeface="+mn-ea"/>
          <a:cs typeface="+mn-cs"/>
        </a:defRPr>
      </a:lvl5pPr>
      <a:lvl6pPr marL="2286054" algn="l" defTabSz="914421" rtl="0" eaLnBrk="1" latinLnBrk="0" hangingPunct="1">
        <a:defRPr sz="1800" kern="1200">
          <a:solidFill>
            <a:schemeClr val="tx1"/>
          </a:solidFill>
          <a:latin typeface="+mn-lt"/>
          <a:ea typeface="+mn-ea"/>
          <a:cs typeface="+mn-cs"/>
        </a:defRPr>
      </a:lvl6pPr>
      <a:lvl7pPr marL="2743264" algn="l" defTabSz="914421" rtl="0" eaLnBrk="1" latinLnBrk="0" hangingPunct="1">
        <a:defRPr sz="1800" kern="1200">
          <a:solidFill>
            <a:schemeClr val="tx1"/>
          </a:solidFill>
          <a:latin typeface="+mn-lt"/>
          <a:ea typeface="+mn-ea"/>
          <a:cs typeface="+mn-cs"/>
        </a:defRPr>
      </a:lvl7pPr>
      <a:lvl8pPr marL="3200475" algn="l" defTabSz="914421" rtl="0" eaLnBrk="1" latinLnBrk="0" hangingPunct="1">
        <a:defRPr sz="1800" kern="1200">
          <a:solidFill>
            <a:schemeClr val="tx1"/>
          </a:solidFill>
          <a:latin typeface="+mn-lt"/>
          <a:ea typeface="+mn-ea"/>
          <a:cs typeface="+mn-cs"/>
        </a:defRPr>
      </a:lvl8pPr>
      <a:lvl9pPr marL="3657685" algn="l" defTabSz="91442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11">
            <a:extLst>
              <a:ext uri="{FF2B5EF4-FFF2-40B4-BE49-F238E27FC236}">
                <a16:creationId xmlns:a16="http://schemas.microsoft.com/office/drawing/2014/main" id="{4A63A89B-E1B8-439D-8855-53F40FDB51CA}"/>
              </a:ext>
            </a:extLst>
          </p:cNvPr>
          <p:cNvSpPr>
            <a:spLocks noChangeArrowheads="1"/>
          </p:cNvSpPr>
          <p:nvPr/>
        </p:nvSpPr>
        <p:spPr bwMode="auto">
          <a:xfrm>
            <a:off x="0" y="0"/>
            <a:ext cx="6858000" cy="914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028" name="Text Box 12">
            <a:extLst>
              <a:ext uri="{FF2B5EF4-FFF2-40B4-BE49-F238E27FC236}">
                <a16:creationId xmlns:a16="http://schemas.microsoft.com/office/drawing/2014/main" id="{4643EB70-EBC8-472D-A5D0-3294E042A85C}"/>
              </a:ext>
            </a:extLst>
          </p:cNvPr>
          <p:cNvSpPr txBox="1">
            <a:spLocks noChangeArrowheads="1"/>
          </p:cNvSpPr>
          <p:nvPr/>
        </p:nvSpPr>
        <p:spPr bwMode="auto">
          <a:xfrm>
            <a:off x="1747837" y="4229100"/>
            <a:ext cx="339883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3200" b="1" dirty="0">
                <a:solidFill>
                  <a:srgbClr val="808080"/>
                </a:solidFill>
              </a:rPr>
              <a:t>Manual de Procedimientos</a:t>
            </a:r>
          </a:p>
        </p:txBody>
      </p:sp>
      <p:sp>
        <p:nvSpPr>
          <p:cNvPr id="2061" name="Text Box 13">
            <a:extLst>
              <a:ext uri="{FF2B5EF4-FFF2-40B4-BE49-F238E27FC236}">
                <a16:creationId xmlns:a16="http://schemas.microsoft.com/office/drawing/2014/main" id="{4133E236-8A68-4BC1-BF45-D391DBE12645}"/>
              </a:ext>
            </a:extLst>
          </p:cNvPr>
          <p:cNvSpPr txBox="1">
            <a:spLocks noChangeArrowheads="1"/>
          </p:cNvSpPr>
          <p:nvPr/>
        </p:nvSpPr>
        <p:spPr bwMode="auto">
          <a:xfrm>
            <a:off x="525462" y="5682368"/>
            <a:ext cx="5951538" cy="584775"/>
          </a:xfrm>
          <a:prstGeom prst="rect">
            <a:avLst/>
          </a:prstGeom>
          <a:noFill/>
          <a:ln w="9525">
            <a:noFill/>
            <a:miter lim="800000"/>
            <a:headEnd/>
            <a:tailEnd/>
          </a:ln>
          <a:effectLst>
            <a:outerShdw dist="17961" dir="2700000" algn="ctr" rotWithShape="0">
              <a:schemeClr val="bg2"/>
            </a:outerShdw>
          </a:effectLst>
        </p:spPr>
        <p:txBody>
          <a:bodyPr>
            <a:spAutoFit/>
          </a:bodyPr>
          <a:lstStyle/>
          <a:p>
            <a:pPr>
              <a:defRPr/>
            </a:pPr>
            <a:r>
              <a:rPr lang="es-MX" sz="3200" b="1" dirty="0">
                <a:solidFill>
                  <a:schemeClr val="bg2"/>
                </a:solidFill>
                <a:latin typeface="Arial" charset="0"/>
              </a:rPr>
              <a:t>DIRECCION DE CERESO</a:t>
            </a:r>
          </a:p>
        </p:txBody>
      </p:sp>
      <p:sp>
        <p:nvSpPr>
          <p:cNvPr id="1030" name="Line 14">
            <a:extLst>
              <a:ext uri="{FF2B5EF4-FFF2-40B4-BE49-F238E27FC236}">
                <a16:creationId xmlns:a16="http://schemas.microsoft.com/office/drawing/2014/main" id="{A6724057-64E4-4E0C-837C-3F7E625D8A2B}"/>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1" name="Line 15">
            <a:extLst>
              <a:ext uri="{FF2B5EF4-FFF2-40B4-BE49-F238E27FC236}">
                <a16:creationId xmlns:a16="http://schemas.microsoft.com/office/drawing/2014/main" id="{57F2B4AE-4E1B-4843-A0EA-947BE3B2EA3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2" name="Line 16">
            <a:extLst>
              <a:ext uri="{FF2B5EF4-FFF2-40B4-BE49-F238E27FC236}">
                <a16:creationId xmlns:a16="http://schemas.microsoft.com/office/drawing/2014/main" id="{7DBBF162-B9AE-4478-918F-2B4B810BD75D}"/>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3" name="Line 17">
            <a:extLst>
              <a:ext uri="{FF2B5EF4-FFF2-40B4-BE49-F238E27FC236}">
                <a16:creationId xmlns:a16="http://schemas.microsoft.com/office/drawing/2014/main" id="{0F8D3113-7D1E-4780-9E01-64E29C709ED1}"/>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4" name="Text Box 28">
            <a:extLst>
              <a:ext uri="{FF2B5EF4-FFF2-40B4-BE49-F238E27FC236}">
                <a16:creationId xmlns:a16="http://schemas.microsoft.com/office/drawing/2014/main" id="{32CF860B-69D7-4090-B782-90D56E4CF0AA}"/>
              </a:ext>
            </a:extLst>
          </p:cNvPr>
          <p:cNvSpPr txBox="1">
            <a:spLocks noChangeArrowheads="1"/>
          </p:cNvSpPr>
          <p:nvPr/>
        </p:nvSpPr>
        <p:spPr bwMode="auto">
          <a:xfrm>
            <a:off x="3775075" y="8211699"/>
            <a:ext cx="2743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smtClean="0">
                <a:solidFill>
                  <a:srgbClr val="808080"/>
                </a:solidFill>
              </a:rPr>
              <a:t>06 DE NOVIEMBRE 2018</a:t>
            </a:r>
            <a:endParaRPr lang="es-MX" altLang="es-MX" sz="1600" b="1" dirty="0">
              <a:solidFill>
                <a:srgbClr val="808080"/>
              </a:solidFill>
            </a:endParaRPr>
          </a:p>
        </p:txBody>
      </p:sp>
      <p:pic>
        <p:nvPicPr>
          <p:cNvPr id="10" name="Picture 2077" descr="Resultado de imagen para ayuntamiento de tlatlauquitepec">
            <a:hlinkClick r:id="rId2"/>
            <a:extLst>
              <a:ext uri="{FF2B5EF4-FFF2-40B4-BE49-F238E27FC236}">
                <a16:creationId xmlns:a16="http://schemas.microsoft.com/office/drawing/2014/main" id="{26DF13B8-E1DC-465A-AF59-3DC8876CE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837" y="480308"/>
            <a:ext cx="3362325" cy="3362325"/>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6A82C00A-FEDC-48C2-A619-1167E9F1B43F}"/>
              </a:ext>
            </a:extLst>
          </p:cNvPr>
          <p:cNvSpPr txBox="1"/>
          <p:nvPr/>
        </p:nvSpPr>
        <p:spPr>
          <a:xfrm>
            <a:off x="730810" y="8211699"/>
            <a:ext cx="2993897"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HATMPC18-2018</a:t>
            </a:r>
            <a:endParaRPr lang="es-MX" sz="1600" b="1" dirty="0">
              <a:solidFill>
                <a:schemeClr val="bg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2860799113"/>
              </p:ext>
            </p:extLst>
          </p:nvPr>
        </p:nvGraphicFramePr>
        <p:xfrm>
          <a:off x="548677" y="767832"/>
          <a:ext cx="5904656" cy="505799"/>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505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a:t>
                      </a:r>
                      <a:r>
                        <a:rPr lang="es-ES" sz="1200" dirty="0">
                          <a:solidFill>
                            <a:schemeClr val="tx1"/>
                          </a:solidFill>
                          <a:latin typeface="Arial" panose="020B0604020202020204" pitchFamily="34" charset="0"/>
                          <a:ea typeface="Calibri" panose="020F0502020204030204" pitchFamily="34" charset="0"/>
                          <a:cs typeface="Arial" panose="020B0604020202020204" pitchFamily="34" charset="0"/>
                        </a:rPr>
                        <a:t>Procedimiento para </a:t>
                      </a:r>
                      <a:r>
                        <a:rPr lang="es-MX" sz="1200" dirty="0">
                          <a:solidFill>
                            <a:schemeClr val="tx1"/>
                          </a:solidFill>
                          <a:latin typeface="Arial" charset="0"/>
                        </a:rPr>
                        <a:t>el Ingreso del retenido.</a:t>
                      </a:r>
                      <a:endParaRPr lang="es-ES" sz="1200" dirty="0">
                        <a:solidFill>
                          <a:schemeClr val="tx1"/>
                        </a:solidFill>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2594642163"/>
              </p:ext>
            </p:extLst>
          </p:nvPr>
        </p:nvGraphicFramePr>
        <p:xfrm>
          <a:off x="548677" y="1277994"/>
          <a:ext cx="5904656" cy="621942"/>
        </p:xfrm>
        <a:graphic>
          <a:graphicData uri="http://schemas.openxmlformats.org/drawingml/2006/table">
            <a:tbl>
              <a:tblPr firstRow="1" bandRow="1">
                <a:tableStyleId>{F5AB1C69-6EDB-4FF4-983F-18BD219EF322}</a:tableStyleId>
              </a:tblPr>
              <a:tblGrid>
                <a:gridCol w="1080123">
                  <a:extLst>
                    <a:ext uri="{9D8B030D-6E8A-4147-A177-3AD203B41FA5}">
                      <a16:colId xmlns:a16="http://schemas.microsoft.com/office/drawing/2014/main" val="3531676926"/>
                    </a:ext>
                  </a:extLst>
                </a:gridCol>
                <a:gridCol w="1368152">
                  <a:extLst>
                    <a:ext uri="{9D8B030D-6E8A-4147-A177-3AD203B41FA5}">
                      <a16:colId xmlns:a16="http://schemas.microsoft.com/office/drawing/2014/main" val="4179167614"/>
                    </a:ext>
                  </a:extLst>
                </a:gridCol>
                <a:gridCol w="1152128">
                  <a:extLst>
                    <a:ext uri="{9D8B030D-6E8A-4147-A177-3AD203B41FA5}">
                      <a16:colId xmlns:a16="http://schemas.microsoft.com/office/drawing/2014/main" val="245987141"/>
                    </a:ext>
                  </a:extLst>
                </a:gridCol>
                <a:gridCol w="1080120">
                  <a:extLst>
                    <a:ext uri="{9D8B030D-6E8A-4147-A177-3AD203B41FA5}">
                      <a16:colId xmlns:a16="http://schemas.microsoft.com/office/drawing/2014/main" val="1259065555"/>
                    </a:ext>
                  </a:extLst>
                </a:gridCol>
                <a:gridCol w="1224133">
                  <a:extLst>
                    <a:ext uri="{9D8B030D-6E8A-4147-A177-3AD203B41FA5}">
                      <a16:colId xmlns:a16="http://schemas.microsoft.com/office/drawing/2014/main" val="376876747"/>
                    </a:ext>
                  </a:extLst>
                </a:gridCol>
              </a:tblGrid>
              <a:tr h="621942">
                <a:tc>
                  <a:txBody>
                    <a:bodyPr/>
                    <a:lstStyle/>
                    <a:p>
                      <a:pPr algn="ctr"/>
                      <a:r>
                        <a:rPr lang="es-MX"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Dirección General de CERESOS</a:t>
                      </a:r>
                      <a:endParaRPr lang="es-MX" sz="11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Jurídico</a:t>
                      </a:r>
                    </a:p>
                    <a:p>
                      <a:pPr marL="0" indent="0" algn="ctr"/>
                      <a:endParaRPr lang="es-MX" sz="11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MX"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Servicio Medico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b="1" dirty="0">
                          <a:solidFill>
                            <a:schemeClr val="tx1"/>
                          </a:solidFill>
                          <a:latin typeface="Arial" panose="020B0604020202020204" pitchFamily="34" charset="0"/>
                          <a:cs typeface="Arial" panose="020B0604020202020204" pitchFamily="34" charset="0"/>
                        </a:rPr>
                        <a:t>Seguridad y Custodia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000" b="1" dirty="0">
                          <a:solidFill>
                            <a:schemeClr val="tx1"/>
                          </a:solidFill>
                          <a:latin typeface="Arial" panose="020B0604020202020204" pitchFamily="34" charset="0"/>
                          <a:cs typeface="Arial" panose="020B0604020202020204" pitchFamily="34" charset="0"/>
                        </a:rPr>
                        <a:t>Consejo Técnico Interdisciplinario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2555919394"/>
              </p:ext>
            </p:extLst>
          </p:nvPr>
        </p:nvGraphicFramePr>
        <p:xfrm>
          <a:off x="548677" y="1899641"/>
          <a:ext cx="5904659" cy="6954299"/>
        </p:xfrm>
        <a:graphic>
          <a:graphicData uri="http://schemas.openxmlformats.org/drawingml/2006/table">
            <a:tbl>
              <a:tblPr firstRow="1" bandRow="1">
                <a:tableStyleId>{F5AB1C69-6EDB-4FF4-983F-18BD219EF322}</a:tableStyleId>
              </a:tblPr>
              <a:tblGrid>
                <a:gridCol w="1080123">
                  <a:extLst>
                    <a:ext uri="{9D8B030D-6E8A-4147-A177-3AD203B41FA5}">
                      <a16:colId xmlns:a16="http://schemas.microsoft.com/office/drawing/2014/main" val="3531676926"/>
                    </a:ext>
                  </a:extLst>
                </a:gridCol>
                <a:gridCol w="1368152">
                  <a:extLst>
                    <a:ext uri="{9D8B030D-6E8A-4147-A177-3AD203B41FA5}">
                      <a16:colId xmlns:a16="http://schemas.microsoft.com/office/drawing/2014/main" val="4179167614"/>
                    </a:ext>
                  </a:extLst>
                </a:gridCol>
                <a:gridCol w="1152128">
                  <a:extLst>
                    <a:ext uri="{9D8B030D-6E8A-4147-A177-3AD203B41FA5}">
                      <a16:colId xmlns:a16="http://schemas.microsoft.com/office/drawing/2014/main" val="2350135489"/>
                    </a:ext>
                  </a:extLst>
                </a:gridCol>
                <a:gridCol w="1080120">
                  <a:extLst>
                    <a:ext uri="{9D8B030D-6E8A-4147-A177-3AD203B41FA5}">
                      <a16:colId xmlns:a16="http://schemas.microsoft.com/office/drawing/2014/main" val="1618326908"/>
                    </a:ext>
                  </a:extLst>
                </a:gridCol>
                <a:gridCol w="1224136">
                  <a:extLst>
                    <a:ext uri="{9D8B030D-6E8A-4147-A177-3AD203B41FA5}">
                      <a16:colId xmlns:a16="http://schemas.microsoft.com/office/drawing/2014/main" val="2088611239"/>
                    </a:ext>
                  </a:extLst>
                </a:gridCol>
              </a:tblGrid>
              <a:tr h="6954299">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707517" y="1965608"/>
            <a:ext cx="593371" cy="315797"/>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defTabSz="914421"/>
            <a:r>
              <a:rPr lang="es-MX" sz="1000" dirty="0">
                <a:solidFill>
                  <a:schemeClr val="tx1"/>
                </a:solidFill>
                <a:latin typeface="Arial" charset="0"/>
              </a:rPr>
              <a:t>Inicio</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3340874" y="2074763"/>
            <a:ext cx="741798" cy="47655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800" dirty="0">
                <a:latin typeface="Arial" panose="020B0604020202020204" pitchFamily="34" charset="0"/>
                <a:cs typeface="Arial" panose="020B0604020202020204" pitchFamily="34" charset="0"/>
              </a:rPr>
              <a:t>Realiza revisión médica  </a:t>
            </a:r>
          </a:p>
        </p:txBody>
      </p:sp>
      <p:sp>
        <p:nvSpPr>
          <p:cNvPr id="55" name="CuadroTexto 54">
            <a:extLst>
              <a:ext uri="{FF2B5EF4-FFF2-40B4-BE49-F238E27FC236}">
                <a16:creationId xmlns:a16="http://schemas.microsoft.com/office/drawing/2014/main" id="{C5D463C6-A0F7-44F7-B74C-ADD0ABA1C190}"/>
              </a:ext>
            </a:extLst>
          </p:cNvPr>
          <p:cNvSpPr txBox="1"/>
          <p:nvPr/>
        </p:nvSpPr>
        <p:spPr>
          <a:xfrm>
            <a:off x="1145695" y="2294845"/>
            <a:ext cx="155193" cy="215444"/>
          </a:xfrm>
          <a:prstGeom prst="rect">
            <a:avLst/>
          </a:prstGeom>
          <a:noFill/>
        </p:spPr>
        <p:txBody>
          <a:bodyPr wrap="squar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2554758" y="2617406"/>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3869726" y="1900962"/>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3840298" y="3451637"/>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4816944" y="3936654"/>
            <a:ext cx="269626" cy="215444"/>
          </a:xfrm>
          <a:prstGeom prst="rect">
            <a:avLst/>
          </a:prstGeom>
          <a:noFill/>
        </p:spPr>
        <p:txBody>
          <a:bodyPr wrap="square" rtlCol="0">
            <a:spAutoFit/>
          </a:bodyPr>
          <a:lstStyle/>
          <a:p>
            <a:r>
              <a:rPr lang="es-MX" sz="800" dirty="0"/>
              <a:t>6</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2554758" y="3343915"/>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5986021" y="4011011"/>
            <a:ext cx="441510" cy="215444"/>
          </a:xfrm>
          <a:prstGeom prst="rect">
            <a:avLst/>
          </a:prstGeom>
          <a:noFill/>
        </p:spPr>
        <p:txBody>
          <a:bodyPr wrap="squar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2630020436"/>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9 de 21</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581940" y="2510289"/>
            <a:ext cx="735830" cy="56879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lnSpc>
                <a:spcPct val="107000"/>
              </a:lnSpc>
              <a:spcAft>
                <a:spcPts val="0"/>
              </a:spcAft>
            </a:pPr>
            <a:r>
              <a:rPr lang="es-MX" sz="800" dirty="0">
                <a:solidFill>
                  <a:srgbClr val="000000"/>
                </a:solidFill>
                <a:latin typeface="Arial" panose="020B0604020202020204" pitchFamily="34" charset="0"/>
                <a:ea typeface="Calibri" panose="020F0502020204030204" pitchFamily="34" charset="0"/>
                <a:cs typeface="Arial" panose="020B0604020202020204" pitchFamily="34" charset="0"/>
              </a:rPr>
              <a:t>Llega el personal que realiza el traslado </a:t>
            </a: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1864310" y="2797586"/>
            <a:ext cx="914243" cy="31452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800" dirty="0">
                <a:solidFill>
                  <a:schemeClr val="tx1"/>
                </a:solidFill>
                <a:latin typeface="Arial" panose="020B0604020202020204" pitchFamily="34" charset="0"/>
                <a:cs typeface="Arial" panose="020B0604020202020204" pitchFamily="34" charset="0"/>
              </a:rPr>
              <a:t>No ingresa el interno  </a:t>
            </a:r>
            <a:endParaRPr lang="es-MX" sz="800" dirty="0">
              <a:solidFill>
                <a:schemeClr val="tx1"/>
              </a:solidFill>
            </a:endParaRPr>
          </a:p>
        </p:txBody>
      </p:sp>
      <p:sp>
        <p:nvSpPr>
          <p:cNvPr id="86" name="CuadroTexto 85">
            <a:extLst>
              <a:ext uri="{FF2B5EF4-FFF2-40B4-BE49-F238E27FC236}">
                <a16:creationId xmlns:a16="http://schemas.microsoft.com/office/drawing/2014/main" id="{0EC0F741-C240-444E-AE2C-6CAA6AD22C1E}"/>
              </a:ext>
            </a:extLst>
          </p:cNvPr>
          <p:cNvSpPr txBox="1"/>
          <p:nvPr/>
        </p:nvSpPr>
        <p:spPr>
          <a:xfrm rot="10800000" flipV="1">
            <a:off x="2516378" y="4432633"/>
            <a:ext cx="319134" cy="215444"/>
          </a:xfrm>
          <a:prstGeom prst="rect">
            <a:avLst/>
          </a:prstGeom>
          <a:noFill/>
        </p:spPr>
        <p:txBody>
          <a:bodyPr wrap="square" rtlCol="0">
            <a:spAutoFit/>
          </a:bodyPr>
          <a:lstStyle/>
          <a:p>
            <a:r>
              <a:rPr lang="es-MX" sz="800" dirty="0"/>
              <a:t>8</a:t>
            </a:r>
          </a:p>
        </p:txBody>
      </p:sp>
      <p:sp>
        <p:nvSpPr>
          <p:cNvPr id="61" name="CuadroTexto 60">
            <a:extLst>
              <a:ext uri="{FF2B5EF4-FFF2-40B4-BE49-F238E27FC236}">
                <a16:creationId xmlns:a16="http://schemas.microsoft.com/office/drawing/2014/main" id="{AE40CA48-8E4D-4C42-8F2E-E65FA22C8A8E}"/>
              </a:ext>
            </a:extLst>
          </p:cNvPr>
          <p:cNvSpPr txBox="1"/>
          <p:nvPr/>
        </p:nvSpPr>
        <p:spPr>
          <a:xfrm>
            <a:off x="3634901" y="3328492"/>
            <a:ext cx="276038" cy="215444"/>
          </a:xfrm>
          <a:prstGeom prst="rect">
            <a:avLst/>
          </a:prstGeom>
          <a:noFill/>
        </p:spPr>
        <p:txBody>
          <a:bodyPr wrap="none" rtlCol="0">
            <a:spAutoFit/>
          </a:bodyPr>
          <a:lstStyle/>
          <a:p>
            <a:r>
              <a:rPr lang="es-MX" sz="800" dirty="0"/>
              <a:t>Si</a:t>
            </a:r>
          </a:p>
        </p:txBody>
      </p:sp>
      <p:sp>
        <p:nvSpPr>
          <p:cNvPr id="63" name="CuadroTexto 62">
            <a:extLst>
              <a:ext uri="{FF2B5EF4-FFF2-40B4-BE49-F238E27FC236}">
                <a16:creationId xmlns:a16="http://schemas.microsoft.com/office/drawing/2014/main" id="{37AD18A9-1097-4C4C-952C-8871C635FA0F}"/>
              </a:ext>
            </a:extLst>
          </p:cNvPr>
          <p:cNvSpPr txBox="1"/>
          <p:nvPr/>
        </p:nvSpPr>
        <p:spPr>
          <a:xfrm>
            <a:off x="3032468" y="2880943"/>
            <a:ext cx="316113" cy="215444"/>
          </a:xfrm>
          <a:prstGeom prst="rect">
            <a:avLst/>
          </a:prstGeom>
          <a:noFill/>
        </p:spPr>
        <p:txBody>
          <a:bodyPr wrap="none" rtlCol="0">
            <a:spAutoFit/>
          </a:bodyPr>
          <a:lstStyle/>
          <a:p>
            <a:r>
              <a:rPr lang="es-MX" sz="800" dirty="0"/>
              <a:t>No</a:t>
            </a:r>
          </a:p>
        </p:txBody>
      </p:sp>
      <p:sp>
        <p:nvSpPr>
          <p:cNvPr id="3" name="Diagrama de flujo: decisión 2">
            <a:extLst>
              <a:ext uri="{FF2B5EF4-FFF2-40B4-BE49-F238E27FC236}">
                <a16:creationId xmlns:a16="http://schemas.microsoft.com/office/drawing/2014/main" id="{2DE4A1F5-48AA-41E1-AA7D-7B3A715A63EB}"/>
              </a:ext>
            </a:extLst>
          </p:cNvPr>
          <p:cNvSpPr/>
          <p:nvPr/>
        </p:nvSpPr>
        <p:spPr bwMode="auto">
          <a:xfrm>
            <a:off x="1686526" y="2052459"/>
            <a:ext cx="1241679" cy="521158"/>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defTabSz="914421"/>
            <a:r>
              <a:rPr lang="es-MX" sz="500" dirty="0">
                <a:solidFill>
                  <a:schemeClr val="tx1"/>
                </a:solidFill>
                <a:latin typeface="Arial" charset="0"/>
              </a:rPr>
              <a:t>¿Cuenta con documentación?</a:t>
            </a:r>
          </a:p>
        </p:txBody>
      </p:sp>
      <p:sp>
        <p:nvSpPr>
          <p:cNvPr id="67" name="CuadroTexto 66">
            <a:extLst>
              <a:ext uri="{FF2B5EF4-FFF2-40B4-BE49-F238E27FC236}">
                <a16:creationId xmlns:a16="http://schemas.microsoft.com/office/drawing/2014/main" id="{422A6991-003C-47DB-8B24-6E5E26DE9F8F}"/>
              </a:ext>
            </a:extLst>
          </p:cNvPr>
          <p:cNvSpPr txBox="1"/>
          <p:nvPr/>
        </p:nvSpPr>
        <p:spPr>
          <a:xfrm>
            <a:off x="3013042" y="2110391"/>
            <a:ext cx="335539" cy="215444"/>
          </a:xfrm>
          <a:prstGeom prst="rect">
            <a:avLst/>
          </a:prstGeom>
          <a:noFill/>
        </p:spPr>
        <p:txBody>
          <a:bodyPr wrap="square" rtlCol="0">
            <a:spAutoFit/>
          </a:bodyPr>
          <a:lstStyle/>
          <a:p>
            <a:r>
              <a:rPr lang="es-MX" sz="800" dirty="0"/>
              <a:t>Si</a:t>
            </a:r>
          </a:p>
        </p:txBody>
      </p:sp>
      <p:sp>
        <p:nvSpPr>
          <p:cNvPr id="69" name="CuadroTexto 68">
            <a:extLst>
              <a:ext uri="{FF2B5EF4-FFF2-40B4-BE49-F238E27FC236}">
                <a16:creationId xmlns:a16="http://schemas.microsoft.com/office/drawing/2014/main" id="{51296111-C6F4-4FE7-8898-AF9FF8FBC32A}"/>
              </a:ext>
            </a:extLst>
          </p:cNvPr>
          <p:cNvSpPr txBox="1"/>
          <p:nvPr/>
        </p:nvSpPr>
        <p:spPr>
          <a:xfrm>
            <a:off x="2032000" y="2565400"/>
            <a:ext cx="316423" cy="215444"/>
          </a:xfrm>
          <a:prstGeom prst="rect">
            <a:avLst/>
          </a:prstGeom>
          <a:noFill/>
        </p:spPr>
        <p:txBody>
          <a:bodyPr wrap="square" rtlCol="0">
            <a:spAutoFit/>
          </a:bodyPr>
          <a:lstStyle/>
          <a:p>
            <a:r>
              <a:rPr lang="es-MX" sz="800" dirty="0"/>
              <a:t>No</a:t>
            </a:r>
          </a:p>
        </p:txBody>
      </p:sp>
      <p:sp>
        <p:nvSpPr>
          <p:cNvPr id="78" name="Diagrama de flujo: proceso 77">
            <a:extLst>
              <a:ext uri="{FF2B5EF4-FFF2-40B4-BE49-F238E27FC236}">
                <a16:creationId xmlns:a16="http://schemas.microsoft.com/office/drawing/2014/main" id="{BC946683-6406-4DEA-A734-18AE8A19D13D}"/>
              </a:ext>
            </a:extLst>
          </p:cNvPr>
          <p:cNvSpPr/>
          <p:nvPr/>
        </p:nvSpPr>
        <p:spPr bwMode="auto">
          <a:xfrm>
            <a:off x="1727496" y="3516921"/>
            <a:ext cx="1036569" cy="45446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800" dirty="0">
                <a:solidFill>
                  <a:schemeClr val="tx1"/>
                </a:solidFill>
                <a:latin typeface="Arial" panose="020B0604020202020204" pitchFamily="34" charset="0"/>
                <a:cs typeface="Arial" panose="020B0604020202020204" pitchFamily="34" charset="0"/>
              </a:rPr>
              <a:t>Elabora boleta de ingreso ficha de identificación </a:t>
            </a:r>
          </a:p>
        </p:txBody>
      </p:sp>
      <p:sp>
        <p:nvSpPr>
          <p:cNvPr id="111" name="CuadroTexto 110">
            <a:extLst>
              <a:ext uri="{FF2B5EF4-FFF2-40B4-BE49-F238E27FC236}">
                <a16:creationId xmlns:a16="http://schemas.microsoft.com/office/drawing/2014/main" id="{28E0CADF-3E3D-473B-A243-B882354B62FC}"/>
              </a:ext>
            </a:extLst>
          </p:cNvPr>
          <p:cNvSpPr txBox="1"/>
          <p:nvPr/>
        </p:nvSpPr>
        <p:spPr>
          <a:xfrm rot="10800000" flipV="1">
            <a:off x="1063724" y="5485458"/>
            <a:ext cx="319134" cy="215444"/>
          </a:xfrm>
          <a:prstGeom prst="rect">
            <a:avLst/>
          </a:prstGeom>
          <a:noFill/>
        </p:spPr>
        <p:txBody>
          <a:bodyPr wrap="square" rtlCol="0">
            <a:spAutoFit/>
          </a:bodyPr>
          <a:lstStyle/>
          <a:p>
            <a:r>
              <a:rPr lang="es-MX" sz="800" dirty="0"/>
              <a:t>10</a:t>
            </a:r>
          </a:p>
        </p:txBody>
      </p:sp>
      <p:sp>
        <p:nvSpPr>
          <p:cNvPr id="112" name="CuadroTexto 111">
            <a:extLst>
              <a:ext uri="{FF2B5EF4-FFF2-40B4-BE49-F238E27FC236}">
                <a16:creationId xmlns:a16="http://schemas.microsoft.com/office/drawing/2014/main" id="{41F70F89-7510-486B-9481-6DA031AA653E}"/>
              </a:ext>
            </a:extLst>
          </p:cNvPr>
          <p:cNvSpPr txBox="1"/>
          <p:nvPr/>
        </p:nvSpPr>
        <p:spPr>
          <a:xfrm rot="10800000" flipV="1">
            <a:off x="2518387" y="5004129"/>
            <a:ext cx="319134" cy="215444"/>
          </a:xfrm>
          <a:prstGeom prst="rect">
            <a:avLst/>
          </a:prstGeom>
          <a:noFill/>
        </p:spPr>
        <p:txBody>
          <a:bodyPr wrap="square" rtlCol="0">
            <a:spAutoFit/>
          </a:bodyPr>
          <a:lstStyle/>
          <a:p>
            <a:r>
              <a:rPr lang="es-MX" sz="800" dirty="0"/>
              <a:t>9</a:t>
            </a:r>
          </a:p>
        </p:txBody>
      </p:sp>
      <p:sp>
        <p:nvSpPr>
          <p:cNvPr id="6" name="Diagrama de flujo: decisión 5">
            <a:extLst>
              <a:ext uri="{FF2B5EF4-FFF2-40B4-BE49-F238E27FC236}">
                <a16:creationId xmlns:a16="http://schemas.microsoft.com/office/drawing/2014/main" id="{42D02EB0-6F60-4C09-AA75-C00A300EC66C}"/>
              </a:ext>
            </a:extLst>
          </p:cNvPr>
          <p:cNvSpPr/>
          <p:nvPr/>
        </p:nvSpPr>
        <p:spPr bwMode="auto">
          <a:xfrm>
            <a:off x="3254651" y="2820823"/>
            <a:ext cx="914243" cy="517828"/>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800" dirty="0">
                <a:solidFill>
                  <a:schemeClr val="tx1"/>
                </a:solidFill>
                <a:latin typeface="Arial" panose="020B0604020202020204" pitchFamily="34" charset="0"/>
                <a:cs typeface="Arial" panose="020B0604020202020204" pitchFamily="34" charset="0"/>
              </a:rPr>
              <a:t>¿</a:t>
            </a:r>
            <a:r>
              <a:rPr lang="es-MX" sz="500" dirty="0">
                <a:solidFill>
                  <a:schemeClr val="tx1"/>
                </a:solidFill>
                <a:latin typeface="Arial" panose="020B0604020202020204" pitchFamily="34" charset="0"/>
                <a:cs typeface="Arial" panose="020B0604020202020204" pitchFamily="34" charset="0"/>
              </a:rPr>
              <a:t>Tiene lesiones?</a:t>
            </a:r>
          </a:p>
        </p:txBody>
      </p:sp>
      <p:sp>
        <p:nvSpPr>
          <p:cNvPr id="51" name="Diagrama de flujo: proceso 50">
            <a:extLst>
              <a:ext uri="{FF2B5EF4-FFF2-40B4-BE49-F238E27FC236}">
                <a16:creationId xmlns:a16="http://schemas.microsoft.com/office/drawing/2014/main" id="{EE709DA0-B62D-4DF8-A051-053A2F943205}"/>
              </a:ext>
            </a:extLst>
          </p:cNvPr>
          <p:cNvSpPr/>
          <p:nvPr/>
        </p:nvSpPr>
        <p:spPr bwMode="auto">
          <a:xfrm>
            <a:off x="3278466" y="3616383"/>
            <a:ext cx="833634" cy="42050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800" dirty="0">
                <a:solidFill>
                  <a:schemeClr val="tx1"/>
                </a:solidFill>
                <a:latin typeface="Arial" panose="020B0604020202020204" pitchFamily="34" charset="0"/>
                <a:cs typeface="Arial" panose="020B0604020202020204" pitchFamily="34" charset="0"/>
              </a:rPr>
              <a:t>Reporta a la autoridad competente </a:t>
            </a:r>
            <a:endParaRPr lang="es-MX" sz="800" dirty="0">
              <a:solidFill>
                <a:schemeClr val="tx1"/>
              </a:solidFill>
            </a:endParaRPr>
          </a:p>
        </p:txBody>
      </p:sp>
      <p:sp>
        <p:nvSpPr>
          <p:cNvPr id="53" name="Diagrama de flujo: proceso 52">
            <a:extLst>
              <a:ext uri="{FF2B5EF4-FFF2-40B4-BE49-F238E27FC236}">
                <a16:creationId xmlns:a16="http://schemas.microsoft.com/office/drawing/2014/main" id="{D23F0EB5-5ACF-46F9-BE37-36C0A6C8E1AE}"/>
              </a:ext>
            </a:extLst>
          </p:cNvPr>
          <p:cNvSpPr/>
          <p:nvPr/>
        </p:nvSpPr>
        <p:spPr bwMode="auto">
          <a:xfrm>
            <a:off x="4205287" y="4141297"/>
            <a:ext cx="901230" cy="45281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lnSpc>
                <a:spcPct val="107000"/>
              </a:lnSpc>
              <a:spcAft>
                <a:spcPts val="0"/>
              </a:spcAft>
            </a:pPr>
            <a:r>
              <a:rPr lang="es-MX" sz="800" dirty="0">
                <a:solidFill>
                  <a:srgbClr val="000000"/>
                </a:solidFill>
                <a:latin typeface="Arial" panose="020B0604020202020204" pitchFamily="34" charset="0"/>
                <a:ea typeface="Calibri" panose="020F0502020204030204" pitchFamily="34" charset="0"/>
                <a:cs typeface="Arial" panose="020B0604020202020204" pitchFamily="34" charset="0"/>
              </a:rPr>
              <a:t>Ubica al interno en estancia de ingreso</a:t>
            </a:r>
          </a:p>
        </p:txBody>
      </p:sp>
      <p:sp>
        <p:nvSpPr>
          <p:cNvPr id="62" name="Diagrama de flujo: proceso 61">
            <a:extLst>
              <a:ext uri="{FF2B5EF4-FFF2-40B4-BE49-F238E27FC236}">
                <a16:creationId xmlns:a16="http://schemas.microsoft.com/office/drawing/2014/main" id="{58C024E9-EAD4-449F-AABE-ACD73B54583F}"/>
              </a:ext>
            </a:extLst>
          </p:cNvPr>
          <p:cNvSpPr/>
          <p:nvPr/>
        </p:nvSpPr>
        <p:spPr bwMode="auto">
          <a:xfrm>
            <a:off x="5439395" y="4208047"/>
            <a:ext cx="939099" cy="32354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lnSpc>
                <a:spcPct val="107000"/>
              </a:lnSpc>
              <a:spcAft>
                <a:spcPts val="0"/>
              </a:spcAft>
            </a:pPr>
            <a:r>
              <a:rPr lang="es-MX" sz="800" dirty="0">
                <a:solidFill>
                  <a:srgbClr val="000000"/>
                </a:solidFill>
                <a:latin typeface="Arial" panose="020B0604020202020204" pitchFamily="34" charset="0"/>
                <a:ea typeface="Calibri" panose="020F0502020204030204" pitchFamily="34" charset="0"/>
                <a:cs typeface="Arial" panose="020B0604020202020204" pitchFamily="34" charset="0"/>
              </a:rPr>
              <a:t>Clasifica al interno</a:t>
            </a:r>
          </a:p>
        </p:txBody>
      </p:sp>
      <p:sp>
        <p:nvSpPr>
          <p:cNvPr id="70" name="Diagrama de flujo: proceso 69">
            <a:extLst>
              <a:ext uri="{FF2B5EF4-FFF2-40B4-BE49-F238E27FC236}">
                <a16:creationId xmlns:a16="http://schemas.microsoft.com/office/drawing/2014/main" id="{058B4FB6-7342-445E-9928-AEEC0777447A}"/>
              </a:ext>
            </a:extLst>
          </p:cNvPr>
          <p:cNvSpPr/>
          <p:nvPr/>
        </p:nvSpPr>
        <p:spPr bwMode="auto">
          <a:xfrm>
            <a:off x="567725" y="5670042"/>
            <a:ext cx="764259" cy="60025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lnSpc>
                <a:spcPct val="107000"/>
              </a:lnSpc>
              <a:spcAft>
                <a:spcPts val="0"/>
              </a:spcAft>
            </a:pPr>
            <a:r>
              <a:rPr lang="es-MX" sz="800" dirty="0">
                <a:solidFill>
                  <a:srgbClr val="000000"/>
                </a:solidFill>
                <a:latin typeface="Arial" panose="020B0604020202020204" pitchFamily="34" charset="0"/>
                <a:ea typeface="Calibri" panose="020F0502020204030204" pitchFamily="34" charset="0"/>
                <a:cs typeface="Arial" panose="020B0604020202020204" pitchFamily="34" charset="0"/>
              </a:rPr>
              <a:t>Solicita expediente a la dirección.</a:t>
            </a:r>
          </a:p>
        </p:txBody>
      </p:sp>
      <p:cxnSp>
        <p:nvCxnSpPr>
          <p:cNvPr id="39" name="Conector recto de flecha 38">
            <a:extLst>
              <a:ext uri="{FF2B5EF4-FFF2-40B4-BE49-F238E27FC236}">
                <a16:creationId xmlns:a16="http://schemas.microsoft.com/office/drawing/2014/main" id="{8504819A-1692-47B3-B1AE-166987FB4678}"/>
              </a:ext>
            </a:extLst>
          </p:cNvPr>
          <p:cNvCxnSpPr/>
          <p:nvPr/>
        </p:nvCxnSpPr>
        <p:spPr bwMode="auto">
          <a:xfrm>
            <a:off x="3711773" y="2551313"/>
            <a:ext cx="0" cy="25568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1" name="Conector recto de flecha 40">
            <a:extLst>
              <a:ext uri="{FF2B5EF4-FFF2-40B4-BE49-F238E27FC236}">
                <a16:creationId xmlns:a16="http://schemas.microsoft.com/office/drawing/2014/main" id="{A8B0077D-8DDE-48D2-B04F-5CF7B2048680}"/>
              </a:ext>
            </a:extLst>
          </p:cNvPr>
          <p:cNvCxnSpPr/>
          <p:nvPr/>
        </p:nvCxnSpPr>
        <p:spPr bwMode="auto">
          <a:xfrm>
            <a:off x="3711772" y="3338651"/>
            <a:ext cx="0" cy="26905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6" name="Conector recto de flecha 45">
            <a:extLst>
              <a:ext uri="{FF2B5EF4-FFF2-40B4-BE49-F238E27FC236}">
                <a16:creationId xmlns:a16="http://schemas.microsoft.com/office/drawing/2014/main" id="{A4DEDFA8-2ABF-458D-8BC2-40361083857C}"/>
              </a:ext>
            </a:extLst>
          </p:cNvPr>
          <p:cNvCxnSpPr/>
          <p:nvPr/>
        </p:nvCxnSpPr>
        <p:spPr bwMode="auto">
          <a:xfrm>
            <a:off x="2283216" y="7776903"/>
            <a:ext cx="0" cy="22983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1" name="CuadroTexto 90">
            <a:extLst>
              <a:ext uri="{FF2B5EF4-FFF2-40B4-BE49-F238E27FC236}">
                <a16:creationId xmlns:a16="http://schemas.microsoft.com/office/drawing/2014/main" id="{B13F87B8-5B2F-4590-BE39-A4C8955EF771}"/>
              </a:ext>
            </a:extLst>
          </p:cNvPr>
          <p:cNvSpPr txBox="1"/>
          <p:nvPr/>
        </p:nvSpPr>
        <p:spPr>
          <a:xfrm>
            <a:off x="2544367" y="6211421"/>
            <a:ext cx="300082" cy="215444"/>
          </a:xfrm>
          <a:prstGeom prst="rect">
            <a:avLst/>
          </a:prstGeom>
          <a:noFill/>
        </p:spPr>
        <p:txBody>
          <a:bodyPr wrap="none" rtlCol="0">
            <a:spAutoFit/>
          </a:bodyPr>
          <a:lstStyle/>
          <a:p>
            <a:r>
              <a:rPr lang="es-MX" sz="800" dirty="0"/>
              <a:t>11</a:t>
            </a:r>
          </a:p>
        </p:txBody>
      </p:sp>
      <p:sp>
        <p:nvSpPr>
          <p:cNvPr id="93" name="CuadroTexto 92">
            <a:extLst>
              <a:ext uri="{FF2B5EF4-FFF2-40B4-BE49-F238E27FC236}">
                <a16:creationId xmlns:a16="http://schemas.microsoft.com/office/drawing/2014/main" id="{3A7E0570-D658-45BB-86EE-24849E0A2A50}"/>
              </a:ext>
            </a:extLst>
          </p:cNvPr>
          <p:cNvSpPr txBox="1"/>
          <p:nvPr/>
        </p:nvSpPr>
        <p:spPr>
          <a:xfrm>
            <a:off x="2554758" y="6741306"/>
            <a:ext cx="300082" cy="215444"/>
          </a:xfrm>
          <a:prstGeom prst="rect">
            <a:avLst/>
          </a:prstGeom>
          <a:noFill/>
        </p:spPr>
        <p:txBody>
          <a:bodyPr wrap="square" rtlCol="0">
            <a:spAutoFit/>
          </a:bodyPr>
          <a:lstStyle/>
          <a:p>
            <a:r>
              <a:rPr lang="es-MX" sz="800" dirty="0"/>
              <a:t>12</a:t>
            </a:r>
          </a:p>
        </p:txBody>
      </p:sp>
      <p:cxnSp>
        <p:nvCxnSpPr>
          <p:cNvPr id="18" name="Conector recto de flecha 17">
            <a:extLst>
              <a:ext uri="{FF2B5EF4-FFF2-40B4-BE49-F238E27FC236}">
                <a16:creationId xmlns:a16="http://schemas.microsoft.com/office/drawing/2014/main" id="{55410875-8994-49D7-9601-194BFA62F1AD}"/>
              </a:ext>
            </a:extLst>
          </p:cNvPr>
          <p:cNvCxnSpPr>
            <a:stCxn id="9" idx="2"/>
          </p:cNvCxnSpPr>
          <p:nvPr/>
        </p:nvCxnSpPr>
        <p:spPr bwMode="auto">
          <a:xfrm flipH="1">
            <a:off x="1004202" y="2281405"/>
            <a:ext cx="1" cy="2288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4" name="Conector recto de flecha 63">
            <a:extLst>
              <a:ext uri="{FF2B5EF4-FFF2-40B4-BE49-F238E27FC236}">
                <a16:creationId xmlns:a16="http://schemas.microsoft.com/office/drawing/2014/main" id="{EAAA4E23-145C-4B53-AB0D-4BD3C629313F}"/>
              </a:ext>
            </a:extLst>
          </p:cNvPr>
          <p:cNvCxnSpPr/>
          <p:nvPr/>
        </p:nvCxnSpPr>
        <p:spPr bwMode="auto">
          <a:xfrm flipH="1">
            <a:off x="2307364" y="2570355"/>
            <a:ext cx="1" cy="2288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2" name="Conector recto de flecha 21">
            <a:extLst>
              <a:ext uri="{FF2B5EF4-FFF2-40B4-BE49-F238E27FC236}">
                <a16:creationId xmlns:a16="http://schemas.microsoft.com/office/drawing/2014/main" id="{51BE4683-D63B-4382-90D4-3AFB16B8E0F9}"/>
              </a:ext>
            </a:extLst>
          </p:cNvPr>
          <p:cNvCxnSpPr>
            <a:cxnSpLocks/>
          </p:cNvCxnSpPr>
          <p:nvPr/>
        </p:nvCxnSpPr>
        <p:spPr bwMode="auto">
          <a:xfrm>
            <a:off x="2942275" y="2309183"/>
            <a:ext cx="39859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0" name="Conector: angular 29">
            <a:extLst>
              <a:ext uri="{FF2B5EF4-FFF2-40B4-BE49-F238E27FC236}">
                <a16:creationId xmlns:a16="http://schemas.microsoft.com/office/drawing/2014/main" id="{E590C12F-7468-4363-8AA9-E3D6FB9E5476}"/>
              </a:ext>
            </a:extLst>
          </p:cNvPr>
          <p:cNvCxnSpPr>
            <a:stCxn id="2" idx="3"/>
            <a:endCxn id="3" idx="1"/>
          </p:cNvCxnSpPr>
          <p:nvPr/>
        </p:nvCxnSpPr>
        <p:spPr bwMode="auto">
          <a:xfrm flipV="1">
            <a:off x="1317770" y="2313038"/>
            <a:ext cx="368756" cy="481649"/>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42" name="Conector: angular 41">
            <a:extLst>
              <a:ext uri="{FF2B5EF4-FFF2-40B4-BE49-F238E27FC236}">
                <a16:creationId xmlns:a16="http://schemas.microsoft.com/office/drawing/2014/main" id="{F2BAD776-ED9A-4A50-94DD-8174D8C1B18F}"/>
              </a:ext>
            </a:extLst>
          </p:cNvPr>
          <p:cNvCxnSpPr>
            <a:stCxn id="78" idx="2"/>
            <a:endCxn id="53" idx="1"/>
          </p:cNvCxnSpPr>
          <p:nvPr/>
        </p:nvCxnSpPr>
        <p:spPr bwMode="auto">
          <a:xfrm rot="16200000" flipH="1">
            <a:off x="3027373" y="3189790"/>
            <a:ext cx="396322" cy="1959506"/>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44" name="Conector recto de flecha 43">
            <a:extLst>
              <a:ext uri="{FF2B5EF4-FFF2-40B4-BE49-F238E27FC236}">
                <a16:creationId xmlns:a16="http://schemas.microsoft.com/office/drawing/2014/main" id="{A3451F83-0944-41BD-8CB1-1B77950D8A48}"/>
              </a:ext>
            </a:extLst>
          </p:cNvPr>
          <p:cNvCxnSpPr>
            <a:stCxn id="53" idx="3"/>
            <a:endCxn id="62" idx="1"/>
          </p:cNvCxnSpPr>
          <p:nvPr/>
        </p:nvCxnSpPr>
        <p:spPr bwMode="auto">
          <a:xfrm>
            <a:off x="5106517" y="4367704"/>
            <a:ext cx="332878" cy="211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5" name="Diagrama de flujo: proceso 44">
            <a:extLst>
              <a:ext uri="{FF2B5EF4-FFF2-40B4-BE49-F238E27FC236}">
                <a16:creationId xmlns:a16="http://schemas.microsoft.com/office/drawing/2014/main" id="{4B6A8F2D-1E2A-4E94-B17F-C3733BB53F25}"/>
              </a:ext>
            </a:extLst>
          </p:cNvPr>
          <p:cNvSpPr/>
          <p:nvPr/>
        </p:nvSpPr>
        <p:spPr bwMode="auto">
          <a:xfrm>
            <a:off x="1727496" y="4593029"/>
            <a:ext cx="1051057" cy="35732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Registra en libros de gobierno </a:t>
            </a:r>
          </a:p>
        </p:txBody>
      </p:sp>
      <p:cxnSp>
        <p:nvCxnSpPr>
          <p:cNvPr id="48" name="Conector: angular 47">
            <a:extLst>
              <a:ext uri="{FF2B5EF4-FFF2-40B4-BE49-F238E27FC236}">
                <a16:creationId xmlns:a16="http://schemas.microsoft.com/office/drawing/2014/main" id="{494D5ACE-7F71-4FFB-92D2-9FD64C4B1E5B}"/>
              </a:ext>
            </a:extLst>
          </p:cNvPr>
          <p:cNvCxnSpPr>
            <a:stCxn id="62" idx="2"/>
            <a:endCxn id="45" idx="3"/>
          </p:cNvCxnSpPr>
          <p:nvPr/>
        </p:nvCxnSpPr>
        <p:spPr bwMode="auto">
          <a:xfrm rot="5400000">
            <a:off x="4223703" y="3086446"/>
            <a:ext cx="240093" cy="3130392"/>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85" name="Conector recto de flecha 84">
            <a:extLst>
              <a:ext uri="{FF2B5EF4-FFF2-40B4-BE49-F238E27FC236}">
                <a16:creationId xmlns:a16="http://schemas.microsoft.com/office/drawing/2014/main" id="{A9548EA1-6131-473A-8050-F5916888F5EF}"/>
              </a:ext>
            </a:extLst>
          </p:cNvPr>
          <p:cNvCxnSpPr/>
          <p:nvPr/>
        </p:nvCxnSpPr>
        <p:spPr bwMode="auto">
          <a:xfrm flipH="1">
            <a:off x="2242765" y="4949467"/>
            <a:ext cx="1" cy="2288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4" name="Diagrama de flujo: proceso 53">
            <a:extLst>
              <a:ext uri="{FF2B5EF4-FFF2-40B4-BE49-F238E27FC236}">
                <a16:creationId xmlns:a16="http://schemas.microsoft.com/office/drawing/2014/main" id="{DC4794A7-FED8-4468-9777-3356F29BA745}"/>
              </a:ext>
            </a:extLst>
          </p:cNvPr>
          <p:cNvSpPr/>
          <p:nvPr/>
        </p:nvSpPr>
        <p:spPr bwMode="auto">
          <a:xfrm>
            <a:off x="1727496" y="5187471"/>
            <a:ext cx="1069636" cy="34731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Notifica a las áreas correspondientes </a:t>
            </a:r>
          </a:p>
        </p:txBody>
      </p:sp>
      <p:sp>
        <p:nvSpPr>
          <p:cNvPr id="88" name="Diagrama de flujo: decisión 87">
            <a:extLst>
              <a:ext uri="{FF2B5EF4-FFF2-40B4-BE49-F238E27FC236}">
                <a16:creationId xmlns:a16="http://schemas.microsoft.com/office/drawing/2014/main" id="{A048FA21-5588-44D1-B6CA-1A085A9B63E8}"/>
              </a:ext>
            </a:extLst>
          </p:cNvPr>
          <p:cNvSpPr/>
          <p:nvPr/>
        </p:nvSpPr>
        <p:spPr bwMode="auto">
          <a:xfrm>
            <a:off x="1641473" y="5782249"/>
            <a:ext cx="1241679" cy="374187"/>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defTabSz="914421"/>
            <a:r>
              <a:rPr lang="es-MX" sz="500" dirty="0">
                <a:solidFill>
                  <a:schemeClr val="tx1"/>
                </a:solidFill>
                <a:latin typeface="Arial" charset="0"/>
              </a:rPr>
              <a:t>¿Tiene ejecutorias?</a:t>
            </a:r>
          </a:p>
        </p:txBody>
      </p:sp>
      <p:cxnSp>
        <p:nvCxnSpPr>
          <p:cNvPr id="89" name="Conector recto de flecha 88">
            <a:extLst>
              <a:ext uri="{FF2B5EF4-FFF2-40B4-BE49-F238E27FC236}">
                <a16:creationId xmlns:a16="http://schemas.microsoft.com/office/drawing/2014/main" id="{24E1C3BA-E69D-4D45-8455-74144F65679F}"/>
              </a:ext>
            </a:extLst>
          </p:cNvPr>
          <p:cNvCxnSpPr/>
          <p:nvPr/>
        </p:nvCxnSpPr>
        <p:spPr bwMode="auto">
          <a:xfrm flipH="1">
            <a:off x="2262313" y="5543909"/>
            <a:ext cx="1" cy="2288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2" name="Conector recto de flecha 71">
            <a:extLst>
              <a:ext uri="{FF2B5EF4-FFF2-40B4-BE49-F238E27FC236}">
                <a16:creationId xmlns:a16="http://schemas.microsoft.com/office/drawing/2014/main" id="{A9D96BC4-7D85-4B5E-98BC-B00D67538258}"/>
              </a:ext>
            </a:extLst>
          </p:cNvPr>
          <p:cNvCxnSpPr>
            <a:cxnSpLocks/>
            <a:endCxn id="70" idx="3"/>
          </p:cNvCxnSpPr>
          <p:nvPr/>
        </p:nvCxnSpPr>
        <p:spPr bwMode="auto">
          <a:xfrm flipH="1">
            <a:off x="1331984" y="5969342"/>
            <a:ext cx="309489" cy="82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1" name="Conector: angular 80">
            <a:extLst>
              <a:ext uri="{FF2B5EF4-FFF2-40B4-BE49-F238E27FC236}">
                <a16:creationId xmlns:a16="http://schemas.microsoft.com/office/drawing/2014/main" id="{C7FE39BA-13DF-436B-AFBD-AC357AEDE5A0}"/>
              </a:ext>
            </a:extLst>
          </p:cNvPr>
          <p:cNvCxnSpPr>
            <a:stCxn id="6" idx="1"/>
            <a:endCxn id="78" idx="3"/>
          </p:cNvCxnSpPr>
          <p:nvPr/>
        </p:nvCxnSpPr>
        <p:spPr bwMode="auto">
          <a:xfrm rot="10800000" flipV="1">
            <a:off x="2764065" y="3079736"/>
            <a:ext cx="490586" cy="664415"/>
          </a:xfrm>
          <a:prstGeom prst="bentConnector3">
            <a:avLst>
              <a:gd name="adj1" fmla="val 34468"/>
            </a:avLst>
          </a:prstGeom>
          <a:solidFill>
            <a:schemeClr val="accent1"/>
          </a:solidFill>
          <a:ln w="9525" cap="flat" cmpd="sng" algn="ctr">
            <a:solidFill>
              <a:schemeClr val="tx1"/>
            </a:solidFill>
            <a:prstDash val="solid"/>
            <a:round/>
            <a:headEnd type="none" w="med" len="med"/>
            <a:tailEnd type="triangle"/>
          </a:ln>
          <a:effectLst/>
        </p:spPr>
      </p:cxnSp>
      <p:sp>
        <p:nvSpPr>
          <p:cNvPr id="99" name="CuadroTexto 98">
            <a:extLst>
              <a:ext uri="{FF2B5EF4-FFF2-40B4-BE49-F238E27FC236}">
                <a16:creationId xmlns:a16="http://schemas.microsoft.com/office/drawing/2014/main" id="{05DAF993-7B0A-4F2F-A450-01500623AC49}"/>
              </a:ext>
            </a:extLst>
          </p:cNvPr>
          <p:cNvSpPr txBox="1"/>
          <p:nvPr/>
        </p:nvSpPr>
        <p:spPr>
          <a:xfrm>
            <a:off x="1351032" y="5787875"/>
            <a:ext cx="316113" cy="215444"/>
          </a:xfrm>
          <a:prstGeom prst="rect">
            <a:avLst/>
          </a:prstGeom>
          <a:noFill/>
        </p:spPr>
        <p:txBody>
          <a:bodyPr wrap="none" rtlCol="0">
            <a:spAutoFit/>
          </a:bodyPr>
          <a:lstStyle/>
          <a:p>
            <a:r>
              <a:rPr lang="es-MX" sz="800" dirty="0"/>
              <a:t>No</a:t>
            </a:r>
          </a:p>
        </p:txBody>
      </p:sp>
      <p:sp>
        <p:nvSpPr>
          <p:cNvPr id="101" name="CuadroTexto 100">
            <a:extLst>
              <a:ext uri="{FF2B5EF4-FFF2-40B4-BE49-F238E27FC236}">
                <a16:creationId xmlns:a16="http://schemas.microsoft.com/office/drawing/2014/main" id="{1307846A-5FBE-4C81-A67F-F0A1BABDF465}"/>
              </a:ext>
            </a:extLst>
          </p:cNvPr>
          <p:cNvSpPr txBox="1"/>
          <p:nvPr/>
        </p:nvSpPr>
        <p:spPr>
          <a:xfrm>
            <a:off x="2183412" y="6145801"/>
            <a:ext cx="276038" cy="215444"/>
          </a:xfrm>
          <a:prstGeom prst="rect">
            <a:avLst/>
          </a:prstGeom>
          <a:noFill/>
        </p:spPr>
        <p:txBody>
          <a:bodyPr wrap="none" rtlCol="0">
            <a:spAutoFit/>
          </a:bodyPr>
          <a:lstStyle/>
          <a:p>
            <a:r>
              <a:rPr lang="es-MX" sz="800" dirty="0"/>
              <a:t>Si</a:t>
            </a:r>
          </a:p>
        </p:txBody>
      </p:sp>
      <p:cxnSp>
        <p:nvCxnSpPr>
          <p:cNvPr id="103" name="Conector recto de flecha 102">
            <a:extLst>
              <a:ext uri="{FF2B5EF4-FFF2-40B4-BE49-F238E27FC236}">
                <a16:creationId xmlns:a16="http://schemas.microsoft.com/office/drawing/2014/main" id="{9237B1CF-2C85-418D-9C7C-BB5CD2174BC8}"/>
              </a:ext>
            </a:extLst>
          </p:cNvPr>
          <p:cNvCxnSpPr/>
          <p:nvPr/>
        </p:nvCxnSpPr>
        <p:spPr bwMode="auto">
          <a:xfrm flipH="1">
            <a:off x="2262312" y="6155257"/>
            <a:ext cx="1" cy="2288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4" name="Diagrama de flujo: proceso 83">
            <a:extLst>
              <a:ext uri="{FF2B5EF4-FFF2-40B4-BE49-F238E27FC236}">
                <a16:creationId xmlns:a16="http://schemas.microsoft.com/office/drawing/2014/main" id="{29A1FC12-BEBF-4DFF-834A-77B61DD8BB93}"/>
              </a:ext>
            </a:extLst>
          </p:cNvPr>
          <p:cNvSpPr/>
          <p:nvPr/>
        </p:nvSpPr>
        <p:spPr bwMode="auto">
          <a:xfrm>
            <a:off x="1727496" y="6399217"/>
            <a:ext cx="1108016" cy="25558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Integra expediente </a:t>
            </a:r>
          </a:p>
        </p:txBody>
      </p:sp>
      <p:cxnSp>
        <p:nvCxnSpPr>
          <p:cNvPr id="104" name="Conector recto de flecha 103">
            <a:extLst>
              <a:ext uri="{FF2B5EF4-FFF2-40B4-BE49-F238E27FC236}">
                <a16:creationId xmlns:a16="http://schemas.microsoft.com/office/drawing/2014/main" id="{8D3268D5-8549-465D-B685-079CE51563E5}"/>
              </a:ext>
            </a:extLst>
          </p:cNvPr>
          <p:cNvCxnSpPr/>
          <p:nvPr/>
        </p:nvCxnSpPr>
        <p:spPr bwMode="auto">
          <a:xfrm flipH="1">
            <a:off x="2262312" y="6663641"/>
            <a:ext cx="1" cy="2288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7" name="Diagrama de flujo: proceso 86">
            <a:extLst>
              <a:ext uri="{FF2B5EF4-FFF2-40B4-BE49-F238E27FC236}">
                <a16:creationId xmlns:a16="http://schemas.microsoft.com/office/drawing/2014/main" id="{08D7E389-C171-4B6E-B671-9057C01B4122}"/>
              </a:ext>
            </a:extLst>
          </p:cNvPr>
          <p:cNvSpPr/>
          <p:nvPr/>
        </p:nvSpPr>
        <p:spPr bwMode="auto">
          <a:xfrm>
            <a:off x="1727495" y="6912030"/>
            <a:ext cx="1116953" cy="86037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lnSpc>
                <a:spcPct val="100000"/>
              </a:lnSpc>
              <a:spcAft>
                <a:spcPts val="0"/>
              </a:spcAft>
            </a:pPr>
            <a:r>
              <a:rPr lang="es-MX" sz="800" dirty="0">
                <a:solidFill>
                  <a:srgbClr val="000000"/>
                </a:solidFill>
                <a:latin typeface="Arial" panose="020B0604020202020204" pitchFamily="34" charset="0"/>
                <a:ea typeface="Calibri" panose="020F0502020204030204" pitchFamily="34" charset="0"/>
                <a:cs typeface="Arial" panose="020B0604020202020204" pitchFamily="34" charset="0"/>
              </a:rPr>
              <a:t>Si es extranjero notifica a las oficinas de migración la existencia del interno extranjero. </a:t>
            </a:r>
          </a:p>
        </p:txBody>
      </p:sp>
      <p:sp>
        <p:nvSpPr>
          <p:cNvPr id="92" name="Diagrama de flujo: terminador 91">
            <a:extLst>
              <a:ext uri="{FF2B5EF4-FFF2-40B4-BE49-F238E27FC236}">
                <a16:creationId xmlns:a16="http://schemas.microsoft.com/office/drawing/2014/main" id="{DA8B6EAE-6899-4F9A-B513-3DCA80647381}"/>
              </a:ext>
            </a:extLst>
          </p:cNvPr>
          <p:cNvSpPr/>
          <p:nvPr/>
        </p:nvSpPr>
        <p:spPr bwMode="auto">
          <a:xfrm>
            <a:off x="2065834" y="8006737"/>
            <a:ext cx="431340" cy="269644"/>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800" dirty="0">
                <a:solidFill>
                  <a:schemeClr val="tx1"/>
                </a:solidFill>
                <a:latin typeface="Arial" charset="0"/>
              </a:rPr>
              <a:t>Fin</a:t>
            </a:r>
            <a:endParaRPr kumimoji="0" lang="es-MX" sz="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053631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1126462"/>
          </a:xfrm>
          <a:prstGeom prst="rect">
            <a:avLst/>
          </a:prstGeom>
          <a:noFill/>
        </p:spPr>
        <p:txBody>
          <a:bodyPr wrap="square" rtlCol="0">
            <a:spAutoFit/>
          </a:bodyPr>
          <a:lstStyle/>
          <a:p>
            <a:r>
              <a:rPr lang="es-MX" sz="1400" b="1" dirty="0"/>
              <a:t>4.2. </a:t>
            </a:r>
          </a:p>
          <a:p>
            <a:endParaRPr lang="es-MX" sz="1400" b="1" dirty="0"/>
          </a:p>
          <a:p>
            <a:pPr algn="just">
              <a:lnSpc>
                <a:spcPct val="90000"/>
              </a:lnSpc>
              <a:tabLst>
                <a:tab pos="355608" algn="l"/>
              </a:tabLst>
              <a:defRPr/>
            </a:pPr>
            <a:r>
              <a:rPr lang="es-MX" sz="1400" b="1" dirty="0"/>
              <a:t>Nombre del procedimiento: </a:t>
            </a:r>
            <a:r>
              <a:rPr lang="es-MX" sz="1400" dirty="0">
                <a:latin typeface="Arial" charset="0"/>
              </a:rPr>
              <a:t>Procedimiento para el Traslado de retenido a su audiencia de oralidad.</a:t>
            </a:r>
          </a:p>
          <a:p>
            <a:pPr algn="l"/>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2251432689"/>
              </p:ext>
            </p:extLst>
          </p:nvPr>
        </p:nvGraphicFramePr>
        <p:xfrm>
          <a:off x="510169" y="2989250"/>
          <a:ext cx="5915024" cy="964375"/>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964375">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Trasladar en las mejores condiciones y cuidando en todo momento la integridad física del retenido, </a:t>
                      </a: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2134042296"/>
              </p:ext>
            </p:extLst>
          </p:nvPr>
        </p:nvGraphicFramePr>
        <p:xfrm>
          <a:off x="442448" y="4085705"/>
          <a:ext cx="5915024" cy="3117152"/>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3117152">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lnSpc>
                          <a:spcPct val="100000"/>
                        </a:lnSpc>
                      </a:pPr>
                      <a:r>
                        <a:rPr lang="es-MX" sz="1200" b="0" i="0" u="none" strike="noStrike" baseline="0" dirty="0">
                          <a:latin typeface="Arial" panose="020B0604020202020204" pitchFamily="34" charset="0"/>
                          <a:ea typeface="+mn-ea"/>
                          <a:cs typeface="Arial" panose="020B0604020202020204" pitchFamily="34" charset="0"/>
                        </a:rPr>
                        <a:t>Las autoridades penitenciarias son responsables de proteger a las personas confiadas a su custodia, realizando sus actividades en el marco de la legalidad, honradez, lealtad, imparcialidad y eficiencia que han de observarse en el servicio público. </a:t>
                      </a:r>
                    </a:p>
                    <a:p>
                      <a:pPr algn="just">
                        <a:lnSpc>
                          <a:spcPct val="100000"/>
                        </a:lnSpc>
                      </a:pPr>
                      <a:r>
                        <a:rPr lang="es-MX" sz="1200" b="0" i="0" u="none" strike="noStrike" baseline="0" dirty="0">
                          <a:latin typeface="Arial" panose="020B0604020202020204" pitchFamily="34" charset="0"/>
                          <a:ea typeface="+mn-ea"/>
                          <a:cs typeface="Arial" panose="020B0604020202020204" pitchFamily="34" charset="0"/>
                        </a:rPr>
                        <a:t> </a:t>
                      </a:r>
                    </a:p>
                    <a:p>
                      <a:pPr algn="just">
                        <a:lnSpc>
                          <a:spcPct val="100000"/>
                        </a:lnSpc>
                      </a:pPr>
                      <a:r>
                        <a:rPr lang="es-MX" sz="1200" b="0" i="0" u="none" strike="noStrike" baseline="0" dirty="0">
                          <a:latin typeface="Arial" panose="020B0604020202020204" pitchFamily="34" charset="0"/>
                          <a:ea typeface="+mn-ea"/>
                          <a:cs typeface="Arial" panose="020B0604020202020204" pitchFamily="34" charset="0"/>
                        </a:rPr>
                        <a:t>Por lo que para recibir  el ingreso de cualquier persona al centro de reinserción social deberán observar las siguientes disposiciones las cuales se encuentran establecidas en el reglamento de los centros de reinserción social para el estado de puebla.  </a:t>
                      </a:r>
                    </a:p>
                    <a:p>
                      <a:pPr algn="just">
                        <a:lnSpc>
                          <a:spcPct val="100000"/>
                        </a:lnSpc>
                      </a:pPr>
                      <a:r>
                        <a:rPr lang="es-MX" sz="1200" b="0" i="0" u="none" strike="noStrike" baseline="0" dirty="0">
                          <a:latin typeface="Arial" panose="020B0604020202020204" pitchFamily="34" charset="0"/>
                          <a:ea typeface="+mn-ea"/>
                          <a:cs typeface="Arial" panose="020B0604020202020204" pitchFamily="34" charset="0"/>
                        </a:rPr>
                        <a:t> </a:t>
                      </a:r>
                    </a:p>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2806168451"/>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CERESO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388084371"/>
              </p:ext>
            </p:extLst>
          </p:nvPr>
        </p:nvGraphicFramePr>
        <p:xfrm>
          <a:off x="5229200" y="8912203"/>
          <a:ext cx="1263675" cy="370840"/>
        </p:xfrm>
        <a:graphic>
          <a:graphicData uri="http://schemas.openxmlformats.org/drawingml/2006/table">
            <a:tbl>
              <a:tblPr firstRow="1" bandRow="1">
                <a:tableStyleId>{F5AB1C69-6EDB-4FF4-983F-18BD219EF322}</a:tableStyleId>
              </a:tblPr>
              <a:tblGrid>
                <a:gridCol w="1263675">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10 de 21</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2650833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932687492"/>
              </p:ext>
            </p:extLst>
          </p:nvPr>
        </p:nvGraphicFramePr>
        <p:xfrm>
          <a:off x="474628" y="1930833"/>
          <a:ext cx="5820407" cy="6381364"/>
        </p:xfrm>
        <a:graphic>
          <a:graphicData uri="http://schemas.openxmlformats.org/drawingml/2006/table">
            <a:tbl>
              <a:tblPr firstRow="1" bandRow="1">
                <a:tableStyleId>{5940675A-B579-460E-94D1-54222C63F5DA}</a:tableStyleId>
              </a:tblPr>
              <a:tblGrid>
                <a:gridCol w="506100">
                  <a:extLst>
                    <a:ext uri="{9D8B030D-6E8A-4147-A177-3AD203B41FA5}">
                      <a16:colId xmlns:a16="http://schemas.microsoft.com/office/drawing/2014/main" val="2446579786"/>
                    </a:ext>
                  </a:extLst>
                </a:gridCol>
                <a:gridCol w="1152128">
                  <a:extLst>
                    <a:ext uri="{9D8B030D-6E8A-4147-A177-3AD203B41FA5}">
                      <a16:colId xmlns:a16="http://schemas.microsoft.com/office/drawing/2014/main" val="3043753496"/>
                    </a:ext>
                  </a:extLst>
                </a:gridCol>
                <a:gridCol w="4162179">
                  <a:extLst>
                    <a:ext uri="{9D8B030D-6E8A-4147-A177-3AD203B41FA5}">
                      <a16:colId xmlns:a16="http://schemas.microsoft.com/office/drawing/2014/main" val="3743977267"/>
                    </a:ext>
                  </a:extLst>
                </a:gridCol>
              </a:tblGrid>
              <a:tr h="335464">
                <a:tc>
                  <a:txBody>
                    <a:bodyPr/>
                    <a:lstStyle/>
                    <a:p>
                      <a:pPr algn="ctr"/>
                      <a:r>
                        <a:rPr lang="es-MX" sz="1200" dirty="0">
                          <a:latin typeface="+mj-lt"/>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7578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Director del CERESO</a:t>
                      </a: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Recibir el oficio de petición de traslado del retenido para el desahogo de su audiencia de ante el Juez de Oralidad. </a:t>
                      </a:r>
                    </a:p>
                  </a:txBody>
                  <a:tcPr marL="68580" marR="68580" marT="0" marB="0"/>
                </a:tc>
                <a:extLst>
                  <a:ext uri="{0D108BD9-81ED-4DB2-BD59-A6C34878D82A}">
                    <a16:rowId xmlns:a16="http://schemas.microsoft.com/office/drawing/2014/main" val="736362764"/>
                  </a:ext>
                </a:extLst>
              </a:tr>
              <a:tr h="572961">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Seguridad y Custodia</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Esperar el arribo de los oficiales de la policía municipal, los cuales realizan el traslado del imputado, mismo que se hará cargo del imputado mientras se desarrolla su audiencia. </a:t>
                      </a:r>
                    </a:p>
                  </a:txBody>
                  <a:tcPr marL="68580" marR="68580" marT="0" marB="0"/>
                </a:tc>
                <a:extLst>
                  <a:ext uri="{0D108BD9-81ED-4DB2-BD59-A6C34878D82A}">
                    <a16:rowId xmlns:a16="http://schemas.microsoft.com/office/drawing/2014/main" val="3935992432"/>
                  </a:ext>
                </a:extLst>
              </a:tr>
              <a:tr h="548640">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Responsable Administrativa </a:t>
                      </a:r>
                    </a:p>
                  </a:txBody>
                  <a:tcPr marL="68580" marR="68580" marT="0" marB="0"/>
                </a:tc>
                <a:tc>
                  <a:txBody>
                    <a:bodyPr/>
                    <a:lstStyle/>
                    <a:p>
                      <a:pPr marL="0" indent="0" algn="just">
                        <a:buFont typeface="Arial" panose="020B0604020202020204" pitchFamily="34" charset="0"/>
                        <a:buNone/>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Se procede a realizar el acta de traslado determinando que elemento de Seguridad Publica realizara el traslado del imputado. </a:t>
                      </a:r>
                    </a:p>
                  </a:txBody>
                  <a:tcPr marL="68580" marR="68580" marT="0" marB="0"/>
                </a:tc>
                <a:extLst>
                  <a:ext uri="{0D108BD9-81ED-4DB2-BD59-A6C34878D82A}">
                    <a16:rowId xmlns:a16="http://schemas.microsoft.com/office/drawing/2014/main" val="3657339292"/>
                  </a:ext>
                </a:extLst>
              </a:tr>
              <a:tr h="44231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Director </a:t>
                      </a:r>
                    </a:p>
                  </a:txBody>
                  <a:tcPr marL="68580" marR="68580" marT="0" marB="0"/>
                </a:tc>
                <a:tc>
                  <a:txBody>
                    <a:bodyPr/>
                    <a:lstStyle/>
                    <a:p>
                      <a:r>
                        <a:rPr lang="es-MX" sz="1200" dirty="0">
                          <a:latin typeface="Arial" panose="020B0604020202020204" pitchFamily="34" charset="0"/>
                          <a:cs typeface="Arial" panose="020B0604020202020204" pitchFamily="34" charset="0"/>
                        </a:rPr>
                        <a:t>Se solicita al Titular del Área Medica que le realice el dictamen médico correspondiente al interno que tendrá su audiencia, para que de tal manera se refleje el estado de salud en el que se encuentra. </a:t>
                      </a:r>
                    </a:p>
                  </a:txBody>
                  <a:tcPr marL="68580" marR="68580" marT="0" marB="0"/>
                </a:tc>
                <a:extLst>
                  <a:ext uri="{0D108BD9-81ED-4DB2-BD59-A6C34878D82A}">
                    <a16:rowId xmlns:a16="http://schemas.microsoft.com/office/drawing/2014/main" val="4175772796"/>
                  </a:ext>
                </a:extLst>
              </a:tr>
              <a:tr h="55772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Seguridad y Custodia </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200" dirty="0">
                          <a:latin typeface="Arial" panose="020B0604020202020204" pitchFamily="34" charset="0"/>
                          <a:cs typeface="Arial" panose="020B0604020202020204" pitchFamily="34" charset="0"/>
                        </a:rPr>
                        <a:t>Se conduce al retenido al área de gobierno por elementos de Seguridad Y Custodia, se procede a realizar acta de traslado firma del libro de egresos.</a:t>
                      </a:r>
                    </a:p>
                  </a:txBody>
                  <a:tcPr marL="68580" marR="68580" marT="0" marB="0"/>
                </a:tc>
                <a:extLst>
                  <a:ext uri="{0D108BD9-81ED-4DB2-BD59-A6C34878D82A}">
                    <a16:rowId xmlns:a16="http://schemas.microsoft.com/office/drawing/2014/main" val="1473386933"/>
                  </a:ext>
                </a:extLst>
              </a:tr>
              <a:tr h="59894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Responsable administrativa</a:t>
                      </a:r>
                    </a:p>
                  </a:txBody>
                  <a:tcPr marL="68580" marR="68580" marT="0" marB="0"/>
                </a:tc>
                <a:tc>
                  <a:txBody>
                    <a:bodyPr/>
                    <a:lstStyle/>
                    <a:p>
                      <a:pPr marL="0" marR="0" lvl="0" indent="0" algn="just" defTabSz="914421" rtl="0" eaLnBrk="1" fontAlgn="auto" latinLnBrk="0" hangingPunct="1">
                        <a:lnSpc>
                          <a:spcPct val="100000"/>
                        </a:lnSpc>
                        <a:spcBef>
                          <a:spcPts val="0"/>
                        </a:spcBef>
                        <a:spcAft>
                          <a:spcPts val="0"/>
                        </a:spcAft>
                        <a:buClrTx/>
                        <a:buSzTx/>
                        <a:buFontTx/>
                        <a:buNone/>
                        <a:tabLst/>
                        <a:defRPr/>
                      </a:pPr>
                      <a:r>
                        <a:rPr lang="es-MX" sz="1200" dirty="0">
                          <a:latin typeface="Arial" panose="020B0604020202020204" pitchFamily="34" charset="0"/>
                          <a:cs typeface="Arial" panose="020B0604020202020204" pitchFamily="34" charset="0"/>
                        </a:rPr>
                        <a:t>Se corroboran los datos del imputado y se entrega a los elementos de seguridad pública previa identificación para su traslado a la sala de audiencias.</a:t>
                      </a:r>
                      <a:endParaRPr lang="es-MX" sz="12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val="1863288757"/>
                  </a:ext>
                </a:extLst>
              </a:tr>
              <a:tr h="40916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Responsable administrativa</a:t>
                      </a: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just" defTabSz="914421" rtl="0" eaLnBrk="1" fontAlgn="auto" latinLnBrk="0" hangingPunct="1">
                        <a:lnSpc>
                          <a:spcPct val="100000"/>
                        </a:lnSpc>
                        <a:spcBef>
                          <a:spcPts val="0"/>
                        </a:spcBef>
                        <a:spcAft>
                          <a:spcPts val="0"/>
                        </a:spcAft>
                        <a:buClrTx/>
                        <a:buSzTx/>
                        <a:buFontTx/>
                        <a:buNone/>
                        <a:tabLst/>
                        <a:defRPr/>
                      </a:pPr>
                      <a:r>
                        <a:rPr lang="es-MX" sz="1200" dirty="0">
                          <a:latin typeface="Arial" panose="020B0604020202020204" pitchFamily="34" charset="0"/>
                          <a:cs typeface="Arial" panose="020B0604020202020204" pitchFamily="34" charset="0"/>
                        </a:rPr>
                        <a:t>Dependiendo del resultado de la audiencia el Juez puede ordenar la libertad del imputado y notifica vía oficio al oficial de seguridad pública que efectuó el traslado, a su vez el encargado de sala del Juzgado notifica al CERESO de la libertad o en su caso la imposición de medida cautelar consistente en prisión preventiva así como el reingreso del imputado, al mismo tiempo el cuerpo de Seguridad y Custodia reporta a la Dirección General de Centros la libertad del imputado al igual que el área de Dactiloscopia debe darlo de naja del sistema. </a:t>
                      </a:r>
                      <a:endParaRPr lang="es-MX" sz="12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val="3905927076"/>
                  </a:ext>
                </a:extLst>
              </a:tr>
              <a:tr h="548640">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Responsable administrativa</a:t>
                      </a: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just" defTabSz="914421" rtl="0" eaLnBrk="1" fontAlgn="auto" latinLnBrk="0" hangingPunct="1">
                        <a:lnSpc>
                          <a:spcPct val="100000"/>
                        </a:lnSpc>
                        <a:spcBef>
                          <a:spcPts val="0"/>
                        </a:spcBef>
                        <a:spcAft>
                          <a:spcPts val="0"/>
                        </a:spcAft>
                        <a:buClrTx/>
                        <a:buSzTx/>
                        <a:buFontTx/>
                        <a:buNone/>
                        <a:tabLst/>
                        <a:defRPr/>
                      </a:pPr>
                      <a:r>
                        <a:rPr lang="es-MX" sz="1200" dirty="0">
                          <a:latin typeface="Arial" panose="020B0604020202020204" pitchFamily="34" charset="0"/>
                          <a:cs typeface="Arial" panose="020B0604020202020204" pitchFamily="34" charset="0"/>
                        </a:rPr>
                        <a:t>En caso de imponer medida cautelar de prisión preventiva, se procede a realizar un acta administrativa de reingreso.</a:t>
                      </a:r>
                      <a:endParaRPr lang="es-MX" sz="12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val="208640499"/>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523220"/>
          </a:xfrm>
          <a:prstGeom prst="rect">
            <a:avLst/>
          </a:prstGeom>
          <a:noFill/>
        </p:spPr>
        <p:txBody>
          <a:bodyPr wrap="square" rtlCol="0">
            <a:spAutoFit/>
          </a:bodyPr>
          <a:lstStyle/>
          <a:p>
            <a:pPr marL="228606" indent="-228606" algn="l">
              <a:spcBef>
                <a:spcPts val="600"/>
              </a:spcBef>
              <a:spcAft>
                <a:spcPts val="600"/>
              </a:spcAft>
              <a:buFont typeface="+mj-lt"/>
              <a:buAutoNum type="arabicPeriod"/>
            </a:pPr>
            <a:r>
              <a:rPr lang="es-MX" sz="1400" b="1" dirty="0"/>
              <a:t>Nombre del Procedimiento: </a:t>
            </a:r>
            <a:r>
              <a:rPr lang="es-MX" sz="1400" dirty="0">
                <a:latin typeface="Arial" charset="0"/>
              </a:rPr>
              <a:t>Procedimiento para el Traslado de retenido a su audiencia de oralidad.</a:t>
            </a: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1306534381"/>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CERESO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2320617583"/>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Pagina11 de 21</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3477848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2960151262"/>
              </p:ext>
            </p:extLst>
          </p:nvPr>
        </p:nvGraphicFramePr>
        <p:xfrm>
          <a:off x="474628" y="1930833"/>
          <a:ext cx="5820407" cy="1744252"/>
        </p:xfrm>
        <a:graphic>
          <a:graphicData uri="http://schemas.openxmlformats.org/drawingml/2006/table">
            <a:tbl>
              <a:tblPr firstRow="1" bandRow="1">
                <a:tableStyleId>{5940675A-B579-460E-94D1-54222C63F5DA}</a:tableStyleId>
              </a:tblPr>
              <a:tblGrid>
                <a:gridCol w="506100">
                  <a:extLst>
                    <a:ext uri="{9D8B030D-6E8A-4147-A177-3AD203B41FA5}">
                      <a16:colId xmlns:a16="http://schemas.microsoft.com/office/drawing/2014/main" val="2446579786"/>
                    </a:ext>
                  </a:extLst>
                </a:gridCol>
                <a:gridCol w="1152128">
                  <a:extLst>
                    <a:ext uri="{9D8B030D-6E8A-4147-A177-3AD203B41FA5}">
                      <a16:colId xmlns:a16="http://schemas.microsoft.com/office/drawing/2014/main" val="3043753496"/>
                    </a:ext>
                  </a:extLst>
                </a:gridCol>
                <a:gridCol w="4162179">
                  <a:extLst>
                    <a:ext uri="{9D8B030D-6E8A-4147-A177-3AD203B41FA5}">
                      <a16:colId xmlns:a16="http://schemas.microsoft.com/office/drawing/2014/main" val="3743977267"/>
                    </a:ext>
                  </a:extLst>
                </a:gridCol>
              </a:tblGrid>
              <a:tr h="335464">
                <a:tc>
                  <a:txBody>
                    <a:bodyPr/>
                    <a:lstStyle/>
                    <a:p>
                      <a:pPr algn="ctr"/>
                      <a:r>
                        <a:rPr lang="es-MX" sz="1200" dirty="0">
                          <a:latin typeface="+mj-lt"/>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37861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Responsable administrativa</a:t>
                      </a: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 elabora dictamen de reingreso y se conduce al imputado al área de prisión preventiva. </a:t>
                      </a:r>
                    </a:p>
                  </a:txBody>
                  <a:tcPr marL="68580" marR="68580" marT="0" marB="0"/>
                </a:tc>
                <a:extLst>
                  <a:ext uri="{0D108BD9-81ED-4DB2-BD59-A6C34878D82A}">
                    <a16:rowId xmlns:a16="http://schemas.microsoft.com/office/drawing/2014/main" val="736362764"/>
                  </a:ext>
                </a:extLst>
              </a:tr>
              <a:tr h="45721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Seguridad y Custodia</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Los elementos de Seguridad y Custodia  trasladan al interno al área de Detención Preventiva. </a:t>
                      </a:r>
                    </a:p>
                  </a:txBody>
                  <a:tcPr marL="68580" marR="68580" marT="0" marB="0"/>
                </a:tc>
                <a:extLst>
                  <a:ext uri="{0D108BD9-81ED-4DB2-BD59-A6C34878D82A}">
                    <a16:rowId xmlns:a16="http://schemas.microsoft.com/office/drawing/2014/main" val="3935992432"/>
                  </a:ext>
                </a:extLst>
              </a:tr>
              <a:tr h="572961">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just"/>
                      <a:endParaRPr lang="es-MX" sz="12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val="4065970068"/>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523220"/>
          </a:xfrm>
          <a:prstGeom prst="rect">
            <a:avLst/>
          </a:prstGeom>
          <a:noFill/>
        </p:spPr>
        <p:txBody>
          <a:bodyPr wrap="square" rtlCol="0">
            <a:spAutoFit/>
          </a:bodyPr>
          <a:lstStyle/>
          <a:p>
            <a:pPr marL="228606" indent="-228606" algn="l">
              <a:spcBef>
                <a:spcPts val="600"/>
              </a:spcBef>
              <a:spcAft>
                <a:spcPts val="600"/>
              </a:spcAft>
              <a:buFont typeface="+mj-lt"/>
              <a:buAutoNum type="arabicPeriod"/>
            </a:pPr>
            <a:r>
              <a:rPr lang="es-MX" sz="1400" b="1" dirty="0"/>
              <a:t>Nombre del Procedimiento: </a:t>
            </a:r>
            <a:r>
              <a:rPr lang="es-MX" sz="1400" dirty="0">
                <a:latin typeface="Arial" charset="0"/>
              </a:rPr>
              <a:t>Procedimiento para el Traslado de retenido a su audiencia de oralidad.</a:t>
            </a: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2686784187"/>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CERESO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2754253204"/>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12 de 21</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210438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2770015263"/>
              </p:ext>
            </p:extLst>
          </p:nvPr>
        </p:nvGraphicFramePr>
        <p:xfrm>
          <a:off x="548677" y="767832"/>
          <a:ext cx="5904656" cy="45720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444072">
                <a:tc>
                  <a:txBody>
                    <a:bodyPr/>
                    <a:lstStyle/>
                    <a:p>
                      <a:pPr marL="228600" marR="0" lvl="0" indent="-228600" algn="l" defTabSz="914421" rtl="0" eaLnBrk="1" fontAlgn="auto" latinLnBrk="0" hangingPunct="1">
                        <a:lnSpc>
                          <a:spcPct val="100000"/>
                        </a:lnSpc>
                        <a:spcBef>
                          <a:spcPts val="600"/>
                        </a:spcBef>
                        <a:spcAft>
                          <a:spcPts val="600"/>
                        </a:spcAft>
                        <a:buClrTx/>
                        <a:buSzTx/>
                        <a:buFont typeface="+mj-lt"/>
                        <a:buAutoNum type="arabicPeriod"/>
                        <a:tabLst/>
                        <a:defRPr/>
                      </a:pPr>
                      <a:r>
                        <a:rPr lang="es-MX" sz="1200" dirty="0">
                          <a:solidFill>
                            <a:schemeClr val="tx1"/>
                          </a:solidFill>
                          <a:latin typeface="Arial" panose="020B0604020202020204" pitchFamily="34" charset="0"/>
                          <a:cs typeface="Arial" panose="020B0604020202020204" pitchFamily="34" charset="0"/>
                        </a:rPr>
                        <a:t>Diagrama de Flujo: </a:t>
                      </a:r>
                      <a:r>
                        <a:rPr lang="es-ES" sz="1200" dirty="0">
                          <a:solidFill>
                            <a:schemeClr val="tx1"/>
                          </a:solidFill>
                          <a:latin typeface="Arial" panose="020B0604020202020204" pitchFamily="34" charset="0"/>
                          <a:ea typeface="Calibri" panose="020F0502020204030204" pitchFamily="34" charset="0"/>
                          <a:cs typeface="Arial" panose="020B0604020202020204" pitchFamily="34" charset="0"/>
                        </a:rPr>
                        <a:t>Procedimiento para </a:t>
                      </a:r>
                      <a:r>
                        <a:rPr lang="es-MX" sz="1200" dirty="0">
                          <a:solidFill>
                            <a:schemeClr val="tx1"/>
                          </a:solidFill>
                          <a:latin typeface="Arial" charset="0"/>
                        </a:rPr>
                        <a:t>el Traslado de retenido a su audiencia de oralidad.</a:t>
                      </a:r>
                      <a:endParaRPr lang="es-ES" sz="1200" dirty="0">
                        <a:solidFill>
                          <a:srgbClr val="000000"/>
                        </a:solidFill>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738114870"/>
              </p:ext>
            </p:extLst>
          </p:nvPr>
        </p:nvGraphicFramePr>
        <p:xfrm>
          <a:off x="548676" y="1217203"/>
          <a:ext cx="5904655" cy="426720"/>
        </p:xfrm>
        <a:graphic>
          <a:graphicData uri="http://schemas.openxmlformats.org/drawingml/2006/table">
            <a:tbl>
              <a:tblPr firstRow="1" bandRow="1">
                <a:tableStyleId>{F5AB1C69-6EDB-4FF4-983F-18BD219EF322}</a:tableStyleId>
              </a:tblPr>
              <a:tblGrid>
                <a:gridCol w="1944220">
                  <a:extLst>
                    <a:ext uri="{9D8B030D-6E8A-4147-A177-3AD203B41FA5}">
                      <a16:colId xmlns:a16="http://schemas.microsoft.com/office/drawing/2014/main" val="3531676926"/>
                    </a:ext>
                  </a:extLst>
                </a:gridCol>
                <a:gridCol w="1872208">
                  <a:extLst>
                    <a:ext uri="{9D8B030D-6E8A-4147-A177-3AD203B41FA5}">
                      <a16:colId xmlns:a16="http://schemas.microsoft.com/office/drawing/2014/main" val="4179167614"/>
                    </a:ext>
                  </a:extLst>
                </a:gridCol>
                <a:gridCol w="2088227">
                  <a:extLst>
                    <a:ext uri="{9D8B030D-6E8A-4147-A177-3AD203B41FA5}">
                      <a16:colId xmlns:a16="http://schemas.microsoft.com/office/drawing/2014/main" val="362433098"/>
                    </a:ext>
                  </a:extLst>
                </a:gridCol>
              </a:tblGrid>
              <a:tr h="337882">
                <a:tc>
                  <a:txBody>
                    <a:bodyPr/>
                    <a:lstStyle/>
                    <a:p>
                      <a:pPr algn="ctr"/>
                      <a:r>
                        <a:rPr lang="es-MX" sz="1100" b="0" dirty="0">
                          <a:solidFill>
                            <a:schemeClr val="tx1"/>
                          </a:solidFill>
                          <a:latin typeface="Arial" panose="020B0604020202020204" pitchFamily="34" charset="0"/>
                          <a:cs typeface="Arial" panose="020B0604020202020204" pitchFamily="34" charset="0"/>
                        </a:rPr>
                        <a:t>Director CERESO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21" rtl="0" eaLnBrk="1" fontAlgn="auto" latinLnBrk="0" hangingPunct="1">
                        <a:lnSpc>
                          <a:spcPct val="100000"/>
                        </a:lnSpc>
                        <a:spcBef>
                          <a:spcPts val="0"/>
                        </a:spcBef>
                        <a:spcAft>
                          <a:spcPts val="0"/>
                        </a:spcAft>
                        <a:buClrTx/>
                        <a:buSzTx/>
                        <a:buFontTx/>
                        <a:buNone/>
                        <a:tabLst/>
                        <a:defRPr/>
                      </a:pPr>
                      <a:r>
                        <a:rPr lang="es-MX" sz="1100" b="0" dirty="0">
                          <a:solidFill>
                            <a:schemeClr val="tx1"/>
                          </a:solidFill>
                          <a:latin typeface="Arial" panose="020B0604020202020204" pitchFamily="34" charset="0"/>
                          <a:cs typeface="Arial" panose="020B0604020202020204" pitchFamily="34" charset="0"/>
                        </a:rPr>
                        <a:t>Seguridad y Custodia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21" rtl="0" eaLnBrk="1" fontAlgn="auto" latinLnBrk="0" hangingPunct="1">
                        <a:lnSpc>
                          <a:spcPct val="100000"/>
                        </a:lnSpc>
                        <a:spcBef>
                          <a:spcPts val="0"/>
                        </a:spcBef>
                        <a:spcAft>
                          <a:spcPts val="0"/>
                        </a:spcAft>
                        <a:buClrTx/>
                        <a:buSzTx/>
                        <a:buFontTx/>
                        <a:buNone/>
                        <a:tabLst/>
                        <a:defRPr/>
                      </a:pPr>
                      <a:r>
                        <a:rPr lang="es-MX" sz="1100" b="0" dirty="0">
                          <a:solidFill>
                            <a:schemeClr val="tx1"/>
                          </a:solidFill>
                          <a:latin typeface="Arial" panose="020B0604020202020204" pitchFamily="34" charset="0"/>
                          <a:cs typeface="Arial" panose="020B0604020202020204" pitchFamily="34" charset="0"/>
                        </a:rPr>
                        <a:t>Responsables Administrativa </a:t>
                      </a:r>
                    </a:p>
                    <a:p>
                      <a:pPr marL="0" indent="0" algn="ct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1118581963"/>
              </p:ext>
            </p:extLst>
          </p:nvPr>
        </p:nvGraphicFramePr>
        <p:xfrm>
          <a:off x="548676" y="1548381"/>
          <a:ext cx="5904656" cy="6954299"/>
        </p:xfrm>
        <a:graphic>
          <a:graphicData uri="http://schemas.openxmlformats.org/drawingml/2006/table">
            <a:tbl>
              <a:tblPr firstRow="1" bandRow="1">
                <a:tableStyleId>{F5AB1C69-6EDB-4FF4-983F-18BD219EF322}</a:tableStyleId>
              </a:tblPr>
              <a:tblGrid>
                <a:gridCol w="1944220">
                  <a:extLst>
                    <a:ext uri="{9D8B030D-6E8A-4147-A177-3AD203B41FA5}">
                      <a16:colId xmlns:a16="http://schemas.microsoft.com/office/drawing/2014/main" val="3531676926"/>
                    </a:ext>
                  </a:extLst>
                </a:gridCol>
                <a:gridCol w="1872208">
                  <a:extLst>
                    <a:ext uri="{9D8B030D-6E8A-4147-A177-3AD203B41FA5}">
                      <a16:colId xmlns:a16="http://schemas.microsoft.com/office/drawing/2014/main" val="4179167614"/>
                    </a:ext>
                  </a:extLst>
                </a:gridCol>
                <a:gridCol w="2088228">
                  <a:extLst>
                    <a:ext uri="{9D8B030D-6E8A-4147-A177-3AD203B41FA5}">
                      <a16:colId xmlns:a16="http://schemas.microsoft.com/office/drawing/2014/main" val="3906663440"/>
                    </a:ext>
                  </a:extLst>
                </a:gridCol>
              </a:tblGrid>
              <a:tr h="6954299">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1198187" y="1642555"/>
            <a:ext cx="611737" cy="256511"/>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defTabSz="914421"/>
            <a:r>
              <a:rPr lang="es-MX" sz="1000" dirty="0">
                <a:solidFill>
                  <a:schemeClr val="tx1"/>
                </a:solidFill>
                <a:latin typeface="Arial" charset="0"/>
              </a:rPr>
              <a:t>Inicio</a:t>
            </a:r>
          </a:p>
        </p:txBody>
      </p:sp>
      <p:sp>
        <p:nvSpPr>
          <p:cNvPr id="16" name="Diagrama de flujo: proceso 15">
            <a:extLst>
              <a:ext uri="{FF2B5EF4-FFF2-40B4-BE49-F238E27FC236}">
                <a16:creationId xmlns:a16="http://schemas.microsoft.com/office/drawing/2014/main" id="{930BB352-B89D-45ED-965F-59101D8FA374}"/>
              </a:ext>
            </a:extLst>
          </p:cNvPr>
          <p:cNvSpPr/>
          <p:nvPr/>
        </p:nvSpPr>
        <p:spPr bwMode="auto">
          <a:xfrm>
            <a:off x="2631471" y="2064220"/>
            <a:ext cx="1680937" cy="81879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Esperar el arribo de los oficiales de la policía municipal, los cuales realizan el traslado del imputado.	</a:t>
            </a:r>
          </a:p>
        </p:txBody>
      </p:sp>
      <p:sp>
        <p:nvSpPr>
          <p:cNvPr id="55" name="CuadroTexto 54">
            <a:extLst>
              <a:ext uri="{FF2B5EF4-FFF2-40B4-BE49-F238E27FC236}">
                <a16:creationId xmlns:a16="http://schemas.microsoft.com/office/drawing/2014/main" id="{C5D463C6-A0F7-44F7-B74C-ADD0ABA1C190}"/>
              </a:ext>
            </a:extLst>
          </p:cNvPr>
          <p:cNvSpPr txBox="1"/>
          <p:nvPr/>
        </p:nvSpPr>
        <p:spPr>
          <a:xfrm>
            <a:off x="2070792" y="1984560"/>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3843071" y="1895317"/>
            <a:ext cx="611737" cy="215444"/>
          </a:xfrm>
          <a:prstGeom prst="rect">
            <a:avLst/>
          </a:prstGeom>
          <a:noFill/>
        </p:spPr>
        <p:txBody>
          <a:bodyPr wrap="squar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6028599" y="1895317"/>
            <a:ext cx="308908" cy="215444"/>
          </a:xfrm>
          <a:prstGeom prst="rect">
            <a:avLst/>
          </a:prstGeom>
          <a:noFill/>
        </p:spPr>
        <p:txBody>
          <a:bodyPr wrap="squar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2070792" y="3095830"/>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6042977" y="3146527"/>
            <a:ext cx="269626" cy="215444"/>
          </a:xfrm>
          <a:prstGeom prst="rect">
            <a:avLst/>
          </a:prstGeom>
          <a:noFill/>
        </p:spPr>
        <p:txBody>
          <a:bodyPr wrap="square" rtlCol="0">
            <a:spAutoFit/>
          </a:bodyPr>
          <a:lstStyle/>
          <a:p>
            <a:r>
              <a:rPr lang="es-MX" sz="800" dirty="0"/>
              <a:t>6</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4095318" y="3196956"/>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6011821" y="4481825"/>
            <a:ext cx="441510" cy="215444"/>
          </a:xfrm>
          <a:prstGeom prst="rect">
            <a:avLst/>
          </a:prstGeom>
          <a:noFill/>
        </p:spPr>
        <p:txBody>
          <a:bodyPr wrap="squar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2148487155"/>
              </p:ext>
            </p:extLst>
          </p:nvPr>
        </p:nvGraphicFramePr>
        <p:xfrm>
          <a:off x="5011419" y="8790756"/>
          <a:ext cx="1479699" cy="370840"/>
        </p:xfrm>
        <a:graphic>
          <a:graphicData uri="http://schemas.openxmlformats.org/drawingml/2006/table">
            <a:tbl>
              <a:tblPr firstRow="1" bandRow="1">
                <a:tableStyleId>{F5AB1C69-6EDB-4FF4-983F-18BD219EF322}</a:tableStyleId>
              </a:tblPr>
              <a:tblGrid>
                <a:gridCol w="147969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13 de 21</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692649" y="2145189"/>
            <a:ext cx="1622811" cy="65469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lnSpc>
                <a:spcPct val="107000"/>
              </a:lnSpc>
              <a:spcAft>
                <a:spcPts val="0"/>
              </a:spcAft>
            </a:pPr>
            <a:r>
              <a:rPr lang="es-MX"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Recibir el oficio de petición de traslado del retenido.</a:t>
            </a:r>
          </a:p>
        </p:txBody>
      </p:sp>
      <p:sp>
        <p:nvSpPr>
          <p:cNvPr id="76" name="Diagrama de flujo: proceso 75">
            <a:extLst>
              <a:ext uri="{FF2B5EF4-FFF2-40B4-BE49-F238E27FC236}">
                <a16:creationId xmlns:a16="http://schemas.microsoft.com/office/drawing/2014/main" id="{AC72F610-2ED9-4CAF-A84A-236DD22C81B9}"/>
              </a:ext>
            </a:extLst>
          </p:cNvPr>
          <p:cNvSpPr/>
          <p:nvPr/>
        </p:nvSpPr>
        <p:spPr bwMode="auto">
          <a:xfrm>
            <a:off x="4547535" y="2064220"/>
            <a:ext cx="1847370" cy="81879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latin typeface="Arial" panose="020B0604020202020204" pitchFamily="34" charset="0"/>
                <a:cs typeface="Arial" panose="020B0604020202020204" pitchFamily="34" charset="0"/>
              </a:rPr>
              <a:t>procede a realizar el acta de traslado determinando que elemento de Seguridad Publica realizara el traslado del imputado. </a:t>
            </a:r>
          </a:p>
          <a:p>
            <a:pPr algn="just" fontAlgn="auto">
              <a:spcBef>
                <a:spcPts val="0"/>
              </a:spcBef>
              <a:spcAft>
                <a:spcPts val="0"/>
              </a:spcAft>
              <a:defRPr/>
            </a:pPr>
            <a:r>
              <a:rPr lang="es-MX" sz="1000" dirty="0">
                <a:latin typeface="Arial" panose="020B0604020202020204" pitchFamily="34" charset="0"/>
                <a:cs typeface="Arial" panose="020B0604020202020204" pitchFamily="34" charset="0"/>
              </a:rPr>
              <a:t> </a:t>
            </a:r>
          </a:p>
        </p:txBody>
      </p:sp>
      <p:sp>
        <p:nvSpPr>
          <p:cNvPr id="68" name="Diagrama de flujo: terminador 67">
            <a:extLst>
              <a:ext uri="{FF2B5EF4-FFF2-40B4-BE49-F238E27FC236}">
                <a16:creationId xmlns:a16="http://schemas.microsoft.com/office/drawing/2014/main" id="{F5203C7B-FE12-469E-BE7A-F6E45079C4F2}"/>
              </a:ext>
            </a:extLst>
          </p:cNvPr>
          <p:cNvSpPr/>
          <p:nvPr/>
        </p:nvSpPr>
        <p:spPr bwMode="auto">
          <a:xfrm>
            <a:off x="3081387" y="8062766"/>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defTabSz="914421"/>
            <a:r>
              <a:rPr lang="es-MX" sz="1000" dirty="0">
                <a:solidFill>
                  <a:schemeClr val="tx1"/>
                </a:solidFill>
                <a:latin typeface="Arial" charset="0"/>
              </a:rPr>
              <a:t>Fin</a:t>
            </a:r>
          </a:p>
        </p:txBody>
      </p:sp>
      <p:sp>
        <p:nvSpPr>
          <p:cNvPr id="78" name="Diagrama de flujo: proceso 77">
            <a:extLst>
              <a:ext uri="{FF2B5EF4-FFF2-40B4-BE49-F238E27FC236}">
                <a16:creationId xmlns:a16="http://schemas.microsoft.com/office/drawing/2014/main" id="{BC946683-6406-4DEA-A734-18AE8A19D13D}"/>
              </a:ext>
            </a:extLst>
          </p:cNvPr>
          <p:cNvSpPr/>
          <p:nvPr/>
        </p:nvSpPr>
        <p:spPr bwMode="auto">
          <a:xfrm>
            <a:off x="4525612" y="5636249"/>
            <a:ext cx="1847365" cy="85025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lvl="0" algn="just" defTabSz="914421" fontAlgn="auto">
              <a:spcBef>
                <a:spcPts val="0"/>
              </a:spcBef>
              <a:spcAft>
                <a:spcPts val="0"/>
              </a:spcAft>
              <a:defRPr/>
            </a:pPr>
            <a:r>
              <a:rPr lang="es-MX" sz="1000" dirty="0">
                <a:latin typeface="Arial" panose="020B0604020202020204" pitchFamily="34" charset="0"/>
                <a:cs typeface="Arial" panose="020B0604020202020204" pitchFamily="34" charset="0"/>
              </a:rPr>
              <a:t>En caso de imponer medida cautelar de prisión preventiva, se procede a realizar un acta administrativa de reingreso.</a:t>
            </a:r>
            <a:endParaRPr lang="es-MX" sz="1000" dirty="0">
              <a:solidFill>
                <a:schemeClr val="tx1"/>
              </a:solidFill>
              <a:latin typeface="Arial" panose="020B0604020202020204" pitchFamily="34" charset="0"/>
              <a:cs typeface="Arial" panose="020B0604020202020204" pitchFamily="34" charset="0"/>
            </a:endParaRPr>
          </a:p>
          <a:p>
            <a:endParaRPr lang="es-MX" sz="1000" dirty="0">
              <a:solidFill>
                <a:schemeClr val="tx1"/>
              </a:solidFill>
              <a:latin typeface="Arial" charset="0"/>
            </a:endParaRPr>
          </a:p>
        </p:txBody>
      </p:sp>
      <p:sp>
        <p:nvSpPr>
          <p:cNvPr id="96" name="Diagrama de flujo: proceso 95">
            <a:extLst>
              <a:ext uri="{FF2B5EF4-FFF2-40B4-BE49-F238E27FC236}">
                <a16:creationId xmlns:a16="http://schemas.microsoft.com/office/drawing/2014/main" id="{E7034609-800C-413F-AF56-79356F3CB5BD}"/>
              </a:ext>
            </a:extLst>
          </p:cNvPr>
          <p:cNvSpPr/>
          <p:nvPr/>
        </p:nvSpPr>
        <p:spPr bwMode="auto">
          <a:xfrm>
            <a:off x="709579" y="3265308"/>
            <a:ext cx="1622811" cy="104016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Solicita al Titular del Área Medica que le realice el dictamen médico correspondiente al interno que tendrá su audiencia.</a:t>
            </a:r>
          </a:p>
        </p:txBody>
      </p:sp>
      <p:cxnSp>
        <p:nvCxnSpPr>
          <p:cNvPr id="18" name="Conector recto de flecha 17">
            <a:extLst>
              <a:ext uri="{FF2B5EF4-FFF2-40B4-BE49-F238E27FC236}">
                <a16:creationId xmlns:a16="http://schemas.microsoft.com/office/drawing/2014/main" id="{24295BA9-8F00-494F-9141-EC1C53A6D5E4}"/>
              </a:ext>
            </a:extLst>
          </p:cNvPr>
          <p:cNvCxnSpPr>
            <a:cxnSpLocks/>
            <a:stCxn id="9" idx="2"/>
          </p:cNvCxnSpPr>
          <p:nvPr/>
        </p:nvCxnSpPr>
        <p:spPr bwMode="auto">
          <a:xfrm>
            <a:off x="1504056" y="1899066"/>
            <a:ext cx="0" cy="2528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1" name="Diagrama de flujo: proceso 20">
            <a:extLst>
              <a:ext uri="{FF2B5EF4-FFF2-40B4-BE49-F238E27FC236}">
                <a16:creationId xmlns:a16="http://schemas.microsoft.com/office/drawing/2014/main" id="{5E51DE62-08B0-471B-8680-35E8BBF154FA}"/>
              </a:ext>
            </a:extLst>
          </p:cNvPr>
          <p:cNvSpPr/>
          <p:nvPr/>
        </p:nvSpPr>
        <p:spPr bwMode="auto">
          <a:xfrm>
            <a:off x="2689597" y="3375989"/>
            <a:ext cx="1622811" cy="81879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charset="0"/>
              </a:rPr>
              <a:t>Se conduce al retenido al área de gobierno y se procede a realizar acta de traslado firma del libro de egresos  </a:t>
            </a:r>
            <a:endParaRPr kumimoji="0" lang="es-MX" sz="1000" b="0" i="0" u="none" strike="noStrike" cap="none" normalizeH="0" baseline="0" dirty="0">
              <a:ln>
                <a:noFill/>
              </a:ln>
              <a:solidFill>
                <a:schemeClr val="tx1"/>
              </a:solidFill>
              <a:effectLst/>
              <a:latin typeface="Arial" charset="0"/>
            </a:endParaRPr>
          </a:p>
        </p:txBody>
      </p:sp>
      <p:sp>
        <p:nvSpPr>
          <p:cNvPr id="22" name="Diagrama de flujo: proceso 21">
            <a:extLst>
              <a:ext uri="{FF2B5EF4-FFF2-40B4-BE49-F238E27FC236}">
                <a16:creationId xmlns:a16="http://schemas.microsoft.com/office/drawing/2014/main" id="{ACDAC2D5-DE60-4119-9F52-09FC68DA06BB}"/>
              </a:ext>
            </a:extLst>
          </p:cNvPr>
          <p:cNvSpPr/>
          <p:nvPr/>
        </p:nvSpPr>
        <p:spPr bwMode="auto">
          <a:xfrm>
            <a:off x="4534923" y="3311274"/>
            <a:ext cx="1847368" cy="93983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charset="0"/>
              </a:rPr>
              <a:t>Se corroboran los datos del imputado y se entrega a los elementos de seguridad pública previa identificación para su traslado a la sala de audiencias </a:t>
            </a:r>
            <a:endParaRPr kumimoji="0" lang="es-MX" sz="1000" b="0" i="0" u="none" strike="noStrike" cap="none" normalizeH="0" baseline="0" dirty="0">
              <a:ln>
                <a:noFill/>
              </a:ln>
              <a:solidFill>
                <a:schemeClr val="tx1"/>
              </a:solidFill>
              <a:effectLst/>
              <a:latin typeface="Arial" charset="0"/>
            </a:endParaRPr>
          </a:p>
        </p:txBody>
      </p:sp>
      <p:sp>
        <p:nvSpPr>
          <p:cNvPr id="23" name="Diagrama de flujo: proceso 22">
            <a:extLst>
              <a:ext uri="{FF2B5EF4-FFF2-40B4-BE49-F238E27FC236}">
                <a16:creationId xmlns:a16="http://schemas.microsoft.com/office/drawing/2014/main" id="{F5077760-086D-4850-9A4E-679544D96316}"/>
              </a:ext>
            </a:extLst>
          </p:cNvPr>
          <p:cNvSpPr/>
          <p:nvPr/>
        </p:nvSpPr>
        <p:spPr bwMode="auto">
          <a:xfrm>
            <a:off x="4534926" y="4660331"/>
            <a:ext cx="1847365" cy="61264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charset="0"/>
              </a:rPr>
              <a:t>Se traslada al área de Dactiloscopia para realizar la ficha de identificación </a:t>
            </a:r>
            <a:endParaRPr kumimoji="0" lang="es-MX" sz="1000" b="0" i="0" u="none" strike="noStrike" cap="none" normalizeH="0" baseline="0" dirty="0">
              <a:ln>
                <a:noFill/>
              </a:ln>
              <a:solidFill>
                <a:schemeClr val="tx1"/>
              </a:solidFill>
              <a:effectLst/>
              <a:latin typeface="Arial" charset="0"/>
            </a:endParaRPr>
          </a:p>
        </p:txBody>
      </p:sp>
      <p:sp>
        <p:nvSpPr>
          <p:cNvPr id="52" name="CuadroTexto 51">
            <a:extLst>
              <a:ext uri="{FF2B5EF4-FFF2-40B4-BE49-F238E27FC236}">
                <a16:creationId xmlns:a16="http://schemas.microsoft.com/office/drawing/2014/main" id="{834A3D60-7A6D-44A2-92CE-3CFAC66367B6}"/>
              </a:ext>
            </a:extLst>
          </p:cNvPr>
          <p:cNvSpPr txBox="1"/>
          <p:nvPr/>
        </p:nvSpPr>
        <p:spPr>
          <a:xfrm>
            <a:off x="6028599" y="5439966"/>
            <a:ext cx="441510" cy="215444"/>
          </a:xfrm>
          <a:prstGeom prst="rect">
            <a:avLst/>
          </a:prstGeom>
          <a:noFill/>
        </p:spPr>
        <p:txBody>
          <a:bodyPr wrap="square" rtlCol="0">
            <a:spAutoFit/>
          </a:bodyPr>
          <a:lstStyle/>
          <a:p>
            <a:r>
              <a:rPr lang="es-MX" sz="800" dirty="0"/>
              <a:t>8</a:t>
            </a:r>
          </a:p>
        </p:txBody>
      </p:sp>
      <p:sp>
        <p:nvSpPr>
          <p:cNvPr id="53" name="CuadroTexto 52">
            <a:extLst>
              <a:ext uri="{FF2B5EF4-FFF2-40B4-BE49-F238E27FC236}">
                <a16:creationId xmlns:a16="http://schemas.microsoft.com/office/drawing/2014/main" id="{97C8A456-138D-4B4B-BBD7-C7E4E0AD17A5}"/>
              </a:ext>
            </a:extLst>
          </p:cNvPr>
          <p:cNvSpPr txBox="1"/>
          <p:nvPr/>
        </p:nvSpPr>
        <p:spPr>
          <a:xfrm>
            <a:off x="6042977" y="6679062"/>
            <a:ext cx="441510" cy="215444"/>
          </a:xfrm>
          <a:prstGeom prst="rect">
            <a:avLst/>
          </a:prstGeom>
          <a:noFill/>
        </p:spPr>
        <p:txBody>
          <a:bodyPr wrap="square" rtlCol="0">
            <a:spAutoFit/>
          </a:bodyPr>
          <a:lstStyle/>
          <a:p>
            <a:r>
              <a:rPr lang="es-MX" sz="800" dirty="0"/>
              <a:t>9</a:t>
            </a:r>
          </a:p>
        </p:txBody>
      </p:sp>
      <p:sp>
        <p:nvSpPr>
          <p:cNvPr id="54" name="CuadroTexto 53">
            <a:extLst>
              <a:ext uri="{FF2B5EF4-FFF2-40B4-BE49-F238E27FC236}">
                <a16:creationId xmlns:a16="http://schemas.microsoft.com/office/drawing/2014/main" id="{F4489474-FBB3-42E5-88F8-41CA410A99F9}"/>
              </a:ext>
            </a:extLst>
          </p:cNvPr>
          <p:cNvSpPr txBox="1"/>
          <p:nvPr/>
        </p:nvSpPr>
        <p:spPr>
          <a:xfrm>
            <a:off x="3753864" y="6665770"/>
            <a:ext cx="441510" cy="215444"/>
          </a:xfrm>
          <a:prstGeom prst="rect">
            <a:avLst/>
          </a:prstGeom>
          <a:noFill/>
        </p:spPr>
        <p:txBody>
          <a:bodyPr wrap="square" rtlCol="0">
            <a:spAutoFit/>
          </a:bodyPr>
          <a:lstStyle/>
          <a:p>
            <a:r>
              <a:rPr lang="es-MX" sz="800" dirty="0"/>
              <a:t>10</a:t>
            </a:r>
          </a:p>
        </p:txBody>
      </p:sp>
      <p:sp>
        <p:nvSpPr>
          <p:cNvPr id="26" name="Diagrama de flujo: proceso 25">
            <a:extLst>
              <a:ext uri="{FF2B5EF4-FFF2-40B4-BE49-F238E27FC236}">
                <a16:creationId xmlns:a16="http://schemas.microsoft.com/office/drawing/2014/main" id="{F377ACAA-12D9-4414-9192-06294AD57C2F}"/>
              </a:ext>
            </a:extLst>
          </p:cNvPr>
          <p:cNvSpPr/>
          <p:nvPr/>
        </p:nvSpPr>
        <p:spPr bwMode="auto">
          <a:xfrm>
            <a:off x="4525611" y="6896023"/>
            <a:ext cx="1847365" cy="77732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lnSpc>
                <a:spcPct val="107000"/>
              </a:lnSpc>
              <a:spcAft>
                <a:spcPts val="0"/>
              </a:spcAft>
            </a:pPr>
            <a:r>
              <a:rPr lang="es-MX"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Se elabora dictamen de reingreso y se conduce al imputado al área de prisión preventiva. </a:t>
            </a:r>
          </a:p>
        </p:txBody>
      </p:sp>
      <p:sp>
        <p:nvSpPr>
          <p:cNvPr id="27" name="Diagrama de flujo: proceso 26">
            <a:extLst>
              <a:ext uri="{FF2B5EF4-FFF2-40B4-BE49-F238E27FC236}">
                <a16:creationId xmlns:a16="http://schemas.microsoft.com/office/drawing/2014/main" id="{11A5E2EE-C434-4EF4-B442-C513D83E56FB}"/>
              </a:ext>
            </a:extLst>
          </p:cNvPr>
          <p:cNvSpPr/>
          <p:nvPr/>
        </p:nvSpPr>
        <p:spPr bwMode="auto">
          <a:xfrm>
            <a:off x="2532385" y="6881214"/>
            <a:ext cx="1622811" cy="81879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Los elementos de Seguridad y Custodia  trasladan al interno al área de Detención Preventiva. </a:t>
            </a:r>
          </a:p>
        </p:txBody>
      </p:sp>
      <p:cxnSp>
        <p:nvCxnSpPr>
          <p:cNvPr id="35" name="Conector recto de flecha 34">
            <a:extLst>
              <a:ext uri="{FF2B5EF4-FFF2-40B4-BE49-F238E27FC236}">
                <a16:creationId xmlns:a16="http://schemas.microsoft.com/office/drawing/2014/main" id="{A5A6D8D3-F38F-4322-B6B6-50B3F36990C1}"/>
              </a:ext>
            </a:extLst>
          </p:cNvPr>
          <p:cNvCxnSpPr>
            <a:stCxn id="2" idx="3"/>
            <a:endCxn id="16" idx="1"/>
          </p:cNvCxnSpPr>
          <p:nvPr/>
        </p:nvCxnSpPr>
        <p:spPr bwMode="auto">
          <a:xfrm>
            <a:off x="2315460" y="2472534"/>
            <a:ext cx="316011" cy="108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9" name="Conector recto de flecha 38">
            <a:extLst>
              <a:ext uri="{FF2B5EF4-FFF2-40B4-BE49-F238E27FC236}">
                <a16:creationId xmlns:a16="http://schemas.microsoft.com/office/drawing/2014/main" id="{DF8A5277-3B13-4CBB-B253-05093F608971}"/>
              </a:ext>
            </a:extLst>
          </p:cNvPr>
          <p:cNvCxnSpPr>
            <a:cxnSpLocks/>
            <a:stCxn id="16" idx="3"/>
            <a:endCxn id="76" idx="1"/>
          </p:cNvCxnSpPr>
          <p:nvPr/>
        </p:nvCxnSpPr>
        <p:spPr bwMode="auto">
          <a:xfrm>
            <a:off x="4312408" y="2473620"/>
            <a:ext cx="23512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4" name="Conector: angular 43">
            <a:extLst>
              <a:ext uri="{FF2B5EF4-FFF2-40B4-BE49-F238E27FC236}">
                <a16:creationId xmlns:a16="http://schemas.microsoft.com/office/drawing/2014/main" id="{4889EDA8-D36B-40BE-A7A2-8644A2A2C7C3}"/>
              </a:ext>
            </a:extLst>
          </p:cNvPr>
          <p:cNvCxnSpPr>
            <a:stCxn id="76" idx="2"/>
            <a:endCxn id="96" idx="0"/>
          </p:cNvCxnSpPr>
          <p:nvPr/>
        </p:nvCxnSpPr>
        <p:spPr bwMode="auto">
          <a:xfrm rot="5400000">
            <a:off x="3304959" y="1099046"/>
            <a:ext cx="382289" cy="3950235"/>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47" name="Conector recto de flecha 46">
            <a:extLst>
              <a:ext uri="{FF2B5EF4-FFF2-40B4-BE49-F238E27FC236}">
                <a16:creationId xmlns:a16="http://schemas.microsoft.com/office/drawing/2014/main" id="{F033F9D9-0E69-40BF-84B1-8DE245A42C89}"/>
              </a:ext>
            </a:extLst>
          </p:cNvPr>
          <p:cNvCxnSpPr>
            <a:stCxn id="96" idx="3"/>
            <a:endCxn id="21" idx="1"/>
          </p:cNvCxnSpPr>
          <p:nvPr/>
        </p:nvCxnSpPr>
        <p:spPr bwMode="auto">
          <a:xfrm>
            <a:off x="2332390" y="3785389"/>
            <a:ext cx="35720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1" name="Conector recto de flecha 60">
            <a:extLst>
              <a:ext uri="{FF2B5EF4-FFF2-40B4-BE49-F238E27FC236}">
                <a16:creationId xmlns:a16="http://schemas.microsoft.com/office/drawing/2014/main" id="{E78AC3C0-4EF9-4313-9928-1C19FE9B7FAD}"/>
              </a:ext>
            </a:extLst>
          </p:cNvPr>
          <p:cNvCxnSpPr>
            <a:stCxn id="21" idx="3"/>
            <a:endCxn id="22" idx="1"/>
          </p:cNvCxnSpPr>
          <p:nvPr/>
        </p:nvCxnSpPr>
        <p:spPr bwMode="auto">
          <a:xfrm flipV="1">
            <a:off x="4312408" y="3781189"/>
            <a:ext cx="222515" cy="42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4" name="Conector recto de flecha 63">
            <a:extLst>
              <a:ext uri="{FF2B5EF4-FFF2-40B4-BE49-F238E27FC236}">
                <a16:creationId xmlns:a16="http://schemas.microsoft.com/office/drawing/2014/main" id="{B986C5ED-B4FE-4D78-BB8D-A416F18AE8B2}"/>
              </a:ext>
            </a:extLst>
          </p:cNvPr>
          <p:cNvCxnSpPr>
            <a:stCxn id="22" idx="2"/>
            <a:endCxn id="23" idx="0"/>
          </p:cNvCxnSpPr>
          <p:nvPr/>
        </p:nvCxnSpPr>
        <p:spPr bwMode="auto">
          <a:xfrm>
            <a:off x="5458607" y="4251104"/>
            <a:ext cx="2" cy="40922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0" name="Conector recto de flecha 69">
            <a:extLst>
              <a:ext uri="{FF2B5EF4-FFF2-40B4-BE49-F238E27FC236}">
                <a16:creationId xmlns:a16="http://schemas.microsoft.com/office/drawing/2014/main" id="{3DD028B3-27DF-4902-B7DA-519A4EEC5032}"/>
              </a:ext>
            </a:extLst>
          </p:cNvPr>
          <p:cNvCxnSpPr>
            <a:stCxn id="23" idx="2"/>
          </p:cNvCxnSpPr>
          <p:nvPr/>
        </p:nvCxnSpPr>
        <p:spPr bwMode="auto">
          <a:xfrm flipH="1">
            <a:off x="5458607" y="5272979"/>
            <a:ext cx="2" cy="36327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3" name="Conector recto de flecha 72">
            <a:extLst>
              <a:ext uri="{FF2B5EF4-FFF2-40B4-BE49-F238E27FC236}">
                <a16:creationId xmlns:a16="http://schemas.microsoft.com/office/drawing/2014/main" id="{10332524-35BC-4F30-A0E8-18F672DD9051}"/>
              </a:ext>
            </a:extLst>
          </p:cNvPr>
          <p:cNvCxnSpPr>
            <a:stCxn id="78" idx="2"/>
            <a:endCxn id="26" idx="0"/>
          </p:cNvCxnSpPr>
          <p:nvPr/>
        </p:nvCxnSpPr>
        <p:spPr bwMode="auto">
          <a:xfrm flipH="1">
            <a:off x="5449294" y="6486500"/>
            <a:ext cx="1" cy="40952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5" name="Conector recto de flecha 74">
            <a:extLst>
              <a:ext uri="{FF2B5EF4-FFF2-40B4-BE49-F238E27FC236}">
                <a16:creationId xmlns:a16="http://schemas.microsoft.com/office/drawing/2014/main" id="{772AF9C2-879E-4E2C-8167-82E4E61FFAFD}"/>
              </a:ext>
            </a:extLst>
          </p:cNvPr>
          <p:cNvCxnSpPr>
            <a:stCxn id="26" idx="1"/>
            <a:endCxn id="27" idx="3"/>
          </p:cNvCxnSpPr>
          <p:nvPr/>
        </p:nvCxnSpPr>
        <p:spPr bwMode="auto">
          <a:xfrm flipH="1">
            <a:off x="4155196" y="7284683"/>
            <a:ext cx="370415" cy="593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9" name="Conector recto de flecha 78">
            <a:extLst>
              <a:ext uri="{FF2B5EF4-FFF2-40B4-BE49-F238E27FC236}">
                <a16:creationId xmlns:a16="http://schemas.microsoft.com/office/drawing/2014/main" id="{D31564AA-6A7B-44B3-A402-E7D49A8B837F}"/>
              </a:ext>
            </a:extLst>
          </p:cNvPr>
          <p:cNvCxnSpPr/>
          <p:nvPr/>
        </p:nvCxnSpPr>
        <p:spPr bwMode="auto">
          <a:xfrm>
            <a:off x="3343790" y="7700012"/>
            <a:ext cx="0" cy="37066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290378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2431435"/>
          </a:xfrm>
          <a:prstGeom prst="rect">
            <a:avLst/>
          </a:prstGeom>
          <a:noFill/>
        </p:spPr>
        <p:txBody>
          <a:bodyPr wrap="square" rtlCol="0">
            <a:spAutoFit/>
          </a:bodyPr>
          <a:lstStyle/>
          <a:p>
            <a:r>
              <a:rPr lang="es-MX" sz="1400" b="1" dirty="0"/>
              <a:t>4.3. </a:t>
            </a:r>
          </a:p>
          <a:p>
            <a:endParaRPr lang="es-MX" sz="1400" b="1" dirty="0"/>
          </a:p>
          <a:p>
            <a:pPr marL="228606" indent="-228606" algn="l">
              <a:spcBef>
                <a:spcPts val="600"/>
              </a:spcBef>
              <a:spcAft>
                <a:spcPts val="600"/>
              </a:spcAft>
              <a:buFont typeface="+mj-lt"/>
              <a:buAutoNum type="arabicPeriod"/>
            </a:pPr>
            <a:r>
              <a:rPr lang="es-MX" sz="1400" b="1" dirty="0"/>
              <a:t>Nombre del procedimiento: </a:t>
            </a:r>
            <a:r>
              <a:rPr lang="es-MX" sz="1400" dirty="0">
                <a:latin typeface="Arial" charset="0"/>
              </a:rPr>
              <a:t>Procedimiento para el Egreso del retenido.</a:t>
            </a:r>
          </a:p>
          <a:p>
            <a:pPr marL="228606" indent="-228606" algn="l">
              <a:spcBef>
                <a:spcPts val="600"/>
              </a:spcBef>
              <a:spcAft>
                <a:spcPts val="600"/>
              </a:spcAft>
              <a:buFont typeface="+mj-lt"/>
              <a:buAutoNum type="arabicPeriod"/>
            </a:pPr>
            <a:endParaRPr lang="es-MX" sz="1400" dirty="0">
              <a:latin typeface="Arial" charset="0"/>
            </a:endParaRPr>
          </a:p>
          <a:p>
            <a:pPr marL="228606" indent="-228606" algn="l">
              <a:spcBef>
                <a:spcPts val="600"/>
              </a:spcBef>
              <a:spcAft>
                <a:spcPts val="600"/>
              </a:spcAft>
              <a:buFont typeface="+mj-lt"/>
              <a:buAutoNum type="arabicPeriod"/>
            </a:pPr>
            <a:endParaRPr lang="es-ES" sz="1400" dirty="0">
              <a:solidFill>
                <a:srgbClr val="000000"/>
              </a:solidFill>
              <a:ea typeface="Calibri" panose="020F0502020204030204" pitchFamily="34" charset="0"/>
              <a:cs typeface="Arial" panose="020B0604020202020204" pitchFamily="34" charset="0"/>
            </a:endParaRPr>
          </a:p>
          <a:p>
            <a:pPr marL="228606" indent="-228606" algn="l">
              <a:spcBef>
                <a:spcPts val="600"/>
              </a:spcBef>
              <a:spcAft>
                <a:spcPts val="600"/>
              </a:spcAft>
              <a:buFont typeface="+mj-lt"/>
              <a:buAutoNum type="arabicPeriod"/>
            </a:pPr>
            <a:endParaRPr lang="es-ES" sz="1400" dirty="0">
              <a:solidFill>
                <a:srgbClr val="000000"/>
              </a:solidFill>
              <a:ea typeface="Calibri" panose="020F0502020204030204" pitchFamily="34" charset="0"/>
              <a:cs typeface="Arial" panose="020B0604020202020204" pitchFamily="34" charset="0"/>
            </a:endParaRPr>
          </a:p>
          <a:p>
            <a:pPr algn="l"/>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2738426717"/>
              </p:ext>
            </p:extLst>
          </p:nvPr>
        </p:nvGraphicFramePr>
        <p:xfrm>
          <a:off x="510169" y="2989250"/>
          <a:ext cx="5915024" cy="194291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19429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Llevar a cabo la guardia y custodia de la libertad de un interno con apego al reglamento interior respetando en todo momento sus derechos humanos, para garantizar su integridad física y mental. </a:t>
                      </a: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4247746844"/>
              </p:ext>
            </p:extLst>
          </p:nvPr>
        </p:nvGraphicFramePr>
        <p:xfrm>
          <a:off x="510169" y="4348702"/>
          <a:ext cx="5915024" cy="3117152"/>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3117152">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indent="0" algn="just">
                        <a:lnSpc>
                          <a:spcPct val="107000"/>
                        </a:lnSpc>
                        <a:spcAft>
                          <a:spcPts val="0"/>
                        </a:spcAft>
                        <a:buFont typeface="+mj-lt"/>
                        <a:buNone/>
                      </a:pPr>
                      <a:r>
                        <a:rPr lang="es-MX" sz="1200" dirty="0">
                          <a:effectLst/>
                          <a:latin typeface="Arial" panose="020B0604020202020204" pitchFamily="34" charset="0"/>
                          <a:cs typeface="Arial" panose="020B0604020202020204" pitchFamily="34" charset="0"/>
                        </a:rPr>
                        <a:t>Garantizar que el procesado tenga derecho a alguno de los beneficios de libertad estipulados en la ley de ejecución de penas.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406912228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CERESO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1706338998"/>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14 de 21</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09292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2576643272"/>
              </p:ext>
            </p:extLst>
          </p:nvPr>
        </p:nvGraphicFramePr>
        <p:xfrm>
          <a:off x="441194" y="1930832"/>
          <a:ext cx="5908744" cy="3391416"/>
        </p:xfrm>
        <a:graphic>
          <a:graphicData uri="http://schemas.openxmlformats.org/drawingml/2006/table">
            <a:tbl>
              <a:tblPr firstRow="1" bandRow="1">
                <a:tableStyleId>{5940675A-B579-460E-94D1-54222C63F5DA}</a:tableStyleId>
              </a:tblPr>
              <a:tblGrid>
                <a:gridCol w="578109">
                  <a:extLst>
                    <a:ext uri="{9D8B030D-6E8A-4147-A177-3AD203B41FA5}">
                      <a16:colId xmlns:a16="http://schemas.microsoft.com/office/drawing/2014/main" val="2446579786"/>
                    </a:ext>
                  </a:extLst>
                </a:gridCol>
                <a:gridCol w="1152128">
                  <a:extLst>
                    <a:ext uri="{9D8B030D-6E8A-4147-A177-3AD203B41FA5}">
                      <a16:colId xmlns:a16="http://schemas.microsoft.com/office/drawing/2014/main" val="3043753496"/>
                    </a:ext>
                  </a:extLst>
                </a:gridCol>
                <a:gridCol w="4178507">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24502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Jurídico</a:t>
                      </a: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 recibe oficio de libertad.</a:t>
                      </a:r>
                    </a:p>
                  </a:txBody>
                  <a:tcPr marL="68580" marR="68580" marT="0" marB="0"/>
                </a:tc>
                <a:extLst>
                  <a:ext uri="{0D108BD9-81ED-4DB2-BD59-A6C34878D82A}">
                    <a16:rowId xmlns:a16="http://schemas.microsoft.com/office/drawing/2014/main" val="736362764"/>
                  </a:ext>
                </a:extLst>
              </a:tr>
              <a:tr h="28318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Jurídico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Verifica la autenticidad del documento.</a:t>
                      </a:r>
                    </a:p>
                  </a:txBody>
                  <a:tcPr marL="68580" marR="68580" marT="0" marB="0"/>
                </a:tc>
                <a:extLst>
                  <a:ext uri="{0D108BD9-81ED-4DB2-BD59-A6C34878D82A}">
                    <a16:rowId xmlns:a16="http://schemas.microsoft.com/office/drawing/2014/main" val="3935992432"/>
                  </a:ext>
                </a:extLst>
              </a:tr>
              <a:tr h="43689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Jurídico</a:t>
                      </a:r>
                    </a:p>
                  </a:txBody>
                  <a:tcPr marL="68580" marR="68580" marT="0" marB="0"/>
                </a:tc>
                <a:tc>
                  <a:txBody>
                    <a:bodyPr/>
                    <a:lstStyle/>
                    <a:p>
                      <a:pPr marL="0" indent="0" algn="just">
                        <a:buFont typeface="Arial" panose="020B0604020202020204" pitchFamily="34" charset="0"/>
                        <a:buNone/>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Revisa y coteja el expediente jurídico y administrativo del interno.  </a:t>
                      </a:r>
                    </a:p>
                  </a:txBody>
                  <a:tcPr marL="68580" marR="68580" marT="0" marB="0"/>
                </a:tc>
                <a:extLst>
                  <a:ext uri="{0D108BD9-81ED-4DB2-BD59-A6C34878D82A}">
                    <a16:rowId xmlns:a16="http://schemas.microsoft.com/office/drawing/2014/main" val="3657339292"/>
                  </a:ext>
                </a:extLst>
              </a:tr>
              <a:tr h="42060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Jurídico</a:t>
                      </a:r>
                    </a:p>
                  </a:txBody>
                  <a:tcPr marL="68580" marR="68580" marT="0" marB="0"/>
                </a:tc>
                <a:tc>
                  <a:txBody>
                    <a:bodyPr/>
                    <a:lstStyle/>
                    <a:p>
                      <a:r>
                        <a:rPr lang="es-MX" sz="1200" dirty="0">
                          <a:latin typeface="Arial" panose="020B0604020202020204" pitchFamily="34" charset="0"/>
                          <a:cs typeface="Arial" panose="020B0604020202020204" pitchFamily="34" charset="0"/>
                        </a:rPr>
                        <a:t>Si </a:t>
                      </a:r>
                      <a:r>
                        <a:rPr lang="es-MX" sz="1200" b="1" dirty="0">
                          <a:latin typeface="Arial" panose="020B0604020202020204" pitchFamily="34" charset="0"/>
                          <a:cs typeface="Arial" panose="020B0604020202020204" pitchFamily="34" charset="0"/>
                        </a:rPr>
                        <a:t>NO</a:t>
                      </a:r>
                      <a:r>
                        <a:rPr lang="es-MX" sz="1200" dirty="0">
                          <a:latin typeface="Arial" panose="020B0604020202020204" pitchFamily="34" charset="0"/>
                          <a:cs typeface="Arial" panose="020B0604020202020204" pitchFamily="34" charset="0"/>
                        </a:rPr>
                        <a:t> existe impedimento legal para su libertad, elabora boleta de egreso y se comunica al interno. </a:t>
                      </a:r>
                    </a:p>
                  </a:txBody>
                  <a:tcPr marL="68580" marR="68580" marT="0" marB="0"/>
                </a:tc>
                <a:extLst>
                  <a:ext uri="{0D108BD9-81ED-4DB2-BD59-A6C34878D82A}">
                    <a16:rowId xmlns:a16="http://schemas.microsoft.com/office/drawing/2014/main" val="4175772796"/>
                  </a:ext>
                </a:extLst>
              </a:tr>
              <a:tr h="29947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Jurídico</a:t>
                      </a:r>
                    </a:p>
                  </a:txBody>
                  <a:tcPr marL="68580" marR="68580" marT="0" marB="0"/>
                </a:tc>
                <a:tc>
                  <a:txBody>
                    <a:bodyPr/>
                    <a:lstStyle/>
                    <a:p>
                      <a:pPr marL="0" indent="0" algn="just">
                        <a:buFont typeface="Arial" panose="020B0604020202020204" pitchFamily="34" charset="0"/>
                        <a:buNone/>
                      </a:pPr>
                      <a:r>
                        <a:rPr lang="es-MX" sz="1200" dirty="0">
                          <a:latin typeface="Arial" panose="020B0604020202020204" pitchFamily="34" charset="0"/>
                          <a:cs typeface="Arial" panose="020B0604020202020204" pitchFamily="34" charset="0"/>
                        </a:rPr>
                        <a:t>Toma la impresión dactilar. </a:t>
                      </a:r>
                    </a:p>
                  </a:txBody>
                  <a:tcPr marL="68580" marR="68580" marT="0" marB="0"/>
                </a:tc>
                <a:extLst>
                  <a:ext uri="{0D108BD9-81ED-4DB2-BD59-A6C34878D82A}">
                    <a16:rowId xmlns:a16="http://schemas.microsoft.com/office/drawing/2014/main" val="1473386933"/>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Jurídico</a:t>
                      </a:r>
                    </a:p>
                  </a:txBody>
                  <a:tcPr marL="68580" marR="68580" marT="0" marB="0"/>
                </a:tc>
                <a:tc>
                  <a:txBody>
                    <a:bodyPr/>
                    <a:lstStyle/>
                    <a:p>
                      <a:pPr marL="0" indent="0" algn="just">
                        <a:buFont typeface="Arial" panose="020B0604020202020204" pitchFamily="34" charset="0"/>
                        <a:buNone/>
                      </a:pPr>
                      <a:r>
                        <a:rPr lang="es-MX" sz="1200" dirty="0">
                          <a:latin typeface="Arial" panose="020B0604020202020204" pitchFamily="34" charset="0"/>
                          <a:cs typeface="Arial" panose="020B0604020202020204" pitchFamily="34" charset="0"/>
                        </a:rPr>
                        <a:t>Realiza la anotación en los libros de gobierno y da fin el procedimiento.</a:t>
                      </a:r>
                    </a:p>
                  </a:txBody>
                  <a:tcPr marL="68580" marR="68580" marT="0" marB="0"/>
                </a:tc>
                <a:extLst>
                  <a:ext uri="{0D108BD9-81ED-4DB2-BD59-A6C34878D82A}">
                    <a16:rowId xmlns:a16="http://schemas.microsoft.com/office/drawing/2014/main" val="524998577"/>
                  </a:ext>
                </a:extLst>
              </a:tr>
              <a:tr h="28803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Jurídico</a:t>
                      </a:r>
                    </a:p>
                  </a:txBody>
                  <a:tcPr marL="68580" marR="68580" marT="0" marB="0"/>
                </a:tc>
                <a:tc>
                  <a:txBody>
                    <a:bodyPr/>
                    <a:lstStyle/>
                    <a:p>
                      <a:pPr marL="0" indent="0" algn="just">
                        <a:buFont typeface="Arial" panose="020B0604020202020204" pitchFamily="34" charset="0"/>
                        <a:buNone/>
                      </a:pPr>
                      <a:r>
                        <a:rPr lang="es-MX" sz="1200" dirty="0">
                          <a:latin typeface="Arial" panose="020B0604020202020204" pitchFamily="34" charset="0"/>
                          <a:cs typeface="Arial" panose="020B0604020202020204" pitchFamily="34" charset="0"/>
                        </a:rPr>
                        <a:t>Si existe impedimento legal para su libertad informa a las autoridades competentes y al interno. </a:t>
                      </a:r>
                    </a:p>
                  </a:txBody>
                  <a:tcPr marL="68580" marR="68580" marT="0" marB="0"/>
                </a:tc>
                <a:extLst>
                  <a:ext uri="{0D108BD9-81ED-4DB2-BD59-A6C34878D82A}">
                    <a16:rowId xmlns:a16="http://schemas.microsoft.com/office/drawing/2014/main" val="2002772399"/>
                  </a:ext>
                </a:extLst>
              </a:tr>
              <a:tr h="288032">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 PROCEDIMIENTO</a:t>
                      </a:r>
                    </a:p>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pPr marL="0" indent="0" algn="just">
                        <a:buFont typeface="Arial" panose="020B0604020202020204" pitchFamily="34" charset="0"/>
                        <a:buNone/>
                      </a:pP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3320996964"/>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523220"/>
          </a:xfrm>
          <a:prstGeom prst="rect">
            <a:avLst/>
          </a:prstGeom>
          <a:noFill/>
        </p:spPr>
        <p:txBody>
          <a:bodyPr wrap="square" rtlCol="0">
            <a:spAutoFit/>
          </a:bodyPr>
          <a:lstStyle/>
          <a:p>
            <a:pPr marL="228606" indent="-228606" algn="l">
              <a:spcBef>
                <a:spcPts val="600"/>
              </a:spcBef>
              <a:spcAft>
                <a:spcPts val="600"/>
              </a:spcAft>
              <a:buFont typeface="+mj-lt"/>
              <a:buAutoNum type="arabicPeriod"/>
            </a:pPr>
            <a:r>
              <a:rPr lang="es-MX" sz="1400" b="1" dirty="0"/>
              <a:t>Nombre del Procedimiento: </a:t>
            </a:r>
            <a:r>
              <a:rPr lang="es-MX" sz="1400" dirty="0">
                <a:latin typeface="Arial" charset="0"/>
              </a:rPr>
              <a:t>Procedimiento para el Egreso del retenido.</a:t>
            </a: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1247342008"/>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CERESO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531826571"/>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15 de 21</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129161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3444091518"/>
              </p:ext>
            </p:extLst>
          </p:nvPr>
        </p:nvGraphicFramePr>
        <p:xfrm>
          <a:off x="548677" y="767832"/>
          <a:ext cx="5904656" cy="306784"/>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306784">
                <a:tc>
                  <a:txBody>
                    <a:bodyPr/>
                    <a:lstStyle/>
                    <a:p>
                      <a:pPr marL="228600" marR="0" lvl="0" indent="-228600" algn="l" defTabSz="914421" rtl="0" eaLnBrk="1" fontAlgn="auto" latinLnBrk="0" hangingPunct="1">
                        <a:lnSpc>
                          <a:spcPct val="100000"/>
                        </a:lnSpc>
                        <a:spcBef>
                          <a:spcPts val="600"/>
                        </a:spcBef>
                        <a:spcAft>
                          <a:spcPts val="600"/>
                        </a:spcAft>
                        <a:buClrTx/>
                        <a:buSzTx/>
                        <a:buFont typeface="+mj-lt"/>
                        <a:buAutoNum type="arabicPeriod"/>
                        <a:tabLst/>
                        <a:defRPr/>
                      </a:pPr>
                      <a:r>
                        <a:rPr lang="es-MX" sz="1200" dirty="0">
                          <a:solidFill>
                            <a:schemeClr val="tx1"/>
                          </a:solidFill>
                          <a:latin typeface="Arial" panose="020B0604020202020204" pitchFamily="34" charset="0"/>
                          <a:cs typeface="Arial" panose="020B0604020202020204" pitchFamily="34" charset="0"/>
                        </a:rPr>
                        <a:t>Diagrama de Flujo: </a:t>
                      </a:r>
                      <a:r>
                        <a:rPr lang="es-MX" sz="1200" dirty="0">
                          <a:solidFill>
                            <a:schemeClr val="tx1"/>
                          </a:solidFill>
                          <a:latin typeface="Arial" charset="0"/>
                        </a:rPr>
                        <a:t>Procedimiento para el Egreso del retenido.</a:t>
                      </a:r>
                      <a:endParaRPr lang="es-ES" sz="1200" dirty="0">
                        <a:solidFill>
                          <a:schemeClr val="tx1"/>
                        </a:solidFill>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4205776492"/>
              </p:ext>
            </p:extLst>
          </p:nvPr>
        </p:nvGraphicFramePr>
        <p:xfrm>
          <a:off x="2054621" y="1074818"/>
          <a:ext cx="2880321" cy="334201"/>
        </p:xfrm>
        <a:graphic>
          <a:graphicData uri="http://schemas.openxmlformats.org/drawingml/2006/table">
            <a:tbl>
              <a:tblPr firstRow="1" bandRow="1">
                <a:tableStyleId>{F5AB1C69-6EDB-4FF4-983F-18BD219EF322}</a:tableStyleId>
              </a:tblPr>
              <a:tblGrid>
                <a:gridCol w="2880321">
                  <a:extLst>
                    <a:ext uri="{9D8B030D-6E8A-4147-A177-3AD203B41FA5}">
                      <a16:colId xmlns:a16="http://schemas.microsoft.com/office/drawing/2014/main" val="3531676926"/>
                    </a:ext>
                  </a:extLst>
                </a:gridCol>
              </a:tblGrid>
              <a:tr h="334201">
                <a:tc>
                  <a:txBody>
                    <a:bodyPr/>
                    <a:lstStyle/>
                    <a:p>
                      <a:pPr algn="ctr"/>
                      <a:r>
                        <a:rPr lang="es-MX" sz="1100" b="0" dirty="0">
                          <a:solidFill>
                            <a:schemeClr val="tx1"/>
                          </a:solidFill>
                          <a:latin typeface="Arial" panose="020B0604020202020204" pitchFamily="34" charset="0"/>
                          <a:cs typeface="Arial" panose="020B0604020202020204" pitchFamily="34" charset="0"/>
                        </a:rPr>
                        <a:t>Jurídico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2930046825"/>
              </p:ext>
            </p:extLst>
          </p:nvPr>
        </p:nvGraphicFramePr>
        <p:xfrm>
          <a:off x="2054621" y="1413267"/>
          <a:ext cx="2880324" cy="6954299"/>
        </p:xfrm>
        <a:graphic>
          <a:graphicData uri="http://schemas.openxmlformats.org/drawingml/2006/table">
            <a:tbl>
              <a:tblPr firstRow="1" bandRow="1">
                <a:tableStyleId>{F5AB1C69-6EDB-4FF4-983F-18BD219EF322}</a:tableStyleId>
              </a:tblPr>
              <a:tblGrid>
                <a:gridCol w="2880324">
                  <a:extLst>
                    <a:ext uri="{9D8B030D-6E8A-4147-A177-3AD203B41FA5}">
                      <a16:colId xmlns:a16="http://schemas.microsoft.com/office/drawing/2014/main" val="3531676926"/>
                    </a:ext>
                  </a:extLst>
                </a:gridCol>
              </a:tblGrid>
              <a:tr h="6954299">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3037581" y="1488812"/>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defTabSz="914421"/>
            <a:r>
              <a:rPr lang="es-MX" sz="1000" dirty="0">
                <a:solidFill>
                  <a:schemeClr val="tx1"/>
                </a:solidFill>
                <a:latin typeface="Arial" charset="0"/>
              </a:rPr>
              <a:t>Inicio</a:t>
            </a:r>
          </a:p>
        </p:txBody>
      </p:sp>
      <p:sp>
        <p:nvSpPr>
          <p:cNvPr id="16" name="Diagrama de flujo: proceso 15">
            <a:extLst>
              <a:ext uri="{FF2B5EF4-FFF2-40B4-BE49-F238E27FC236}">
                <a16:creationId xmlns:a16="http://schemas.microsoft.com/office/drawing/2014/main" id="{930BB352-B89D-45ED-965F-59101D8FA374}"/>
              </a:ext>
            </a:extLst>
          </p:cNvPr>
          <p:cNvSpPr/>
          <p:nvPr/>
        </p:nvSpPr>
        <p:spPr bwMode="auto">
          <a:xfrm>
            <a:off x="2251858" y="3385782"/>
            <a:ext cx="2455052" cy="42769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indent="0" algn="just">
              <a:buFont typeface="Arial" panose="020B0604020202020204" pitchFamily="34" charset="0"/>
              <a:buNone/>
            </a:pPr>
            <a:r>
              <a:rPr lang="es-MX" sz="1000" dirty="0">
                <a:solidFill>
                  <a:schemeClr val="tx1"/>
                </a:solidFill>
                <a:latin typeface="Arial" panose="020B0604020202020204" pitchFamily="34" charset="0"/>
                <a:cs typeface="Arial" panose="020B0604020202020204" pitchFamily="34" charset="0"/>
              </a:rPr>
              <a:t>Revisa y coteja el expediente jurídico y administrativo del interno.  </a:t>
            </a:r>
          </a:p>
          <a:p>
            <a:endParaRPr lang="es-MX" sz="1000" dirty="0">
              <a:solidFill>
                <a:schemeClr val="tx1"/>
              </a:solidFill>
              <a:latin typeface="Arial" panose="020B0604020202020204" pitchFamily="34" charset="0"/>
              <a:cs typeface="Arial" panose="020B0604020202020204" pitchFamily="34" charset="0"/>
            </a:endParaRPr>
          </a:p>
          <a:p>
            <a:r>
              <a:rPr lang="es-MX" sz="1000" dirty="0">
                <a:solidFill>
                  <a:schemeClr val="tx1"/>
                </a:solidFill>
                <a:latin typeface="Arial" panose="020B0604020202020204" pitchFamily="34" charset="0"/>
                <a:cs typeface="Arial" panose="020B0604020202020204" pitchFamily="34" charset="0"/>
              </a:rPr>
              <a:t>	</a:t>
            </a: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3494781" y="1792984"/>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4416642" y="1952731"/>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4359668" y="2593292"/>
            <a:ext cx="371837" cy="215444"/>
          </a:xfrm>
          <a:prstGeom prst="rect">
            <a:avLst/>
          </a:prstGeom>
          <a:noFill/>
        </p:spPr>
        <p:txBody>
          <a:bodyPr wrap="squar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4384265" y="3177580"/>
            <a:ext cx="347240" cy="215444"/>
          </a:xfrm>
          <a:prstGeom prst="rect">
            <a:avLst/>
          </a:prstGeom>
          <a:noFill/>
        </p:spPr>
        <p:txBody>
          <a:bodyPr wrap="squar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4436698" y="4854003"/>
            <a:ext cx="242374" cy="215444"/>
          </a:xfrm>
          <a:prstGeom prst="rect">
            <a:avLst/>
          </a:prstGeom>
          <a:noFill/>
        </p:spPr>
        <p:txBody>
          <a:bodyPr wrap="none" rtlCol="0">
            <a:spAutoFit/>
          </a:bodyPr>
          <a:lstStyle/>
          <a:p>
            <a:r>
              <a:rPr lang="es-MX" sz="800" dirty="0"/>
              <a:t>4</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3714961573"/>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16 de 21</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2241390" y="2124077"/>
            <a:ext cx="2450526" cy="34936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lnSpc>
                <a:spcPct val="107000"/>
              </a:lnSpc>
              <a:spcAft>
                <a:spcPts val="0"/>
              </a:spcAft>
            </a:pPr>
            <a:r>
              <a:rPr lang="es-MX"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Se recibe oficio de libertad.</a:t>
            </a:r>
          </a:p>
        </p:txBody>
      </p:sp>
      <p:sp>
        <p:nvSpPr>
          <p:cNvPr id="68" name="Diagrama de flujo: terminador 67">
            <a:extLst>
              <a:ext uri="{FF2B5EF4-FFF2-40B4-BE49-F238E27FC236}">
                <a16:creationId xmlns:a16="http://schemas.microsoft.com/office/drawing/2014/main" id="{F5203C7B-FE12-469E-BE7A-F6E45079C4F2}"/>
              </a:ext>
            </a:extLst>
          </p:cNvPr>
          <p:cNvSpPr/>
          <p:nvPr/>
        </p:nvSpPr>
        <p:spPr bwMode="auto">
          <a:xfrm>
            <a:off x="4167111" y="7758509"/>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defTabSz="914421"/>
            <a:r>
              <a:rPr lang="es-MX" sz="1000" dirty="0">
                <a:solidFill>
                  <a:schemeClr val="tx1"/>
                </a:solidFill>
                <a:latin typeface="Arial" charset="0"/>
              </a:rPr>
              <a:t>Fin</a:t>
            </a:r>
          </a:p>
        </p:txBody>
      </p:sp>
      <p:sp>
        <p:nvSpPr>
          <p:cNvPr id="48" name="Diagrama de flujo: documento 47">
            <a:extLst>
              <a:ext uri="{FF2B5EF4-FFF2-40B4-BE49-F238E27FC236}">
                <a16:creationId xmlns:a16="http://schemas.microsoft.com/office/drawing/2014/main" id="{127722FE-CAA7-4377-8B3D-923DE18FAA82}"/>
              </a:ext>
            </a:extLst>
          </p:cNvPr>
          <p:cNvSpPr/>
          <p:nvPr/>
        </p:nvSpPr>
        <p:spPr bwMode="auto">
          <a:xfrm>
            <a:off x="2691743" y="5069745"/>
            <a:ext cx="2000173" cy="502376"/>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latin typeface="Arial" panose="020B0604020202020204" pitchFamily="34" charset="0"/>
                <a:cs typeface="Arial" panose="020B0604020202020204" pitchFamily="34" charset="0"/>
              </a:rPr>
              <a:t>Elabora boleta de egreso y se comunica al interno. </a:t>
            </a:r>
          </a:p>
        </p:txBody>
      </p:sp>
      <p:sp>
        <p:nvSpPr>
          <p:cNvPr id="36" name="Diagrama de flujo: proceso 35">
            <a:extLst>
              <a:ext uri="{FF2B5EF4-FFF2-40B4-BE49-F238E27FC236}">
                <a16:creationId xmlns:a16="http://schemas.microsoft.com/office/drawing/2014/main" id="{FC01A1FE-0B8D-4C8D-A406-E8FA6CB3AA6F}"/>
              </a:ext>
            </a:extLst>
          </p:cNvPr>
          <p:cNvSpPr/>
          <p:nvPr/>
        </p:nvSpPr>
        <p:spPr bwMode="auto">
          <a:xfrm>
            <a:off x="2250241" y="2782324"/>
            <a:ext cx="2456669" cy="29066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Verifica la autenticidad del documento.</a:t>
            </a:r>
          </a:p>
        </p:txBody>
      </p:sp>
      <p:sp>
        <p:nvSpPr>
          <p:cNvPr id="7" name="CuadroTexto 6">
            <a:extLst>
              <a:ext uri="{FF2B5EF4-FFF2-40B4-BE49-F238E27FC236}">
                <a16:creationId xmlns:a16="http://schemas.microsoft.com/office/drawing/2014/main" id="{1128A2BD-3AFC-4345-AB3A-07FFA69ECDC3}"/>
              </a:ext>
            </a:extLst>
          </p:cNvPr>
          <p:cNvSpPr txBox="1"/>
          <p:nvPr/>
        </p:nvSpPr>
        <p:spPr>
          <a:xfrm>
            <a:off x="4449542" y="5676500"/>
            <a:ext cx="242374" cy="215444"/>
          </a:xfrm>
          <a:prstGeom prst="rect">
            <a:avLst/>
          </a:prstGeom>
          <a:noFill/>
        </p:spPr>
        <p:txBody>
          <a:bodyPr wrap="none" rtlCol="0">
            <a:spAutoFit/>
          </a:bodyPr>
          <a:lstStyle/>
          <a:p>
            <a:r>
              <a:rPr lang="es-MX" sz="800" dirty="0"/>
              <a:t>5</a:t>
            </a:r>
          </a:p>
        </p:txBody>
      </p:sp>
      <p:cxnSp>
        <p:nvCxnSpPr>
          <p:cNvPr id="27" name="Conector recto de flecha 26">
            <a:extLst>
              <a:ext uri="{FF2B5EF4-FFF2-40B4-BE49-F238E27FC236}">
                <a16:creationId xmlns:a16="http://schemas.microsoft.com/office/drawing/2014/main" id="{B6270820-2D62-4AD1-967B-8AD171C102E5}"/>
              </a:ext>
            </a:extLst>
          </p:cNvPr>
          <p:cNvCxnSpPr>
            <a:cxnSpLocks/>
          </p:cNvCxnSpPr>
          <p:nvPr/>
        </p:nvCxnSpPr>
        <p:spPr bwMode="auto">
          <a:xfrm>
            <a:off x="3503277" y="2473442"/>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9" name="Conector recto de flecha 28">
            <a:extLst>
              <a:ext uri="{FF2B5EF4-FFF2-40B4-BE49-F238E27FC236}">
                <a16:creationId xmlns:a16="http://schemas.microsoft.com/office/drawing/2014/main" id="{D42EA9E4-239C-4457-8024-4F7738888A51}"/>
              </a:ext>
            </a:extLst>
          </p:cNvPr>
          <p:cNvCxnSpPr>
            <a:cxnSpLocks/>
          </p:cNvCxnSpPr>
          <p:nvPr/>
        </p:nvCxnSpPr>
        <p:spPr bwMode="auto">
          <a:xfrm>
            <a:off x="3511844" y="3072984"/>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0" name="Conector recto de flecha 29">
            <a:extLst>
              <a:ext uri="{FF2B5EF4-FFF2-40B4-BE49-F238E27FC236}">
                <a16:creationId xmlns:a16="http://schemas.microsoft.com/office/drawing/2014/main" id="{7E429851-6227-41D7-A8BD-AE04A00150A7}"/>
              </a:ext>
            </a:extLst>
          </p:cNvPr>
          <p:cNvCxnSpPr>
            <a:cxnSpLocks/>
          </p:cNvCxnSpPr>
          <p:nvPr/>
        </p:nvCxnSpPr>
        <p:spPr bwMode="auto">
          <a:xfrm>
            <a:off x="3711726" y="5531869"/>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1" name="Conector recto de flecha 30">
            <a:extLst>
              <a:ext uri="{FF2B5EF4-FFF2-40B4-BE49-F238E27FC236}">
                <a16:creationId xmlns:a16="http://schemas.microsoft.com/office/drawing/2014/main" id="{DE2EFDCD-02E7-4AF5-AC00-8C61C43429B9}"/>
              </a:ext>
            </a:extLst>
          </p:cNvPr>
          <p:cNvCxnSpPr>
            <a:cxnSpLocks/>
          </p:cNvCxnSpPr>
          <p:nvPr/>
        </p:nvCxnSpPr>
        <p:spPr bwMode="auto">
          <a:xfrm>
            <a:off x="3711726" y="6171653"/>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3" name="Conector recto de flecha 32">
            <a:extLst>
              <a:ext uri="{FF2B5EF4-FFF2-40B4-BE49-F238E27FC236}">
                <a16:creationId xmlns:a16="http://schemas.microsoft.com/office/drawing/2014/main" id="{11F1B44D-1147-4980-A386-32E48A371E0A}"/>
              </a:ext>
            </a:extLst>
          </p:cNvPr>
          <p:cNvCxnSpPr>
            <a:cxnSpLocks/>
          </p:cNvCxnSpPr>
          <p:nvPr/>
        </p:nvCxnSpPr>
        <p:spPr bwMode="auto">
          <a:xfrm>
            <a:off x="3511844" y="3813477"/>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4" name="Conector recto de flecha 33">
            <a:extLst>
              <a:ext uri="{FF2B5EF4-FFF2-40B4-BE49-F238E27FC236}">
                <a16:creationId xmlns:a16="http://schemas.microsoft.com/office/drawing/2014/main" id="{83108F43-2440-4A3A-BDFE-09465943E673}"/>
              </a:ext>
            </a:extLst>
          </p:cNvPr>
          <p:cNvCxnSpPr>
            <a:cxnSpLocks/>
          </p:cNvCxnSpPr>
          <p:nvPr/>
        </p:nvCxnSpPr>
        <p:spPr bwMode="auto">
          <a:xfrm>
            <a:off x="3511843" y="4748365"/>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 name="Diagrama de flujo: decisión 2">
            <a:extLst>
              <a:ext uri="{FF2B5EF4-FFF2-40B4-BE49-F238E27FC236}">
                <a16:creationId xmlns:a16="http://schemas.microsoft.com/office/drawing/2014/main" id="{F0470EAD-3F05-451E-9648-163C9C9048F7}"/>
              </a:ext>
            </a:extLst>
          </p:cNvPr>
          <p:cNvSpPr/>
          <p:nvPr/>
        </p:nvSpPr>
        <p:spPr bwMode="auto">
          <a:xfrm>
            <a:off x="2719758" y="4135717"/>
            <a:ext cx="1584171" cy="612648"/>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¿Existe impedimento legal?</a:t>
            </a:r>
          </a:p>
        </p:txBody>
      </p:sp>
      <p:sp>
        <p:nvSpPr>
          <p:cNvPr id="37" name="CuadroTexto 36">
            <a:extLst>
              <a:ext uri="{FF2B5EF4-FFF2-40B4-BE49-F238E27FC236}">
                <a16:creationId xmlns:a16="http://schemas.microsoft.com/office/drawing/2014/main" id="{2D5A634F-0743-407D-A340-070B5D250DB7}"/>
              </a:ext>
            </a:extLst>
          </p:cNvPr>
          <p:cNvSpPr txBox="1"/>
          <p:nvPr/>
        </p:nvSpPr>
        <p:spPr>
          <a:xfrm>
            <a:off x="3474974" y="4766838"/>
            <a:ext cx="316112" cy="215444"/>
          </a:xfrm>
          <a:prstGeom prst="rect">
            <a:avLst/>
          </a:prstGeom>
          <a:noFill/>
        </p:spPr>
        <p:txBody>
          <a:bodyPr wrap="none" rtlCol="0">
            <a:spAutoFit/>
          </a:bodyPr>
          <a:lstStyle/>
          <a:p>
            <a:r>
              <a:rPr lang="es-MX" sz="800" dirty="0"/>
              <a:t>No</a:t>
            </a:r>
          </a:p>
        </p:txBody>
      </p:sp>
      <p:sp>
        <p:nvSpPr>
          <p:cNvPr id="6" name="Rectángulo 5">
            <a:extLst>
              <a:ext uri="{FF2B5EF4-FFF2-40B4-BE49-F238E27FC236}">
                <a16:creationId xmlns:a16="http://schemas.microsoft.com/office/drawing/2014/main" id="{079CCEE6-0B06-4EBF-94AF-8B26DFEDC5BD}"/>
              </a:ext>
            </a:extLst>
          </p:cNvPr>
          <p:cNvSpPr/>
          <p:nvPr/>
        </p:nvSpPr>
        <p:spPr bwMode="auto">
          <a:xfrm>
            <a:off x="2704143" y="5869901"/>
            <a:ext cx="2015166" cy="301752"/>
          </a:xfrm>
          <a:prstGeom prst="rec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indent="0" algn="just">
              <a:buFont typeface="Arial" panose="020B0604020202020204" pitchFamily="34" charset="0"/>
              <a:buNone/>
            </a:pPr>
            <a:r>
              <a:rPr lang="es-MX" sz="1000" dirty="0">
                <a:latin typeface="Arial" panose="020B0604020202020204" pitchFamily="34" charset="0"/>
                <a:cs typeface="Arial" panose="020B0604020202020204" pitchFamily="34" charset="0"/>
              </a:rPr>
              <a:t>Toma la impresión dactilar</a:t>
            </a:r>
            <a:r>
              <a:rPr lang="es-MX" dirty="0">
                <a:latin typeface="Arial" panose="020B0604020202020204" pitchFamily="34" charset="0"/>
                <a:cs typeface="Arial" panose="020B0604020202020204" pitchFamily="34" charset="0"/>
              </a:rPr>
              <a:t>. </a:t>
            </a:r>
          </a:p>
        </p:txBody>
      </p:sp>
      <p:sp>
        <p:nvSpPr>
          <p:cNvPr id="8" name="Rectángulo 7">
            <a:extLst>
              <a:ext uri="{FF2B5EF4-FFF2-40B4-BE49-F238E27FC236}">
                <a16:creationId xmlns:a16="http://schemas.microsoft.com/office/drawing/2014/main" id="{08E9CBE7-A4C2-4F0F-BE35-C14CE66EA0F5}"/>
              </a:ext>
            </a:extLst>
          </p:cNvPr>
          <p:cNvSpPr/>
          <p:nvPr/>
        </p:nvSpPr>
        <p:spPr bwMode="auto">
          <a:xfrm>
            <a:off x="2691743" y="6498368"/>
            <a:ext cx="2015167" cy="463985"/>
          </a:xfrm>
          <a:prstGeom prst="rec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indent="0" algn="just">
              <a:buFont typeface="Arial" panose="020B0604020202020204" pitchFamily="34" charset="0"/>
              <a:buNone/>
            </a:pPr>
            <a:r>
              <a:rPr lang="es-MX" sz="1000" dirty="0">
                <a:latin typeface="Arial" panose="020B0604020202020204" pitchFamily="34" charset="0"/>
                <a:cs typeface="Arial" panose="020B0604020202020204" pitchFamily="34" charset="0"/>
              </a:rPr>
              <a:t>Realiza la anotación en los libros de gobierno.</a:t>
            </a:r>
          </a:p>
        </p:txBody>
      </p:sp>
      <p:sp>
        <p:nvSpPr>
          <p:cNvPr id="39" name="CuadroTexto 38">
            <a:extLst>
              <a:ext uri="{FF2B5EF4-FFF2-40B4-BE49-F238E27FC236}">
                <a16:creationId xmlns:a16="http://schemas.microsoft.com/office/drawing/2014/main" id="{BCC26875-D2F8-4459-AA04-A279D47EF402}"/>
              </a:ext>
            </a:extLst>
          </p:cNvPr>
          <p:cNvSpPr txBox="1"/>
          <p:nvPr/>
        </p:nvSpPr>
        <p:spPr>
          <a:xfrm>
            <a:off x="3687669" y="7058566"/>
            <a:ext cx="242375" cy="215444"/>
          </a:xfrm>
          <a:prstGeom prst="rect">
            <a:avLst/>
          </a:prstGeom>
          <a:noFill/>
        </p:spPr>
        <p:txBody>
          <a:bodyPr wrap="none" rtlCol="0">
            <a:spAutoFit/>
          </a:bodyPr>
          <a:lstStyle/>
          <a:p>
            <a:r>
              <a:rPr lang="es-MX" sz="800" dirty="0"/>
              <a:t>7</a:t>
            </a:r>
          </a:p>
        </p:txBody>
      </p:sp>
      <p:sp>
        <p:nvSpPr>
          <p:cNvPr id="40" name="CuadroTexto 39">
            <a:extLst>
              <a:ext uri="{FF2B5EF4-FFF2-40B4-BE49-F238E27FC236}">
                <a16:creationId xmlns:a16="http://schemas.microsoft.com/office/drawing/2014/main" id="{AF61572F-6AF0-4FC5-9182-F92E8A43493B}"/>
              </a:ext>
            </a:extLst>
          </p:cNvPr>
          <p:cNvSpPr txBox="1"/>
          <p:nvPr/>
        </p:nvSpPr>
        <p:spPr>
          <a:xfrm>
            <a:off x="4480754" y="6346911"/>
            <a:ext cx="242375" cy="215444"/>
          </a:xfrm>
          <a:prstGeom prst="rect">
            <a:avLst/>
          </a:prstGeom>
          <a:noFill/>
        </p:spPr>
        <p:txBody>
          <a:bodyPr wrap="none" rtlCol="0">
            <a:spAutoFit/>
          </a:bodyPr>
          <a:lstStyle/>
          <a:p>
            <a:r>
              <a:rPr lang="es-MX" sz="800" dirty="0"/>
              <a:t>6</a:t>
            </a:r>
          </a:p>
        </p:txBody>
      </p:sp>
      <p:sp>
        <p:nvSpPr>
          <p:cNvPr id="11" name="Rectángulo 10">
            <a:extLst>
              <a:ext uri="{FF2B5EF4-FFF2-40B4-BE49-F238E27FC236}">
                <a16:creationId xmlns:a16="http://schemas.microsoft.com/office/drawing/2014/main" id="{7AAD02AE-AFFD-43A1-B79F-5655EAD4BFB9}"/>
              </a:ext>
            </a:extLst>
          </p:cNvPr>
          <p:cNvSpPr/>
          <p:nvPr/>
        </p:nvSpPr>
        <p:spPr bwMode="auto">
          <a:xfrm>
            <a:off x="2166381" y="7256582"/>
            <a:ext cx="1785599" cy="427696"/>
          </a:xfrm>
          <a:prstGeom prst="rec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indent="0" algn="just">
              <a:buFont typeface="Arial" panose="020B0604020202020204" pitchFamily="34" charset="0"/>
              <a:buNone/>
            </a:pPr>
            <a:r>
              <a:rPr lang="es-MX" sz="1000" dirty="0">
                <a:latin typeface="Arial" panose="020B0604020202020204" pitchFamily="34" charset="0"/>
                <a:cs typeface="Arial" panose="020B0604020202020204" pitchFamily="34" charset="0"/>
              </a:rPr>
              <a:t>Informa a las autoridades competentes y al interno. </a:t>
            </a:r>
          </a:p>
        </p:txBody>
      </p:sp>
      <p:cxnSp>
        <p:nvCxnSpPr>
          <p:cNvPr id="14" name="Conector: angular 13">
            <a:extLst>
              <a:ext uri="{FF2B5EF4-FFF2-40B4-BE49-F238E27FC236}">
                <a16:creationId xmlns:a16="http://schemas.microsoft.com/office/drawing/2014/main" id="{9FE67D2B-6128-4971-AA7F-9ADBEBC82FD6}"/>
              </a:ext>
            </a:extLst>
          </p:cNvPr>
          <p:cNvCxnSpPr/>
          <p:nvPr/>
        </p:nvCxnSpPr>
        <p:spPr bwMode="auto">
          <a:xfrm rot="5400000">
            <a:off x="1140332" y="5722598"/>
            <a:ext cx="2831969" cy="270855"/>
          </a:xfrm>
          <a:prstGeom prst="bentConnector3">
            <a:avLst>
              <a:gd name="adj1" fmla="val 16687"/>
            </a:avLst>
          </a:prstGeom>
          <a:solidFill>
            <a:schemeClr val="accent1"/>
          </a:solidFill>
          <a:ln w="9525" cap="flat" cmpd="sng" algn="ctr">
            <a:solidFill>
              <a:schemeClr val="tx1"/>
            </a:solidFill>
            <a:prstDash val="solid"/>
            <a:round/>
            <a:headEnd type="none" w="med" len="med"/>
            <a:tailEnd type="triangle"/>
          </a:ln>
          <a:effectLst/>
        </p:spPr>
      </p:cxnSp>
      <p:cxnSp>
        <p:nvCxnSpPr>
          <p:cNvPr id="22" name="Conector recto de flecha 21">
            <a:extLst>
              <a:ext uri="{FF2B5EF4-FFF2-40B4-BE49-F238E27FC236}">
                <a16:creationId xmlns:a16="http://schemas.microsoft.com/office/drawing/2014/main" id="{5CD36390-3F7F-4233-8888-17CD36B58DAD}"/>
              </a:ext>
            </a:extLst>
          </p:cNvPr>
          <p:cNvCxnSpPr>
            <a:cxnSpLocks/>
          </p:cNvCxnSpPr>
          <p:nvPr/>
        </p:nvCxnSpPr>
        <p:spPr bwMode="auto">
          <a:xfrm>
            <a:off x="4436698" y="6962353"/>
            <a:ext cx="0" cy="79615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1" name="Conector: angular 40">
            <a:extLst>
              <a:ext uri="{FF2B5EF4-FFF2-40B4-BE49-F238E27FC236}">
                <a16:creationId xmlns:a16="http://schemas.microsoft.com/office/drawing/2014/main" id="{C585C29B-29B5-49F1-9598-47194F900CC5}"/>
              </a:ext>
            </a:extLst>
          </p:cNvPr>
          <p:cNvCxnSpPr>
            <a:cxnSpLocks/>
            <a:endCxn id="68" idx="1"/>
          </p:cNvCxnSpPr>
          <p:nvPr/>
        </p:nvCxnSpPr>
        <p:spPr bwMode="auto">
          <a:xfrm>
            <a:off x="3037582" y="7683338"/>
            <a:ext cx="1129529" cy="226047"/>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p:spPr>
      </p:cxnSp>
      <p:sp>
        <p:nvSpPr>
          <p:cNvPr id="57" name="CuadroTexto 56">
            <a:extLst>
              <a:ext uri="{FF2B5EF4-FFF2-40B4-BE49-F238E27FC236}">
                <a16:creationId xmlns:a16="http://schemas.microsoft.com/office/drawing/2014/main" id="{6B10099F-B2C6-4183-A4D7-B937B9F44F33}"/>
              </a:ext>
            </a:extLst>
          </p:cNvPr>
          <p:cNvSpPr txBox="1"/>
          <p:nvPr/>
        </p:nvSpPr>
        <p:spPr>
          <a:xfrm>
            <a:off x="2301646" y="4557664"/>
            <a:ext cx="459110" cy="215444"/>
          </a:xfrm>
          <a:prstGeom prst="rect">
            <a:avLst/>
          </a:prstGeom>
          <a:noFill/>
        </p:spPr>
        <p:txBody>
          <a:bodyPr wrap="square" rtlCol="0">
            <a:spAutoFit/>
          </a:bodyPr>
          <a:lstStyle/>
          <a:p>
            <a:r>
              <a:rPr lang="es-MX" sz="800" dirty="0"/>
              <a:t>Si</a:t>
            </a:r>
          </a:p>
        </p:txBody>
      </p:sp>
    </p:spTree>
    <p:extLst>
      <p:ext uri="{BB962C8B-B14F-4D97-AF65-F5344CB8AC3E}">
        <p14:creationId xmlns:p14="http://schemas.microsoft.com/office/powerpoint/2010/main" val="271362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Line 17">
            <a:extLst>
              <a:ext uri="{FF2B5EF4-FFF2-40B4-BE49-F238E27FC236}">
                <a16:creationId xmlns:a16="http://schemas.microsoft.com/office/drawing/2014/main" id="{CCC65B19-3D39-4595-B43F-3F8B72C4C58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4252BA1A-442A-4C96-BAA8-0C7A64931180}"/>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3DB75DBF-EC42-49C4-90FF-91E2513FA22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40A4A71D-5214-47A7-9160-74CB26C05B29}"/>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 name="CuadroTexto 1">
            <a:extLst>
              <a:ext uri="{FF2B5EF4-FFF2-40B4-BE49-F238E27FC236}">
                <a16:creationId xmlns:a16="http://schemas.microsoft.com/office/drawing/2014/main" id="{EC5DCBCE-53F0-4411-B2FC-E8E67258317A}"/>
              </a:ext>
            </a:extLst>
          </p:cNvPr>
          <p:cNvSpPr txBox="1"/>
          <p:nvPr/>
        </p:nvSpPr>
        <p:spPr>
          <a:xfrm>
            <a:off x="2855948" y="3390156"/>
            <a:ext cx="1340432" cy="523220"/>
          </a:xfrm>
          <a:prstGeom prst="rect">
            <a:avLst/>
          </a:prstGeom>
          <a:noFill/>
        </p:spPr>
        <p:txBody>
          <a:bodyPr wrap="none" rtlCol="0">
            <a:spAutoFit/>
          </a:bodyPr>
          <a:lstStyle/>
          <a:p>
            <a:r>
              <a:rPr lang="es-MX" sz="1400" b="1" dirty="0"/>
              <a:t>6.</a:t>
            </a:r>
          </a:p>
          <a:p>
            <a:r>
              <a:rPr lang="es-MX" sz="1400" b="1" dirty="0"/>
              <a:t>SIMBOLOGIA</a:t>
            </a:r>
          </a:p>
        </p:txBody>
      </p:sp>
      <p:graphicFrame>
        <p:nvGraphicFramePr>
          <p:cNvPr id="7" name="Tabla 6">
            <a:extLst>
              <a:ext uri="{FF2B5EF4-FFF2-40B4-BE49-F238E27FC236}">
                <a16:creationId xmlns:a16="http://schemas.microsoft.com/office/drawing/2014/main" id="{1B1FF094-004E-45EB-9757-55956564F1BD}"/>
              </a:ext>
            </a:extLst>
          </p:cNvPr>
          <p:cNvGraphicFramePr>
            <a:graphicFrameLocks noGrp="1"/>
          </p:cNvGraphicFramePr>
          <p:nvPr>
            <p:extLst>
              <p:ext uri="{D42A27DB-BD31-4B8C-83A1-F6EECF244321}">
                <p14:modId xmlns:p14="http://schemas.microsoft.com/office/powerpoint/2010/main" val="2830948695"/>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la Presidencia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8" name="Picture 2077" descr="Resultado de imagen para ayuntamiento de tlatlauquitepec">
            <a:hlinkClick r:id="rId2"/>
            <a:extLst>
              <a:ext uri="{FF2B5EF4-FFF2-40B4-BE49-F238E27FC236}">
                <a16:creationId xmlns:a16="http://schemas.microsoft.com/office/drawing/2014/main" id="{2DEADEC9-4D2F-4E20-85D0-4C00551A93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2F85283-D1DD-458A-B0DC-7B1E93453CB8}"/>
              </a:ext>
            </a:extLst>
          </p:cNvPr>
          <p:cNvGraphicFramePr>
            <a:graphicFrameLocks noGrp="1"/>
          </p:cNvGraphicFramePr>
          <p:nvPr>
            <p:extLst>
              <p:ext uri="{D42A27DB-BD31-4B8C-83A1-F6EECF244321}">
                <p14:modId xmlns:p14="http://schemas.microsoft.com/office/powerpoint/2010/main" val="1303606936"/>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17 de 21</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52" name="AutoShape 8">
            <a:extLst>
              <a:ext uri="{FF2B5EF4-FFF2-40B4-BE49-F238E27FC236}">
                <a16:creationId xmlns:a16="http://schemas.microsoft.com/office/drawing/2014/main" id="{37ECB7D8-6FB9-44C4-8687-B58A7C03E649}"/>
              </a:ext>
            </a:extLst>
          </p:cNvPr>
          <p:cNvSpPr>
            <a:spLocks noChangeArrowheads="1"/>
          </p:cNvSpPr>
          <p:nvPr/>
        </p:nvSpPr>
        <p:spPr bwMode="auto">
          <a:xfrm>
            <a:off x="964704" y="3068825"/>
            <a:ext cx="1195387" cy="533400"/>
          </a:xfrm>
          <a:prstGeom prst="flowChartProcess">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3" name="AutoShape 9">
            <a:extLst>
              <a:ext uri="{FF2B5EF4-FFF2-40B4-BE49-F238E27FC236}">
                <a16:creationId xmlns:a16="http://schemas.microsoft.com/office/drawing/2014/main" id="{35A73776-19EF-4AA1-9A0B-28031303618A}"/>
              </a:ext>
            </a:extLst>
          </p:cNvPr>
          <p:cNvSpPr>
            <a:spLocks noChangeArrowheads="1"/>
          </p:cNvSpPr>
          <p:nvPr/>
        </p:nvSpPr>
        <p:spPr bwMode="auto">
          <a:xfrm>
            <a:off x="1040904" y="4135625"/>
            <a:ext cx="1119187" cy="685800"/>
          </a:xfrm>
          <a:prstGeom prst="flowChartDocument">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4" name="Text Box 10">
            <a:extLst>
              <a:ext uri="{FF2B5EF4-FFF2-40B4-BE49-F238E27FC236}">
                <a16:creationId xmlns:a16="http://schemas.microsoft.com/office/drawing/2014/main" id="{38A32B93-EC6A-4B88-9154-753688DBE7F1}"/>
              </a:ext>
            </a:extLst>
          </p:cNvPr>
          <p:cNvSpPr txBox="1">
            <a:spLocks noChangeArrowheads="1"/>
          </p:cNvSpPr>
          <p:nvPr/>
        </p:nvSpPr>
        <p:spPr bwMode="auto">
          <a:xfrm>
            <a:off x="2564904" y="3068825"/>
            <a:ext cx="3505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la operación o la ACTIVIDAD que se lleva a cabo en un procedimiento, describiéndola dentro del símbolo en forma breve y cuidando que el verbo se conjugue en tiempo presente.</a:t>
            </a:r>
          </a:p>
        </p:txBody>
      </p:sp>
      <p:sp>
        <p:nvSpPr>
          <p:cNvPr id="185355" name="Text Box 11">
            <a:extLst>
              <a:ext uri="{FF2B5EF4-FFF2-40B4-BE49-F238E27FC236}">
                <a16:creationId xmlns:a16="http://schemas.microsoft.com/office/drawing/2014/main" id="{5011D599-B7F8-42B4-B940-93001233C62C}"/>
              </a:ext>
            </a:extLst>
          </p:cNvPr>
          <p:cNvSpPr txBox="1">
            <a:spLocks noChangeArrowheads="1"/>
          </p:cNvSpPr>
          <p:nvPr/>
        </p:nvSpPr>
        <p:spPr bwMode="auto">
          <a:xfrm>
            <a:off x="2564904" y="4135625"/>
            <a:ext cx="3505200"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símbolo DOCUMENTO representa cualquier tipo de documento que entre, se utilice, se envíe, se reciba, se genere o salga del procedimiento.  Se incluirán las copias que sean utilizadas.</a:t>
            </a:r>
          </a:p>
        </p:txBody>
      </p:sp>
      <p:sp>
        <p:nvSpPr>
          <p:cNvPr id="185356" name="Text Box 12">
            <a:extLst>
              <a:ext uri="{FF2B5EF4-FFF2-40B4-BE49-F238E27FC236}">
                <a16:creationId xmlns:a16="http://schemas.microsoft.com/office/drawing/2014/main" id="{43623F84-5378-4312-85E8-C2B4D7DEF01B}"/>
              </a:ext>
            </a:extLst>
          </p:cNvPr>
          <p:cNvSpPr txBox="1">
            <a:spLocks noChangeArrowheads="1"/>
          </p:cNvSpPr>
          <p:nvPr/>
        </p:nvSpPr>
        <p:spPr bwMode="auto">
          <a:xfrm>
            <a:off x="2539504" y="5358000"/>
            <a:ext cx="35052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DIRECCIÓN DE FLUJO o línea de unión, conecta los símbolos señalando el orden en que se deben realizar las distintas operaciones.</a:t>
            </a:r>
          </a:p>
        </p:txBody>
      </p:sp>
      <p:grpSp>
        <p:nvGrpSpPr>
          <p:cNvPr id="185357" name="Group 13">
            <a:extLst>
              <a:ext uri="{FF2B5EF4-FFF2-40B4-BE49-F238E27FC236}">
                <a16:creationId xmlns:a16="http://schemas.microsoft.com/office/drawing/2014/main" id="{FD53AD3D-6F8E-4A43-A564-5776D48042EF}"/>
              </a:ext>
            </a:extLst>
          </p:cNvPr>
          <p:cNvGrpSpPr>
            <a:grpSpLocks/>
          </p:cNvGrpSpPr>
          <p:nvPr/>
        </p:nvGrpSpPr>
        <p:grpSpPr bwMode="auto">
          <a:xfrm>
            <a:off x="1040904" y="5354825"/>
            <a:ext cx="1119187" cy="609600"/>
            <a:chOff x="720" y="3600"/>
            <a:chExt cx="768" cy="432"/>
          </a:xfrm>
        </p:grpSpPr>
        <p:sp>
          <p:nvSpPr>
            <p:cNvPr id="185358" name="Line 14">
              <a:extLst>
                <a:ext uri="{FF2B5EF4-FFF2-40B4-BE49-F238E27FC236}">
                  <a16:creationId xmlns:a16="http://schemas.microsoft.com/office/drawing/2014/main" id="{9844221F-594B-441F-AE1B-81F463FEBC69}"/>
                </a:ext>
              </a:extLst>
            </p:cNvPr>
            <p:cNvSpPr>
              <a:spLocks noChangeShapeType="1"/>
            </p:cNvSpPr>
            <p:nvPr/>
          </p:nvSpPr>
          <p:spPr bwMode="auto">
            <a:xfrm>
              <a:off x="816" y="3648"/>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59" name="Line 15">
              <a:extLst>
                <a:ext uri="{FF2B5EF4-FFF2-40B4-BE49-F238E27FC236}">
                  <a16:creationId xmlns:a16="http://schemas.microsoft.com/office/drawing/2014/main" id="{D18A4BCF-B3DF-4FD3-AE24-A3BF5D677A4D}"/>
                </a:ext>
              </a:extLst>
            </p:cNvPr>
            <p:cNvSpPr>
              <a:spLocks noChangeShapeType="1"/>
            </p:cNvSpPr>
            <p:nvPr/>
          </p:nvSpPr>
          <p:spPr bwMode="auto">
            <a:xfrm flipH="1">
              <a:off x="768" y="3984"/>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0" name="Line 16">
              <a:extLst>
                <a:ext uri="{FF2B5EF4-FFF2-40B4-BE49-F238E27FC236}">
                  <a16:creationId xmlns:a16="http://schemas.microsoft.com/office/drawing/2014/main" id="{9319ABE4-7219-4EAE-A1D9-A46070E77905}"/>
                </a:ext>
              </a:extLst>
            </p:cNvPr>
            <p:cNvSpPr>
              <a:spLocks noChangeShapeType="1"/>
            </p:cNvSpPr>
            <p:nvPr/>
          </p:nvSpPr>
          <p:spPr bwMode="auto">
            <a:xfrm flipV="1">
              <a:off x="720" y="3600"/>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1" name="Line 17">
              <a:extLst>
                <a:ext uri="{FF2B5EF4-FFF2-40B4-BE49-F238E27FC236}">
                  <a16:creationId xmlns:a16="http://schemas.microsoft.com/office/drawing/2014/main" id="{C5EF9A6F-94CE-4B41-BC50-29CFC82E92D7}"/>
                </a:ext>
              </a:extLst>
            </p:cNvPr>
            <p:cNvSpPr>
              <a:spLocks noChangeShapeType="1"/>
            </p:cNvSpPr>
            <p:nvPr/>
          </p:nvSpPr>
          <p:spPr bwMode="auto">
            <a:xfrm>
              <a:off x="1488" y="3648"/>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grpSp>
      <p:sp>
        <p:nvSpPr>
          <p:cNvPr id="185362" name="Rectangle 18">
            <a:extLst>
              <a:ext uri="{FF2B5EF4-FFF2-40B4-BE49-F238E27FC236}">
                <a16:creationId xmlns:a16="http://schemas.microsoft.com/office/drawing/2014/main" id="{013DDF6D-8FC2-4830-A486-B2F8AD348E3E}"/>
              </a:ext>
            </a:extLst>
          </p:cNvPr>
          <p:cNvSpPr>
            <a:spLocks noChangeArrowheads="1"/>
          </p:cNvSpPr>
          <p:nvPr/>
        </p:nvSpPr>
        <p:spPr bwMode="auto">
          <a:xfrm>
            <a:off x="1366812" y="1418526"/>
            <a:ext cx="4098925" cy="461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b="1" dirty="0">
                <a:latin typeface="BinnerD" pitchFamily="34" charset="0"/>
              </a:rPr>
              <a:t>SIMBOLOGÍA UTILIZADA PARA LA ELABORACIÓN DEL DIAGRAMA DE FLUJO DEL PROCEDIMIENTO</a:t>
            </a:r>
          </a:p>
        </p:txBody>
      </p:sp>
      <p:sp>
        <p:nvSpPr>
          <p:cNvPr id="185363" name="Text Box 19">
            <a:extLst>
              <a:ext uri="{FF2B5EF4-FFF2-40B4-BE49-F238E27FC236}">
                <a16:creationId xmlns:a16="http://schemas.microsoft.com/office/drawing/2014/main" id="{843F6816-E424-47FC-B455-CBCFAAFE0E12}"/>
              </a:ext>
            </a:extLst>
          </p:cNvPr>
          <p:cNvSpPr txBox="1">
            <a:spLocks noChangeArrowheads="1"/>
          </p:cNvSpPr>
          <p:nvPr/>
        </p:nvSpPr>
        <p:spPr bwMode="auto">
          <a:xfrm>
            <a:off x="2539504" y="6345425"/>
            <a:ext cx="3505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El símbolo DECISIÓN o ALTERNATIVA, indica un punto dentro del flujo en que son posibles varias alternativas derivadas de una decisión, es decir, en una situación en la que existen opciones y debe elegirse entre alguna de ellas.  Este símbolo no se enumerará.  Ejemplo: Compra de contado o Compra a crédito.</a:t>
            </a:r>
          </a:p>
        </p:txBody>
      </p:sp>
      <p:sp>
        <p:nvSpPr>
          <p:cNvPr id="185364" name="AutoShape 20">
            <a:extLst>
              <a:ext uri="{FF2B5EF4-FFF2-40B4-BE49-F238E27FC236}">
                <a16:creationId xmlns:a16="http://schemas.microsoft.com/office/drawing/2014/main" id="{5768BCF1-D329-471C-8E9E-2A71F4CCA19D}"/>
              </a:ext>
            </a:extLst>
          </p:cNvPr>
          <p:cNvSpPr>
            <a:spLocks noChangeArrowheads="1"/>
          </p:cNvSpPr>
          <p:nvPr/>
        </p:nvSpPr>
        <p:spPr bwMode="auto">
          <a:xfrm>
            <a:off x="1040904" y="6601013"/>
            <a:ext cx="1066800" cy="887412"/>
          </a:xfrm>
          <a:prstGeom prst="flowChartDecision">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65" name="Text Box 21">
            <a:extLst>
              <a:ext uri="{FF2B5EF4-FFF2-40B4-BE49-F238E27FC236}">
                <a16:creationId xmlns:a16="http://schemas.microsoft.com/office/drawing/2014/main" id="{B7B9A4D7-ADD3-4AE3-88AC-D4E9F073B9D2}"/>
              </a:ext>
            </a:extLst>
          </p:cNvPr>
          <p:cNvSpPr txBox="1">
            <a:spLocks noChangeArrowheads="1"/>
          </p:cNvSpPr>
          <p:nvPr/>
        </p:nvSpPr>
        <p:spPr bwMode="auto">
          <a:xfrm>
            <a:off x="2564904" y="2078225"/>
            <a:ext cx="3505200"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dirty="0"/>
              <a:t>El símbolo Terminal indica el INICIO o la TERMINACIÓN DEL FLUJO, puede ser acción o lugar.  Es necesario escribir dentro del símbolo la palabra “inicio” o “final”.</a:t>
            </a:r>
          </a:p>
        </p:txBody>
      </p:sp>
      <p:sp>
        <p:nvSpPr>
          <p:cNvPr id="185366" name="AutoShape 22">
            <a:extLst>
              <a:ext uri="{FF2B5EF4-FFF2-40B4-BE49-F238E27FC236}">
                <a16:creationId xmlns:a16="http://schemas.microsoft.com/office/drawing/2014/main" id="{E15BC10F-4ACD-4744-BCBE-865FABE97EB7}"/>
              </a:ext>
            </a:extLst>
          </p:cNvPr>
          <p:cNvSpPr>
            <a:spLocks noChangeArrowheads="1"/>
          </p:cNvSpPr>
          <p:nvPr/>
        </p:nvSpPr>
        <p:spPr bwMode="auto">
          <a:xfrm>
            <a:off x="964704" y="2154425"/>
            <a:ext cx="1295400" cy="446088"/>
          </a:xfrm>
          <a:prstGeom prst="flowChartTerminator">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 name="Line 14">
            <a:extLst>
              <a:ext uri="{FF2B5EF4-FFF2-40B4-BE49-F238E27FC236}">
                <a16:creationId xmlns:a16="http://schemas.microsoft.com/office/drawing/2014/main" id="{95AFAF03-76FC-44D0-A153-46C8760D56E8}"/>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9" name="Line 17">
            <a:extLst>
              <a:ext uri="{FF2B5EF4-FFF2-40B4-BE49-F238E27FC236}">
                <a16:creationId xmlns:a16="http://schemas.microsoft.com/office/drawing/2014/main" id="{77308CE8-A8C5-4616-8069-B52E2397FF88}"/>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5">
            <a:extLst>
              <a:ext uri="{FF2B5EF4-FFF2-40B4-BE49-F238E27FC236}">
                <a16:creationId xmlns:a16="http://schemas.microsoft.com/office/drawing/2014/main" id="{4DCC914F-B23F-4B22-8D7F-9B9C08EEE76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6">
            <a:extLst>
              <a:ext uri="{FF2B5EF4-FFF2-40B4-BE49-F238E27FC236}">
                <a16:creationId xmlns:a16="http://schemas.microsoft.com/office/drawing/2014/main" id="{E627CF8B-92A7-440C-8B95-CC4266DB6EB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23" name="Tabla 22">
            <a:extLst>
              <a:ext uri="{FF2B5EF4-FFF2-40B4-BE49-F238E27FC236}">
                <a16:creationId xmlns:a16="http://schemas.microsoft.com/office/drawing/2014/main" id="{1FC7D0F9-14DE-429D-9727-AF815E5E95DE}"/>
              </a:ext>
            </a:extLst>
          </p:cNvPr>
          <p:cNvGraphicFramePr>
            <a:graphicFrameLocks noGrp="1"/>
          </p:cNvGraphicFramePr>
          <p:nvPr>
            <p:extLst>
              <p:ext uri="{D42A27DB-BD31-4B8C-83A1-F6EECF244321}">
                <p14:modId xmlns:p14="http://schemas.microsoft.com/office/powerpoint/2010/main" val="1173421624"/>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la Presidencia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24" name="Picture 2077" descr="Resultado de imagen para ayuntamiento de tlatlauquitepec">
            <a:hlinkClick r:id="rId2"/>
            <a:extLst>
              <a:ext uri="{FF2B5EF4-FFF2-40B4-BE49-F238E27FC236}">
                <a16:creationId xmlns:a16="http://schemas.microsoft.com/office/drawing/2014/main" id="{3D7263C0-18B7-4921-A1A2-833B01207A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F4FEA550-77B8-4321-9D19-026A9F2FB7CA}"/>
              </a:ext>
            </a:extLst>
          </p:cNvPr>
          <p:cNvGraphicFramePr>
            <a:graphicFrameLocks noGrp="1"/>
          </p:cNvGraphicFramePr>
          <p:nvPr>
            <p:extLst>
              <p:ext uri="{D42A27DB-BD31-4B8C-83A1-F6EECF244321}">
                <p14:modId xmlns:p14="http://schemas.microsoft.com/office/powerpoint/2010/main" val="900539457"/>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18 de 21</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AACEBD-3E3A-467E-B43B-3260BEB759CE}"/>
              </a:ext>
            </a:extLst>
          </p:cNvPr>
          <p:cNvSpPr>
            <a:spLocks noChangeArrowheads="1"/>
          </p:cNvSpPr>
          <p:nvPr/>
        </p:nvSpPr>
        <p:spPr bwMode="auto">
          <a:xfrm>
            <a:off x="212304" y="2078010"/>
            <a:ext cx="6264696"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21" eaLnBrk="0" hangingPunct="0"/>
            <a:r>
              <a:rPr lang="es-MX" altLang="es-MX" sz="2800" b="1" dirty="0">
                <a:solidFill>
                  <a:schemeClr val="bg1">
                    <a:lumMod val="50000"/>
                  </a:schemeClr>
                </a:solidFill>
                <a:ea typeface="Calibri" panose="020F0502020204030204" pitchFamily="34" charset="0"/>
                <a:cs typeface="Arial" panose="020B0604020202020204" pitchFamily="34" charset="0"/>
              </a:rPr>
              <a:t>HOJA DE AUTORIZACIÓN</a:t>
            </a:r>
          </a:p>
          <a:p>
            <a:pPr defTabSz="914421" eaLnBrk="0" hangingPunct="0"/>
            <a:endParaRPr lang="es-MX" altLang="es-MX" sz="2800" dirty="0">
              <a:solidFill>
                <a:schemeClr val="bg1">
                  <a:lumMod val="50000"/>
                </a:schemeClr>
              </a:solidFill>
            </a:endParaRPr>
          </a:p>
          <a:p>
            <a:pPr defTabSz="914421" eaLnBrk="0" hangingPunct="0"/>
            <a:r>
              <a:rPr lang="es-MX" altLang="es-MX" sz="1800" b="1" dirty="0">
                <a:solidFill>
                  <a:schemeClr val="bg1">
                    <a:lumMod val="50000"/>
                  </a:schemeClr>
                </a:solidFill>
                <a:ea typeface="Calibri" panose="020F0502020204030204" pitchFamily="34" charset="0"/>
                <a:cs typeface="Arial" panose="020B0604020202020204" pitchFamily="34" charset="0"/>
              </a:rPr>
              <a:t>El Presidente Municipal del H. Ayuntamiento de Tlatlauquitepec emite el siguiente:</a:t>
            </a:r>
          </a:p>
          <a:p>
            <a:pPr defTabSz="914421" eaLnBrk="0" hangingPunct="0"/>
            <a:endParaRPr lang="es-MX" altLang="es-MX" sz="1600" b="1" dirty="0">
              <a:solidFill>
                <a:schemeClr val="bg1">
                  <a:lumMod val="50000"/>
                </a:schemeClr>
              </a:solidFill>
              <a:ea typeface="Calibri" panose="020F0502020204030204" pitchFamily="34" charset="0"/>
              <a:cs typeface="Arial" panose="020B0604020202020204" pitchFamily="34" charset="0"/>
            </a:endParaRPr>
          </a:p>
          <a:p>
            <a:pPr defTabSz="914421" eaLnBrk="0" hangingPunct="0"/>
            <a:endParaRPr lang="es-MX" altLang="es-MX" sz="1600" b="1" dirty="0">
              <a:solidFill>
                <a:schemeClr val="bg1">
                  <a:lumMod val="50000"/>
                </a:schemeClr>
              </a:solidFill>
              <a:ea typeface="Calibri" panose="020F0502020204030204" pitchFamily="34" charset="0"/>
              <a:cs typeface="Arial" panose="020B0604020202020204" pitchFamily="34" charset="0"/>
            </a:endParaRPr>
          </a:p>
          <a:p>
            <a:pPr defTabSz="914421" eaLnBrk="0" hangingPunct="0"/>
            <a:endParaRPr lang="es-MX" altLang="es-MX" sz="600" dirty="0">
              <a:solidFill>
                <a:schemeClr val="bg1">
                  <a:lumMod val="50000"/>
                </a:schemeClr>
              </a:solidFill>
            </a:endParaRPr>
          </a:p>
          <a:p>
            <a:pPr defTabSz="914421" eaLnBrk="0" hangingPunct="0"/>
            <a:r>
              <a:rPr lang="es-MX" altLang="es-MX" sz="2200" b="1" dirty="0">
                <a:solidFill>
                  <a:schemeClr val="bg1">
                    <a:lumMod val="50000"/>
                  </a:schemeClr>
                </a:solidFill>
                <a:ea typeface="Calibri" panose="020F0502020204030204" pitchFamily="34" charset="0"/>
                <a:cs typeface="Arial" panose="020B0604020202020204" pitchFamily="34" charset="0"/>
              </a:rPr>
              <a:t>MANUAL DE PROCEDIMIENTOS DE LA DIRECCION DE CERESO</a:t>
            </a:r>
            <a:endParaRPr lang="es-MX" altLang="es-MX" sz="600" dirty="0">
              <a:solidFill>
                <a:schemeClr val="bg1">
                  <a:lumMod val="50000"/>
                </a:schemeClr>
              </a:solidFill>
            </a:endParaRPr>
          </a:p>
          <a:p>
            <a:pPr defTabSz="914421"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Autoriza</a:t>
            </a:r>
            <a:endParaRPr lang="es-MX" altLang="es-MX" sz="600" dirty="0">
              <a:solidFill>
                <a:schemeClr val="bg1">
                  <a:lumMod val="50000"/>
                </a:schemeClr>
              </a:solidFill>
            </a:endParaRPr>
          </a:p>
          <a:p>
            <a:pPr defTabSz="914421"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Lic. Porfirio Loeza Aguilar</a:t>
            </a:r>
          </a:p>
          <a:p>
            <a:pPr defTabSz="914421"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Presidente Municipal</a:t>
            </a:r>
          </a:p>
          <a:p>
            <a:pPr defTabSz="914421" eaLnBrk="0" hangingPunct="0"/>
            <a:endParaRPr lang="es-MX" altLang="es-MX" sz="1400" b="1" dirty="0">
              <a:solidFill>
                <a:schemeClr val="bg1">
                  <a:lumMod val="50000"/>
                </a:schemeClr>
              </a:solidFill>
              <a:cs typeface="Arial" panose="020B0604020202020204" pitchFamily="34" charset="0"/>
            </a:endParaRPr>
          </a:p>
          <a:p>
            <a:pPr defTabSz="914421" eaLnBrk="0" hangingPunct="0"/>
            <a:endParaRPr lang="es-MX" altLang="es-MX" sz="1400" b="1" dirty="0">
              <a:solidFill>
                <a:schemeClr val="bg1">
                  <a:lumMod val="50000"/>
                </a:schemeClr>
              </a:solidFill>
              <a:cs typeface="Arial" panose="020B0604020202020204" pitchFamily="34" charset="0"/>
            </a:endParaRPr>
          </a:p>
          <a:p>
            <a:pPr defTabSz="914421" eaLnBrk="0" hangingPunct="0"/>
            <a:endParaRPr lang="es-MX" altLang="es-MX" sz="1400" b="1" dirty="0">
              <a:solidFill>
                <a:schemeClr val="bg1">
                  <a:lumMod val="50000"/>
                </a:schemeClr>
              </a:solidFill>
              <a:cs typeface="Arial" panose="020B0604020202020204" pitchFamily="34" charset="0"/>
            </a:endParaRPr>
          </a:p>
          <a:p>
            <a:pPr defTabSz="914421" eaLnBrk="0" hangingPunct="0"/>
            <a:endParaRPr lang="es-MX" altLang="es-MX" sz="600" dirty="0">
              <a:solidFill>
                <a:schemeClr val="bg1">
                  <a:lumMod val="50000"/>
                </a:schemeClr>
              </a:solidFill>
            </a:endParaRPr>
          </a:p>
          <a:p>
            <a:pPr defTabSz="914421" eaLnBrk="0" hangingPunct="0"/>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lvl="0" eaLnBrk="0" hangingPunct="0"/>
            <a:endParaRPr lang="es-MX" altLang="es-MX" sz="1400" dirty="0">
              <a:solidFill>
                <a:schemeClr val="bg1">
                  <a:lumMod val="50000"/>
                </a:schemeClr>
              </a:solidFill>
            </a:endParaRPr>
          </a:p>
          <a:p>
            <a:pPr defTabSz="914421" eaLnBrk="0" hangingPunct="0"/>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defTabSz="914421" eaLnBrk="0" hangingPunct="0"/>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defTabSz="914421" eaLnBrk="0" hangingPunct="0"/>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defTabSz="914421" eaLnBrk="0" hangingPunct="0"/>
            <a:r>
              <a:rPr lang="es-MX" altLang="es-MX" sz="1400" b="1" dirty="0">
                <a:solidFill>
                  <a:schemeClr val="bg1">
                    <a:lumMod val="50000"/>
                  </a:schemeClr>
                </a:solidFill>
                <a:cs typeface="Arial" panose="020B0604020202020204" pitchFamily="34" charset="0"/>
              </a:rPr>
              <a:t>				</a:t>
            </a:r>
          </a:p>
          <a:p>
            <a:pPr algn="r" defTabSz="914421" eaLnBrk="0" hangingPunct="0"/>
            <a:endParaRPr lang="es-MX" altLang="es-MX" sz="1400" b="1" dirty="0">
              <a:solidFill>
                <a:schemeClr val="bg1">
                  <a:lumMod val="50000"/>
                </a:schemeClr>
              </a:solidFill>
              <a:cs typeface="Arial" panose="020B0604020202020204" pitchFamily="34" charset="0"/>
            </a:endParaRPr>
          </a:p>
          <a:p>
            <a:pPr algn="r" defTabSz="914421" eaLnBrk="0" hangingPunct="0"/>
            <a:endParaRPr lang="es-MX" altLang="es-MX" sz="1400" b="1" dirty="0">
              <a:solidFill>
                <a:schemeClr val="bg1">
                  <a:lumMod val="50000"/>
                </a:schemeClr>
              </a:solidFill>
              <a:cs typeface="Arial" panose="020B0604020202020204" pitchFamily="34" charset="0"/>
            </a:endParaRPr>
          </a:p>
          <a:p>
            <a:pPr algn="r" defTabSz="914421" eaLnBrk="0" hangingPunct="0"/>
            <a:endParaRPr lang="es-MX" altLang="es-MX" sz="1400" b="1" dirty="0">
              <a:solidFill>
                <a:schemeClr val="bg1">
                  <a:lumMod val="50000"/>
                </a:schemeClr>
              </a:solidFill>
              <a:cs typeface="Arial" panose="020B0604020202020204" pitchFamily="34" charset="0"/>
            </a:endParaRPr>
          </a:p>
          <a:p>
            <a:pPr algn="r" defTabSz="914421" eaLnBrk="0" hangingPunct="0"/>
            <a:r>
              <a:rPr lang="es-MX" altLang="es-MX" sz="1600" b="1" dirty="0" smtClean="0">
                <a:solidFill>
                  <a:schemeClr val="bg1">
                    <a:lumMod val="50000"/>
                  </a:schemeClr>
                </a:solidFill>
                <a:cs typeface="Arial" panose="020B0604020202020204" pitchFamily="34" charset="0"/>
              </a:rPr>
              <a:t>06 DE NOVIEMBRE 2018</a:t>
            </a:r>
          </a:p>
        </p:txBody>
      </p:sp>
      <p:sp>
        <p:nvSpPr>
          <p:cNvPr id="3" name="Line 17">
            <a:extLst>
              <a:ext uri="{FF2B5EF4-FFF2-40B4-BE49-F238E27FC236}">
                <a16:creationId xmlns:a16="http://schemas.microsoft.com/office/drawing/2014/main" id="{D8E2A30C-6912-4EE5-84CD-0E519A56CAD0}"/>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3710437B-B342-44BC-B339-FE5DA976DD7A}"/>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D9156F93-FEB0-4054-9344-F00B38E7A7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6E34649A-9B53-4809-99E4-6AF65FBE878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CuadroTexto 6">
            <a:extLst>
              <a:ext uri="{FF2B5EF4-FFF2-40B4-BE49-F238E27FC236}">
                <a16:creationId xmlns:a16="http://schemas.microsoft.com/office/drawing/2014/main" id="{A17E73D4-79CC-473D-BB0D-E927B7A1D466}"/>
              </a:ext>
            </a:extLst>
          </p:cNvPr>
          <p:cNvSpPr txBox="1"/>
          <p:nvPr/>
        </p:nvSpPr>
        <p:spPr>
          <a:xfrm>
            <a:off x="462911" y="8199792"/>
            <a:ext cx="2993897"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HATMPC18-2018</a:t>
            </a:r>
            <a:endParaRPr lang="es-MX" sz="1600" b="1" dirty="0">
              <a:solidFill>
                <a:schemeClr val="bg1">
                  <a:lumMod val="50000"/>
                </a:schemeClr>
              </a:solidFill>
            </a:endParaRPr>
          </a:p>
        </p:txBody>
      </p:sp>
      <p:pic>
        <p:nvPicPr>
          <p:cNvPr id="8" name="Picture 2077" descr="Resultado de imagen para ayuntamiento de tlatlauquitepec">
            <a:hlinkClick r:id="rId2"/>
            <a:extLst>
              <a:ext uri="{FF2B5EF4-FFF2-40B4-BE49-F238E27FC236}">
                <a16:creationId xmlns:a16="http://schemas.microsoft.com/office/drawing/2014/main" id="{704B104E-536B-4C03-8E6D-D96CC606AD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49" y="312821"/>
            <a:ext cx="1584425" cy="170960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845DFF10-DDE9-4260-B4BB-56590F00F611}"/>
              </a:ext>
            </a:extLst>
          </p:cNvPr>
          <p:cNvSpPr txBox="1"/>
          <p:nvPr/>
        </p:nvSpPr>
        <p:spPr>
          <a:xfrm>
            <a:off x="3577882" y="6540539"/>
            <a:ext cx="2786560" cy="923330"/>
          </a:xfrm>
          <a:prstGeom prst="rect">
            <a:avLst/>
          </a:prstGeom>
          <a:noFill/>
        </p:spPr>
        <p:txBody>
          <a:bodyPr wrap="square" rtlCol="0">
            <a:spAutoFit/>
          </a:bodyPr>
          <a:lstStyle/>
          <a:p>
            <a:pPr lvl="0" eaLnBrk="0" hangingPunct="0"/>
            <a:r>
              <a:rPr lang="es-MX" altLang="es-MX" sz="1400" dirty="0">
                <a:solidFill>
                  <a:schemeClr val="bg1">
                    <a:lumMod val="50000"/>
                  </a:schemeClr>
                </a:solidFill>
              </a:rPr>
              <a:t>Recibe</a:t>
            </a: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Director de CERESO</a:t>
            </a:r>
          </a:p>
          <a:p>
            <a:pPr lvl="0" eaLnBrk="0" hangingPunct="0"/>
            <a:endParaRPr lang="es-MX" altLang="es-MX" sz="1400" b="1" dirty="0">
              <a:solidFill>
                <a:schemeClr val="bg1">
                  <a:lumMod val="50000"/>
                </a:schemeClr>
              </a:solidFill>
              <a:ea typeface="Calibri" panose="020F0502020204030204" pitchFamily="34" charset="0"/>
              <a:cs typeface="Arial" panose="020B0604020202020204" pitchFamily="34" charset="0"/>
            </a:endParaRPr>
          </a:p>
          <a:p>
            <a:endParaRPr lang="es-MX" dirty="0"/>
          </a:p>
        </p:txBody>
      </p:sp>
      <p:sp>
        <p:nvSpPr>
          <p:cNvPr id="10" name="CuadroTexto 9">
            <a:extLst>
              <a:ext uri="{FF2B5EF4-FFF2-40B4-BE49-F238E27FC236}">
                <a16:creationId xmlns:a16="http://schemas.microsoft.com/office/drawing/2014/main" id="{10C52DDC-21A6-455B-8277-5B1D46079A18}"/>
              </a:ext>
            </a:extLst>
          </p:cNvPr>
          <p:cNvSpPr txBox="1"/>
          <p:nvPr/>
        </p:nvSpPr>
        <p:spPr>
          <a:xfrm>
            <a:off x="493558" y="6560627"/>
            <a:ext cx="3120924" cy="923330"/>
          </a:xfrm>
          <a:prstGeom prst="rect">
            <a:avLst/>
          </a:prstGeom>
          <a:noFill/>
        </p:spPr>
        <p:txBody>
          <a:bodyPr wrap="square" rtlCol="0">
            <a:spAutoFit/>
          </a:bodyPr>
          <a:lstStyle/>
          <a:p>
            <a:pPr lvl="0" eaLnBrk="0" hangingPunct="0"/>
            <a:r>
              <a:rPr lang="es-MX" altLang="es-MX" sz="1400" dirty="0">
                <a:solidFill>
                  <a:schemeClr val="bg1">
                    <a:lumMod val="50000"/>
                  </a:schemeClr>
                </a:solidFill>
              </a:rPr>
              <a:t>Supervisó</a:t>
            </a: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 Doroteo </a:t>
            </a:r>
            <a:r>
              <a:rPr lang="es-MX" altLang="es-MX" sz="1400" b="1" dirty="0" err="1">
                <a:solidFill>
                  <a:schemeClr val="bg1">
                    <a:lumMod val="50000"/>
                  </a:schemeClr>
                </a:solidFill>
                <a:ea typeface="Calibri" panose="020F0502020204030204" pitchFamily="34" charset="0"/>
                <a:cs typeface="Arial" panose="020B0604020202020204" pitchFamily="34" charset="0"/>
              </a:rPr>
              <a:t>Z</a:t>
            </a:r>
            <a:r>
              <a:rPr lang="es-MX" altLang="es-MX" sz="1400" b="1" dirty="0" err="1" smtClean="0">
                <a:solidFill>
                  <a:schemeClr val="bg1">
                    <a:lumMod val="50000"/>
                  </a:schemeClr>
                </a:solidFill>
                <a:ea typeface="Calibri" panose="020F0502020204030204" pitchFamily="34" charset="0"/>
                <a:cs typeface="Arial" panose="020B0604020202020204" pitchFamily="34" charset="0"/>
              </a:rPr>
              <a:t>erafín</a:t>
            </a:r>
            <a:r>
              <a:rPr lang="es-MX" altLang="es-MX" sz="1400" b="1" dirty="0" smtClean="0">
                <a:solidFill>
                  <a:schemeClr val="bg1">
                    <a:lumMod val="50000"/>
                  </a:schemeClr>
                </a:solidFill>
                <a:ea typeface="Calibri" panose="020F0502020204030204" pitchFamily="34" charset="0"/>
                <a:cs typeface="Arial" panose="020B0604020202020204" pitchFamily="34" charset="0"/>
              </a:rPr>
              <a:t> </a:t>
            </a:r>
            <a:r>
              <a:rPr lang="es-MX" altLang="es-MX" sz="1400" b="1" dirty="0">
                <a:solidFill>
                  <a:schemeClr val="bg1">
                    <a:lumMod val="50000"/>
                  </a:schemeClr>
                </a:solidFill>
                <a:ea typeface="Calibri" panose="020F0502020204030204" pitchFamily="34" charset="0"/>
                <a:cs typeface="Arial" panose="020B0604020202020204" pitchFamily="34" charset="0"/>
              </a:rPr>
              <a:t>Mirón Ordoñez</a:t>
            </a:r>
            <a:endParaRPr lang="es-MX" altLang="es-MX" sz="1400" dirty="0">
              <a:solidFill>
                <a:schemeClr val="bg1">
                  <a:lumMod val="50000"/>
                </a:schemeClr>
              </a:solidFill>
            </a:endParaRP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Contralor Municipal</a:t>
            </a:r>
          </a:p>
          <a:p>
            <a:endParaRPr lang="es-MX" dirty="0"/>
          </a:p>
        </p:txBody>
      </p:sp>
    </p:spTree>
    <p:extLst>
      <p:ext uri="{BB962C8B-B14F-4D97-AF65-F5344CB8AC3E}">
        <p14:creationId xmlns:p14="http://schemas.microsoft.com/office/powerpoint/2010/main" val="951313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1" name="Text Box 3">
            <a:extLst>
              <a:ext uri="{FF2B5EF4-FFF2-40B4-BE49-F238E27FC236}">
                <a16:creationId xmlns:a16="http://schemas.microsoft.com/office/drawing/2014/main" id="{77D274BC-09D7-4DDB-BB61-30797D9476F7}"/>
              </a:ext>
            </a:extLst>
          </p:cNvPr>
          <p:cNvSpPr txBox="1">
            <a:spLocks noChangeArrowheads="1"/>
          </p:cNvSpPr>
          <p:nvPr/>
        </p:nvSpPr>
        <p:spPr bwMode="auto">
          <a:xfrm>
            <a:off x="533400" y="5715000"/>
            <a:ext cx="5791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228600" eaLnBrk="0" hangingPunct="0">
              <a:defRPr sz="1200">
                <a:solidFill>
                  <a:schemeClr val="tx1"/>
                </a:solidFill>
                <a:latin typeface="Arial" panose="020B0604020202020204" pitchFamily="34" charset="0"/>
              </a:defRPr>
            </a:lvl1pPr>
            <a:lvl2pPr marL="742950" indent="-285750" defTabSz="228600" eaLnBrk="0" hangingPunct="0">
              <a:defRPr sz="1200">
                <a:solidFill>
                  <a:schemeClr val="tx1"/>
                </a:solidFill>
                <a:latin typeface="Arial" panose="020B0604020202020204" pitchFamily="34" charset="0"/>
              </a:defRPr>
            </a:lvl2pPr>
            <a:lvl3pPr marL="1139825" indent="-187325" defTabSz="228600" eaLnBrk="0" hangingPunct="0">
              <a:defRPr sz="1200">
                <a:solidFill>
                  <a:schemeClr val="tx1"/>
                </a:solidFill>
                <a:latin typeface="Arial" panose="020B0604020202020204" pitchFamily="34" charset="0"/>
              </a:defRPr>
            </a:lvl3pPr>
            <a:lvl4pPr marL="1600200" indent="-228600" defTabSz="228600" eaLnBrk="0" hangingPunct="0">
              <a:defRPr sz="1200">
                <a:solidFill>
                  <a:schemeClr val="tx1"/>
                </a:solidFill>
                <a:latin typeface="Arial" panose="020B0604020202020204" pitchFamily="34" charset="0"/>
              </a:defRPr>
            </a:lvl4pPr>
            <a:lvl5pPr marL="2057400" indent="-228600" defTabSz="228600" eaLnBrk="0" hangingPunct="0">
              <a:defRPr sz="1200">
                <a:solidFill>
                  <a:schemeClr val="tx1"/>
                </a:solidFill>
                <a:latin typeface="Arial" panose="020B0604020202020204" pitchFamily="34" charset="0"/>
              </a:defRPr>
            </a:lvl5pPr>
            <a:lvl6pPr marL="2514600" indent="-228600" algn="ctr" defTabSz="228600"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228600"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228600"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228600" eaLnBrk="0" fontAlgn="base" hangingPunct="0">
              <a:spcBef>
                <a:spcPct val="0"/>
              </a:spcBef>
              <a:spcAft>
                <a:spcPct val="0"/>
              </a:spcAft>
              <a:defRPr sz="1200">
                <a:solidFill>
                  <a:schemeClr val="tx1"/>
                </a:solidFill>
                <a:latin typeface="Arial" panose="020B0604020202020204" pitchFamily="34" charset="0"/>
              </a:defRPr>
            </a:lvl9pPr>
          </a:lstStyle>
          <a:p>
            <a:pPr lvl="2" algn="just" eaLnBrk="1" hangingPunct="1">
              <a:buFont typeface="Wingdings" panose="05000000000000000000" pitchFamily="2" charset="2"/>
              <a:buChar char="²"/>
            </a:pPr>
            <a:r>
              <a:rPr lang="es-MX" altLang="es-MX">
                <a:cs typeface="Times New Roman" panose="02020603050405020304" pitchFamily="18" charset="0"/>
              </a:rPr>
              <a:t>	Debe usarse éste símbolo para evitar cruce entre líneas del flujo o para llegar a una mejor distribución de los símbolos.</a:t>
            </a:r>
          </a:p>
          <a:p>
            <a:pPr lvl="2" algn="just" eaLnBrk="1" hangingPunct="1">
              <a:buFont typeface="Wingdings" panose="05000000000000000000" pitchFamily="2" charset="2"/>
              <a:buChar char="²"/>
            </a:pPr>
            <a:endParaRPr lang="es-MX" altLang="es-MX">
              <a:cs typeface="Times New Roman" panose="02020603050405020304" pitchFamily="18" charset="0"/>
            </a:endParaRPr>
          </a:p>
          <a:p>
            <a:pPr lvl="2" algn="just" eaLnBrk="1" hangingPunct="1">
              <a:buFont typeface="Wingdings" panose="05000000000000000000" pitchFamily="2" charset="2"/>
              <a:buChar char="²"/>
            </a:pPr>
            <a:r>
              <a:rPr lang="es-MX" altLang="es-MX">
                <a:cs typeface="Times New Roman" panose="02020603050405020304" pitchFamily="18" charset="0"/>
              </a:rPr>
              <a:t>Cada conector debe identificarse con otro cuyo número sea el mismo (el mismo para el envío que para la recepción).</a:t>
            </a:r>
            <a:endParaRPr lang="es-MX" altLang="es-MX">
              <a:cs typeface="Arial" panose="020B0604020202020204" pitchFamily="34" charset="0"/>
            </a:endParaRPr>
          </a:p>
        </p:txBody>
      </p:sp>
      <p:grpSp>
        <p:nvGrpSpPr>
          <p:cNvPr id="186372" name="Group 4">
            <a:extLst>
              <a:ext uri="{FF2B5EF4-FFF2-40B4-BE49-F238E27FC236}">
                <a16:creationId xmlns:a16="http://schemas.microsoft.com/office/drawing/2014/main" id="{4F9D49F8-EC9E-4E46-B657-DFC12F89CFC6}"/>
              </a:ext>
            </a:extLst>
          </p:cNvPr>
          <p:cNvGrpSpPr>
            <a:grpSpLocks/>
          </p:cNvGrpSpPr>
          <p:nvPr/>
        </p:nvGrpSpPr>
        <p:grpSpPr bwMode="auto">
          <a:xfrm>
            <a:off x="2093119" y="7101672"/>
            <a:ext cx="2667000" cy="1819276"/>
            <a:chOff x="1392" y="3648"/>
            <a:chExt cx="1680" cy="432"/>
          </a:xfrm>
        </p:grpSpPr>
        <p:sp>
          <p:nvSpPr>
            <p:cNvPr id="186373" name="AutoShape 5">
              <a:extLst>
                <a:ext uri="{FF2B5EF4-FFF2-40B4-BE49-F238E27FC236}">
                  <a16:creationId xmlns:a16="http://schemas.microsoft.com/office/drawing/2014/main" id="{63642C44-7D0A-4186-BE9B-720C5B57C139}"/>
                </a:ext>
              </a:extLst>
            </p:cNvPr>
            <p:cNvSpPr>
              <a:spLocks noChangeArrowheads="1"/>
            </p:cNvSpPr>
            <p:nvPr/>
          </p:nvSpPr>
          <p:spPr bwMode="auto">
            <a:xfrm>
              <a:off x="1968"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4" name="AutoShape 6">
              <a:extLst>
                <a:ext uri="{FF2B5EF4-FFF2-40B4-BE49-F238E27FC236}">
                  <a16:creationId xmlns:a16="http://schemas.microsoft.com/office/drawing/2014/main" id="{522C0439-EC27-45CF-8763-FBFA022A09FD}"/>
                </a:ext>
              </a:extLst>
            </p:cNvPr>
            <p:cNvSpPr>
              <a:spLocks noChangeArrowheads="1"/>
            </p:cNvSpPr>
            <p:nvPr/>
          </p:nvSpPr>
          <p:spPr bwMode="auto">
            <a:xfrm>
              <a:off x="2304"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5" name="Line 7">
              <a:extLst>
                <a:ext uri="{FF2B5EF4-FFF2-40B4-BE49-F238E27FC236}">
                  <a16:creationId xmlns:a16="http://schemas.microsoft.com/office/drawing/2014/main" id="{89AA577F-490C-4E1A-87F1-70D3CB017101}"/>
                </a:ext>
              </a:extLst>
            </p:cNvPr>
            <p:cNvSpPr>
              <a:spLocks noChangeShapeType="1"/>
            </p:cNvSpPr>
            <p:nvPr/>
          </p:nvSpPr>
          <p:spPr bwMode="auto">
            <a:xfrm flipV="1">
              <a:off x="2064"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6" name="Line 8">
              <a:extLst>
                <a:ext uri="{FF2B5EF4-FFF2-40B4-BE49-F238E27FC236}">
                  <a16:creationId xmlns:a16="http://schemas.microsoft.com/office/drawing/2014/main" id="{55C2E20B-21B2-4B91-917C-9A4B62A96C21}"/>
                </a:ext>
              </a:extLst>
            </p:cNvPr>
            <p:cNvSpPr>
              <a:spLocks noChangeShapeType="1"/>
            </p:cNvSpPr>
            <p:nvPr/>
          </p:nvSpPr>
          <p:spPr bwMode="auto">
            <a:xfrm>
              <a:off x="2400"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7" name="Text Box 9">
              <a:extLst>
                <a:ext uri="{FF2B5EF4-FFF2-40B4-BE49-F238E27FC236}">
                  <a16:creationId xmlns:a16="http://schemas.microsoft.com/office/drawing/2014/main" id="{201F5471-91D4-4A69-BA16-8DB43712D4AB}"/>
                </a:ext>
              </a:extLst>
            </p:cNvPr>
            <p:cNvSpPr txBox="1">
              <a:spLocks noChangeArrowheads="1"/>
            </p:cNvSpPr>
            <p:nvPr/>
          </p:nvSpPr>
          <p:spPr bwMode="auto">
            <a:xfrm>
              <a:off x="1920" y="3676"/>
              <a:ext cx="240"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8" name="Text Box 10">
              <a:extLst>
                <a:ext uri="{FF2B5EF4-FFF2-40B4-BE49-F238E27FC236}">
                  <a16:creationId xmlns:a16="http://schemas.microsoft.com/office/drawing/2014/main" id="{9A19C5A5-AFE4-4345-8CFC-502C885D31F1}"/>
                </a:ext>
              </a:extLst>
            </p:cNvPr>
            <p:cNvSpPr txBox="1">
              <a:spLocks noChangeArrowheads="1"/>
            </p:cNvSpPr>
            <p:nvPr/>
          </p:nvSpPr>
          <p:spPr bwMode="auto">
            <a:xfrm>
              <a:off x="2256" y="3676"/>
              <a:ext cx="240"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9" name="Text Box 11">
              <a:extLst>
                <a:ext uri="{FF2B5EF4-FFF2-40B4-BE49-F238E27FC236}">
                  <a16:creationId xmlns:a16="http://schemas.microsoft.com/office/drawing/2014/main" id="{F64841F2-F0CE-46C7-A6C6-3A6B51DD1769}"/>
                </a:ext>
              </a:extLst>
            </p:cNvPr>
            <p:cNvSpPr txBox="1">
              <a:spLocks noChangeArrowheads="1"/>
            </p:cNvSpPr>
            <p:nvPr/>
          </p:nvSpPr>
          <p:spPr bwMode="auto">
            <a:xfrm>
              <a:off x="1392" y="3888"/>
              <a:ext cx="576"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(salida)</a:t>
              </a:r>
            </a:p>
          </p:txBody>
        </p:sp>
        <p:sp>
          <p:nvSpPr>
            <p:cNvPr id="186380" name="Text Box 12">
              <a:extLst>
                <a:ext uri="{FF2B5EF4-FFF2-40B4-BE49-F238E27FC236}">
                  <a16:creationId xmlns:a16="http://schemas.microsoft.com/office/drawing/2014/main" id="{D8CAE754-E634-462C-A839-653A801E1C37}"/>
                </a:ext>
              </a:extLst>
            </p:cNvPr>
            <p:cNvSpPr txBox="1">
              <a:spLocks noChangeArrowheads="1"/>
            </p:cNvSpPr>
            <p:nvPr/>
          </p:nvSpPr>
          <p:spPr bwMode="auto">
            <a:xfrm>
              <a:off x="2496" y="3888"/>
              <a:ext cx="576"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(entrada)</a:t>
              </a:r>
            </a:p>
          </p:txBody>
        </p:sp>
      </p:grpSp>
      <p:sp>
        <p:nvSpPr>
          <p:cNvPr id="186381" name="Text Box 13">
            <a:extLst>
              <a:ext uri="{FF2B5EF4-FFF2-40B4-BE49-F238E27FC236}">
                <a16:creationId xmlns:a16="http://schemas.microsoft.com/office/drawing/2014/main" id="{D08764A6-F47E-453D-9A89-000BD8A05EFB}"/>
              </a:ext>
            </a:extLst>
          </p:cNvPr>
          <p:cNvSpPr txBox="1">
            <a:spLocks noChangeArrowheads="1"/>
          </p:cNvSpPr>
          <p:nvPr/>
        </p:nvSpPr>
        <p:spPr bwMode="auto">
          <a:xfrm>
            <a:off x="2400795" y="4293382"/>
            <a:ext cx="35052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representa la conexión o enlace de una parte del diagrama de flujo con otra parte lejana del mismo.</a:t>
            </a:r>
          </a:p>
        </p:txBody>
      </p:sp>
      <p:sp>
        <p:nvSpPr>
          <p:cNvPr id="186382" name="AutoShape 14">
            <a:extLst>
              <a:ext uri="{FF2B5EF4-FFF2-40B4-BE49-F238E27FC236}">
                <a16:creationId xmlns:a16="http://schemas.microsoft.com/office/drawing/2014/main" id="{EB7B5371-BD49-4BAC-8A7B-D35DCD964F5C}"/>
              </a:ext>
            </a:extLst>
          </p:cNvPr>
          <p:cNvSpPr>
            <a:spLocks noChangeArrowheads="1"/>
          </p:cNvSpPr>
          <p:nvPr/>
        </p:nvSpPr>
        <p:spPr bwMode="auto">
          <a:xfrm>
            <a:off x="941884" y="4137807"/>
            <a:ext cx="852487" cy="852488"/>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3" name="AutoShape 15">
            <a:extLst>
              <a:ext uri="{FF2B5EF4-FFF2-40B4-BE49-F238E27FC236}">
                <a16:creationId xmlns:a16="http://schemas.microsoft.com/office/drawing/2014/main" id="{8D919690-BC6D-4866-B3F6-103E9AFBA8CD}"/>
              </a:ext>
            </a:extLst>
          </p:cNvPr>
          <p:cNvSpPr>
            <a:spLocks noChangeArrowheads="1"/>
          </p:cNvSpPr>
          <p:nvPr/>
        </p:nvSpPr>
        <p:spPr bwMode="auto">
          <a:xfrm>
            <a:off x="879970" y="1470807"/>
            <a:ext cx="1066800" cy="762000"/>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4" name="Text Box 16">
            <a:extLst>
              <a:ext uri="{FF2B5EF4-FFF2-40B4-BE49-F238E27FC236}">
                <a16:creationId xmlns:a16="http://schemas.microsoft.com/office/drawing/2014/main" id="{4F74B6D9-4E51-4F74-B3C6-F74352AB33E0}"/>
              </a:ext>
            </a:extLst>
          </p:cNvPr>
          <p:cNvSpPr txBox="1">
            <a:spLocks noChangeArrowheads="1"/>
          </p:cNvSpPr>
          <p:nvPr/>
        </p:nvSpPr>
        <p:spPr bwMode="auto">
          <a:xfrm>
            <a:off x="2403970" y="1470807"/>
            <a:ext cx="3505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Este símbolo representa un ARCHIVO común y corriente de oficina, donde se guarda un documento en forma </a:t>
            </a:r>
            <a:r>
              <a:rPr lang="es-MX" altLang="es-MX" b="1"/>
              <a:t>temporal</a:t>
            </a:r>
            <a:r>
              <a:rPr lang="es-MX" altLang="es-MX"/>
              <a:t>.</a:t>
            </a:r>
          </a:p>
        </p:txBody>
      </p:sp>
      <p:sp>
        <p:nvSpPr>
          <p:cNvPr id="186385" name="Text Box 17">
            <a:extLst>
              <a:ext uri="{FF2B5EF4-FFF2-40B4-BE49-F238E27FC236}">
                <a16:creationId xmlns:a16="http://schemas.microsoft.com/office/drawing/2014/main" id="{BD822CB4-EB6A-4038-81F8-50CE196589C8}"/>
              </a:ext>
            </a:extLst>
          </p:cNvPr>
          <p:cNvSpPr txBox="1">
            <a:spLocks noChangeArrowheads="1"/>
          </p:cNvSpPr>
          <p:nvPr/>
        </p:nvSpPr>
        <p:spPr bwMode="auto">
          <a:xfrm>
            <a:off x="2400795" y="2842407"/>
            <a:ext cx="35052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un ARCHIVO común y corriente de oficina, donde se guarda un documento en forma </a:t>
            </a:r>
            <a:r>
              <a:rPr lang="es-MX" altLang="es-MX" b="1"/>
              <a:t>permanente</a:t>
            </a:r>
            <a:r>
              <a:rPr lang="es-MX" altLang="es-MX"/>
              <a:t>.</a:t>
            </a:r>
          </a:p>
        </p:txBody>
      </p:sp>
      <p:sp>
        <p:nvSpPr>
          <p:cNvPr id="186386" name="AutoShape 18">
            <a:extLst>
              <a:ext uri="{FF2B5EF4-FFF2-40B4-BE49-F238E27FC236}">
                <a16:creationId xmlns:a16="http://schemas.microsoft.com/office/drawing/2014/main" id="{D3B4F070-C029-4D06-B054-452FAE2A495D}"/>
              </a:ext>
            </a:extLst>
          </p:cNvPr>
          <p:cNvSpPr>
            <a:spLocks noChangeArrowheads="1"/>
          </p:cNvSpPr>
          <p:nvPr/>
        </p:nvSpPr>
        <p:spPr bwMode="auto">
          <a:xfrm>
            <a:off x="883146" y="2918607"/>
            <a:ext cx="911225" cy="685800"/>
          </a:xfrm>
          <a:prstGeom prst="flowChartMerge">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9" name="Line 14">
            <a:extLst>
              <a:ext uri="{FF2B5EF4-FFF2-40B4-BE49-F238E27FC236}">
                <a16:creationId xmlns:a16="http://schemas.microsoft.com/office/drawing/2014/main" id="{E5096BA7-3134-48AA-8985-659D1523F13E}"/>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7">
            <a:extLst>
              <a:ext uri="{FF2B5EF4-FFF2-40B4-BE49-F238E27FC236}">
                <a16:creationId xmlns:a16="http://schemas.microsoft.com/office/drawing/2014/main" id="{D78EC9C5-C0AE-4F10-A035-120B870B093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5">
            <a:extLst>
              <a:ext uri="{FF2B5EF4-FFF2-40B4-BE49-F238E27FC236}">
                <a16:creationId xmlns:a16="http://schemas.microsoft.com/office/drawing/2014/main" id="{EFEB4F01-2E4F-42A4-848C-C95D1DE99CE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2" name="Line 16">
            <a:extLst>
              <a:ext uri="{FF2B5EF4-FFF2-40B4-BE49-F238E27FC236}">
                <a16:creationId xmlns:a16="http://schemas.microsoft.com/office/drawing/2014/main" id="{5C6CC1F6-35AE-4A48-A92A-AC0096C9ACD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23" name="Tabla 22">
            <a:extLst>
              <a:ext uri="{FF2B5EF4-FFF2-40B4-BE49-F238E27FC236}">
                <a16:creationId xmlns:a16="http://schemas.microsoft.com/office/drawing/2014/main" id="{72FBB864-B93E-4E44-B65F-FFD17FFEB0B9}"/>
              </a:ext>
            </a:extLst>
          </p:cNvPr>
          <p:cNvGraphicFramePr>
            <a:graphicFrameLocks noGrp="1"/>
          </p:cNvGraphicFramePr>
          <p:nvPr>
            <p:extLst>
              <p:ext uri="{D42A27DB-BD31-4B8C-83A1-F6EECF244321}">
                <p14:modId xmlns:p14="http://schemas.microsoft.com/office/powerpoint/2010/main" val="3415980252"/>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la Presidencia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24" name="Picture 2077" descr="Resultado de imagen para ayuntamiento de tlatlauquitepec">
            <a:hlinkClick r:id="rId2"/>
            <a:extLst>
              <a:ext uri="{FF2B5EF4-FFF2-40B4-BE49-F238E27FC236}">
                <a16:creationId xmlns:a16="http://schemas.microsoft.com/office/drawing/2014/main" id="{474AB378-6968-4453-A56E-3C018B63F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5EBCB6DD-FC8C-4195-B079-B6A8FE64FDD2}"/>
              </a:ext>
            </a:extLst>
          </p:cNvPr>
          <p:cNvGraphicFramePr>
            <a:graphicFrameLocks noGrp="1"/>
          </p:cNvGraphicFramePr>
          <p:nvPr>
            <p:extLst>
              <p:ext uri="{D42A27DB-BD31-4B8C-83A1-F6EECF244321}">
                <p14:modId xmlns:p14="http://schemas.microsoft.com/office/powerpoint/2010/main" val="852361407"/>
              </p:ext>
            </p:extLst>
          </p:nvPr>
        </p:nvGraphicFramePr>
        <p:xfrm>
          <a:off x="5228634" y="8912203"/>
          <a:ext cx="1264242" cy="370840"/>
        </p:xfrm>
        <a:graphic>
          <a:graphicData uri="http://schemas.openxmlformats.org/drawingml/2006/table">
            <a:tbl>
              <a:tblPr firstRow="1" bandRow="1">
                <a:tableStyleId>{F5AB1C69-6EDB-4FF4-983F-18BD219EF322}</a:tableStyleId>
              </a:tblPr>
              <a:tblGrid>
                <a:gridCol w="1264242">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19 de 21</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5" name="AutoShape 3">
            <a:extLst>
              <a:ext uri="{FF2B5EF4-FFF2-40B4-BE49-F238E27FC236}">
                <a16:creationId xmlns:a16="http://schemas.microsoft.com/office/drawing/2014/main" id="{CF6E6977-2B9D-4B26-B28C-19EEE215B745}"/>
              </a:ext>
            </a:extLst>
          </p:cNvPr>
          <p:cNvSpPr>
            <a:spLocks noChangeArrowheads="1"/>
          </p:cNvSpPr>
          <p:nvPr/>
        </p:nvSpPr>
        <p:spPr bwMode="auto">
          <a:xfrm>
            <a:off x="1219200" y="4267200"/>
            <a:ext cx="698500" cy="685800"/>
          </a:xfrm>
          <a:prstGeom prst="flowChartOffpageConnec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7396" name="Text Box 4">
            <a:extLst>
              <a:ext uri="{FF2B5EF4-FFF2-40B4-BE49-F238E27FC236}">
                <a16:creationId xmlns:a16="http://schemas.microsoft.com/office/drawing/2014/main" id="{81798036-3FBE-4B43-A541-304A62CB0C43}"/>
              </a:ext>
            </a:extLst>
          </p:cNvPr>
          <p:cNvSpPr txBox="1">
            <a:spLocks noChangeArrowheads="1"/>
          </p:cNvSpPr>
          <p:nvPr/>
        </p:nvSpPr>
        <p:spPr bwMode="auto">
          <a:xfrm>
            <a:off x="2514600" y="4267200"/>
            <a:ext cx="3505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DE PÁGINA representa una conexión o enlace con otra hoja diferente, en la que continúa el diagrama de flujo de la documentación o información del mismo procedimiento.</a:t>
            </a:r>
          </a:p>
        </p:txBody>
      </p:sp>
      <p:sp>
        <p:nvSpPr>
          <p:cNvPr id="187397" name="Text Box 5">
            <a:extLst>
              <a:ext uri="{FF2B5EF4-FFF2-40B4-BE49-F238E27FC236}">
                <a16:creationId xmlns:a16="http://schemas.microsoft.com/office/drawing/2014/main" id="{9D89735D-047E-4B1F-9EFF-240B3AA2F26B}"/>
              </a:ext>
            </a:extLst>
          </p:cNvPr>
          <p:cNvSpPr txBox="1">
            <a:spLocks noChangeArrowheads="1"/>
          </p:cNvSpPr>
          <p:nvPr/>
        </p:nvSpPr>
        <p:spPr bwMode="auto">
          <a:xfrm>
            <a:off x="2514600" y="2264004"/>
            <a:ext cx="3505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dirty="0"/>
              <a:t>Este símbolo representa cuando la información enviada, recibida o generada sea por medios electromagnéticos; se tendrá también que representar cuando sean varias copias en alguna medio magnético, señalando su destino tal y como se señala en el caso de los documentos.</a:t>
            </a:r>
            <a:endParaRPr lang="es-MX" altLang="es-MX" b="1" dirty="0"/>
          </a:p>
        </p:txBody>
      </p:sp>
      <p:sp>
        <p:nvSpPr>
          <p:cNvPr id="187398" name="Freeform 6">
            <a:extLst>
              <a:ext uri="{FF2B5EF4-FFF2-40B4-BE49-F238E27FC236}">
                <a16:creationId xmlns:a16="http://schemas.microsoft.com/office/drawing/2014/main" id="{D2D6FC69-D8FE-454C-9E51-6BB311B44959}"/>
              </a:ext>
            </a:extLst>
          </p:cNvPr>
          <p:cNvSpPr>
            <a:spLocks noEditPoints="1"/>
          </p:cNvSpPr>
          <p:nvPr/>
        </p:nvSpPr>
        <p:spPr bwMode="auto">
          <a:xfrm>
            <a:off x="1143000" y="2362200"/>
            <a:ext cx="914400" cy="914400"/>
          </a:xfrm>
          <a:custGeom>
            <a:avLst/>
            <a:gdLst>
              <a:gd name="T0" fmla="*/ 471 w 520"/>
              <a:gd name="T1" fmla="*/ 48 h 392"/>
              <a:gd name="T2" fmla="*/ 504 w 520"/>
              <a:gd name="T3" fmla="*/ 48 h 392"/>
              <a:gd name="T4" fmla="*/ 504 w 520"/>
              <a:gd name="T5" fmla="*/ 25 h 392"/>
              <a:gd name="T6" fmla="*/ 471 w 520"/>
              <a:gd name="T7" fmla="*/ 25 h 392"/>
              <a:gd name="T8" fmla="*/ 471 w 520"/>
              <a:gd name="T9" fmla="*/ 48 h 392"/>
              <a:gd name="T10" fmla="*/ 16 w 520"/>
              <a:gd name="T11" fmla="*/ 48 h 392"/>
              <a:gd name="T12" fmla="*/ 49 w 520"/>
              <a:gd name="T13" fmla="*/ 48 h 392"/>
              <a:gd name="T14" fmla="*/ 49 w 520"/>
              <a:gd name="T15" fmla="*/ 25 h 392"/>
              <a:gd name="T16" fmla="*/ 16 w 520"/>
              <a:gd name="T17" fmla="*/ 25 h 392"/>
              <a:gd name="T18" fmla="*/ 16 w 520"/>
              <a:gd name="T19" fmla="*/ 48 h 392"/>
              <a:gd name="T20" fmla="*/ 130 w 520"/>
              <a:gd name="T21" fmla="*/ 392 h 392"/>
              <a:gd name="T22" fmla="*/ 390 w 520"/>
              <a:gd name="T23" fmla="*/ 392 h 392"/>
              <a:gd name="T24" fmla="*/ 390 w 520"/>
              <a:gd name="T25" fmla="*/ 264 h 392"/>
              <a:gd name="T26" fmla="*/ 388 w 520"/>
              <a:gd name="T27" fmla="*/ 255 h 392"/>
              <a:gd name="T28" fmla="*/ 381 w 520"/>
              <a:gd name="T29" fmla="*/ 248 h 392"/>
              <a:gd name="T30" fmla="*/ 369 w 520"/>
              <a:gd name="T31" fmla="*/ 244 h 392"/>
              <a:gd name="T32" fmla="*/ 151 w 520"/>
              <a:gd name="T33" fmla="*/ 244 h 392"/>
              <a:gd name="T34" fmla="*/ 139 w 520"/>
              <a:gd name="T35" fmla="*/ 248 h 392"/>
              <a:gd name="T36" fmla="*/ 132 w 520"/>
              <a:gd name="T37" fmla="*/ 255 h 392"/>
              <a:gd name="T38" fmla="*/ 130 w 520"/>
              <a:gd name="T39" fmla="*/ 264 h 392"/>
              <a:gd name="T40" fmla="*/ 130 w 520"/>
              <a:gd name="T41" fmla="*/ 392 h 392"/>
              <a:gd name="T42" fmla="*/ 64 w 520"/>
              <a:gd name="T43" fmla="*/ 196 h 392"/>
              <a:gd name="T44" fmla="*/ 456 w 520"/>
              <a:gd name="T45" fmla="*/ 196 h 392"/>
              <a:gd name="T46" fmla="*/ 456 w 520"/>
              <a:gd name="T47" fmla="*/ 0 h 392"/>
              <a:gd name="T48" fmla="*/ 64 w 520"/>
              <a:gd name="T49" fmla="*/ 0 h 392"/>
              <a:gd name="T50" fmla="*/ 64 w 520"/>
              <a:gd name="T51" fmla="*/ 196 h 392"/>
              <a:gd name="T52" fmla="*/ 0 w 520"/>
              <a:gd name="T53" fmla="*/ 356 h 392"/>
              <a:gd name="T54" fmla="*/ 49 w 520"/>
              <a:gd name="T55" fmla="*/ 392 h 392"/>
              <a:gd name="T56" fmla="*/ 494 w 520"/>
              <a:gd name="T57" fmla="*/ 392 h 392"/>
              <a:gd name="T58" fmla="*/ 504 w 520"/>
              <a:gd name="T59" fmla="*/ 391 h 392"/>
              <a:gd name="T60" fmla="*/ 513 w 520"/>
              <a:gd name="T61" fmla="*/ 387 h 392"/>
              <a:gd name="T62" fmla="*/ 518 w 520"/>
              <a:gd name="T63" fmla="*/ 381 h 392"/>
              <a:gd name="T64" fmla="*/ 520 w 520"/>
              <a:gd name="T65" fmla="*/ 373 h 392"/>
              <a:gd name="T66" fmla="*/ 520 w 520"/>
              <a:gd name="T67" fmla="*/ 19 h 392"/>
              <a:gd name="T68" fmla="*/ 518 w 520"/>
              <a:gd name="T69" fmla="*/ 12 h 392"/>
              <a:gd name="T70" fmla="*/ 513 w 520"/>
              <a:gd name="T71" fmla="*/ 5 h 392"/>
              <a:gd name="T72" fmla="*/ 504 w 520"/>
              <a:gd name="T73" fmla="*/ 1 h 392"/>
              <a:gd name="T74" fmla="*/ 494 w 520"/>
              <a:gd name="T75" fmla="*/ 0 h 392"/>
              <a:gd name="T76" fmla="*/ 26 w 520"/>
              <a:gd name="T77" fmla="*/ 0 h 392"/>
              <a:gd name="T78" fmla="*/ 16 w 520"/>
              <a:gd name="T79" fmla="*/ 1 h 392"/>
              <a:gd name="T80" fmla="*/ 7 w 520"/>
              <a:gd name="T81" fmla="*/ 5 h 392"/>
              <a:gd name="T82" fmla="*/ 2 w 520"/>
              <a:gd name="T83" fmla="*/ 12 h 392"/>
              <a:gd name="T84" fmla="*/ 0 w 520"/>
              <a:gd name="T85" fmla="*/ 19 h 392"/>
              <a:gd name="T86" fmla="*/ 0 w 520"/>
              <a:gd name="T87" fmla="*/ 356 h 392"/>
              <a:gd name="T88" fmla="*/ 182 w 520"/>
              <a:gd name="T89" fmla="*/ 364 h 392"/>
              <a:gd name="T90" fmla="*/ 246 w 520"/>
              <a:gd name="T91" fmla="*/ 364 h 392"/>
              <a:gd name="T92" fmla="*/ 246 w 520"/>
              <a:gd name="T93" fmla="*/ 265 h 392"/>
              <a:gd name="T94" fmla="*/ 182 w 520"/>
              <a:gd name="T95" fmla="*/ 265 h 392"/>
              <a:gd name="T96" fmla="*/ 182 w 520"/>
              <a:gd name="T97" fmla="*/ 364 h 3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0"/>
              <a:gd name="T148" fmla="*/ 0 h 392"/>
              <a:gd name="T149" fmla="*/ 520 w 520"/>
              <a:gd name="T150" fmla="*/ 392 h 3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0" h="392">
                <a:moveTo>
                  <a:pt x="471" y="48"/>
                </a:moveTo>
                <a:lnTo>
                  <a:pt x="504" y="48"/>
                </a:lnTo>
                <a:lnTo>
                  <a:pt x="504" y="25"/>
                </a:lnTo>
                <a:lnTo>
                  <a:pt x="471" y="25"/>
                </a:lnTo>
                <a:lnTo>
                  <a:pt x="471" y="48"/>
                </a:lnTo>
                <a:close/>
                <a:moveTo>
                  <a:pt x="16" y="48"/>
                </a:moveTo>
                <a:lnTo>
                  <a:pt x="49" y="48"/>
                </a:lnTo>
                <a:lnTo>
                  <a:pt x="49" y="25"/>
                </a:lnTo>
                <a:lnTo>
                  <a:pt x="16" y="25"/>
                </a:lnTo>
                <a:lnTo>
                  <a:pt x="16" y="48"/>
                </a:lnTo>
                <a:close/>
                <a:moveTo>
                  <a:pt x="130" y="392"/>
                </a:moveTo>
                <a:lnTo>
                  <a:pt x="390" y="392"/>
                </a:lnTo>
                <a:lnTo>
                  <a:pt x="390" y="264"/>
                </a:lnTo>
                <a:lnTo>
                  <a:pt x="388" y="255"/>
                </a:lnTo>
                <a:lnTo>
                  <a:pt x="381" y="248"/>
                </a:lnTo>
                <a:lnTo>
                  <a:pt x="369" y="244"/>
                </a:lnTo>
                <a:lnTo>
                  <a:pt x="151" y="244"/>
                </a:lnTo>
                <a:lnTo>
                  <a:pt x="139" y="248"/>
                </a:lnTo>
                <a:lnTo>
                  <a:pt x="132" y="255"/>
                </a:lnTo>
                <a:lnTo>
                  <a:pt x="130" y="264"/>
                </a:lnTo>
                <a:lnTo>
                  <a:pt x="130" y="392"/>
                </a:lnTo>
                <a:close/>
                <a:moveTo>
                  <a:pt x="64" y="196"/>
                </a:moveTo>
                <a:lnTo>
                  <a:pt x="456" y="196"/>
                </a:lnTo>
                <a:lnTo>
                  <a:pt x="456" y="0"/>
                </a:lnTo>
                <a:lnTo>
                  <a:pt x="64" y="0"/>
                </a:lnTo>
                <a:lnTo>
                  <a:pt x="64" y="196"/>
                </a:lnTo>
                <a:close/>
                <a:moveTo>
                  <a:pt x="0" y="356"/>
                </a:moveTo>
                <a:lnTo>
                  <a:pt x="49" y="392"/>
                </a:lnTo>
                <a:lnTo>
                  <a:pt x="494" y="392"/>
                </a:lnTo>
                <a:lnTo>
                  <a:pt x="504" y="391"/>
                </a:lnTo>
                <a:lnTo>
                  <a:pt x="513" y="387"/>
                </a:lnTo>
                <a:lnTo>
                  <a:pt x="518" y="381"/>
                </a:lnTo>
                <a:lnTo>
                  <a:pt x="520" y="373"/>
                </a:lnTo>
                <a:lnTo>
                  <a:pt x="520" y="19"/>
                </a:lnTo>
                <a:lnTo>
                  <a:pt x="518" y="12"/>
                </a:lnTo>
                <a:lnTo>
                  <a:pt x="513" y="5"/>
                </a:lnTo>
                <a:lnTo>
                  <a:pt x="504" y="1"/>
                </a:lnTo>
                <a:lnTo>
                  <a:pt x="494" y="0"/>
                </a:lnTo>
                <a:lnTo>
                  <a:pt x="26" y="0"/>
                </a:lnTo>
                <a:lnTo>
                  <a:pt x="16" y="1"/>
                </a:lnTo>
                <a:lnTo>
                  <a:pt x="7" y="5"/>
                </a:lnTo>
                <a:lnTo>
                  <a:pt x="2" y="12"/>
                </a:lnTo>
                <a:lnTo>
                  <a:pt x="0" y="19"/>
                </a:lnTo>
                <a:lnTo>
                  <a:pt x="0" y="356"/>
                </a:lnTo>
                <a:close/>
                <a:moveTo>
                  <a:pt x="182" y="364"/>
                </a:moveTo>
                <a:lnTo>
                  <a:pt x="246" y="364"/>
                </a:lnTo>
                <a:lnTo>
                  <a:pt x="246" y="265"/>
                </a:lnTo>
                <a:lnTo>
                  <a:pt x="182" y="265"/>
                </a:lnTo>
                <a:lnTo>
                  <a:pt x="182" y="364"/>
                </a:lnTo>
                <a:close/>
              </a:path>
            </a:pathLst>
          </a:custGeom>
          <a:solidFill>
            <a:srgbClr val="000000"/>
          </a:solidFill>
          <a:ln w="3175">
            <a:solidFill>
              <a:srgbClr val="000000"/>
            </a:solidFill>
            <a:prstDash val="solid"/>
            <a:round/>
            <a:headEnd/>
            <a:tailEnd/>
          </a:ln>
        </p:spPr>
        <p:txBody>
          <a:bodyPr/>
          <a:lstStyle/>
          <a:p>
            <a:endParaRPr lang="es-MX"/>
          </a:p>
        </p:txBody>
      </p:sp>
      <p:sp>
        <p:nvSpPr>
          <p:cNvPr id="7" name="Line 14">
            <a:extLst>
              <a:ext uri="{FF2B5EF4-FFF2-40B4-BE49-F238E27FC236}">
                <a16:creationId xmlns:a16="http://schemas.microsoft.com/office/drawing/2014/main" id="{2844A630-B2C3-45A0-86F9-28B538A0031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7">
            <a:extLst>
              <a:ext uri="{FF2B5EF4-FFF2-40B4-BE49-F238E27FC236}">
                <a16:creationId xmlns:a16="http://schemas.microsoft.com/office/drawing/2014/main" id="{4EA38DA3-9B71-4B90-AF08-F62721ECC34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5">
            <a:extLst>
              <a:ext uri="{FF2B5EF4-FFF2-40B4-BE49-F238E27FC236}">
                <a16:creationId xmlns:a16="http://schemas.microsoft.com/office/drawing/2014/main" id="{68D2B047-F080-4599-ABC1-EF6B8CC73FF1}"/>
              </a:ext>
            </a:extLst>
          </p:cNvPr>
          <p:cNvSpPr>
            <a:spLocks noChangeShapeType="1"/>
          </p:cNvSpPr>
          <p:nvPr/>
        </p:nvSpPr>
        <p:spPr bwMode="auto">
          <a:xfrm flipH="1">
            <a:off x="6453187" y="408777"/>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6">
            <a:extLst>
              <a:ext uri="{FF2B5EF4-FFF2-40B4-BE49-F238E27FC236}">
                <a16:creationId xmlns:a16="http://schemas.microsoft.com/office/drawing/2014/main" id="{6C89A0FA-308D-4C9C-B31B-598D0AFF572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11" name="Tabla 10">
            <a:extLst>
              <a:ext uri="{FF2B5EF4-FFF2-40B4-BE49-F238E27FC236}">
                <a16:creationId xmlns:a16="http://schemas.microsoft.com/office/drawing/2014/main" id="{24E181B1-4D74-43F4-BD8E-6877240A9C73}"/>
              </a:ext>
            </a:extLst>
          </p:cNvPr>
          <p:cNvGraphicFramePr>
            <a:graphicFrameLocks noGrp="1"/>
          </p:cNvGraphicFramePr>
          <p:nvPr>
            <p:extLst>
              <p:ext uri="{D42A27DB-BD31-4B8C-83A1-F6EECF244321}">
                <p14:modId xmlns:p14="http://schemas.microsoft.com/office/powerpoint/2010/main" val="1592077204"/>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la Presidencia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2" name="Picture 2077" descr="Resultado de imagen para ayuntamiento de tlatlauquitepec">
            <a:hlinkClick r:id="rId2"/>
            <a:extLst>
              <a:ext uri="{FF2B5EF4-FFF2-40B4-BE49-F238E27FC236}">
                <a16:creationId xmlns:a16="http://schemas.microsoft.com/office/drawing/2014/main" id="{984BC1A0-F6B6-461B-B011-9CF6A79591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Tabla 12">
            <a:extLst>
              <a:ext uri="{FF2B5EF4-FFF2-40B4-BE49-F238E27FC236}">
                <a16:creationId xmlns:a16="http://schemas.microsoft.com/office/drawing/2014/main" id="{AFF580C1-A85C-4303-BF1B-BF4D0F669D4B}"/>
              </a:ext>
            </a:extLst>
          </p:cNvPr>
          <p:cNvGraphicFramePr>
            <a:graphicFrameLocks noGrp="1"/>
          </p:cNvGraphicFramePr>
          <p:nvPr>
            <p:extLst>
              <p:ext uri="{D42A27DB-BD31-4B8C-83A1-F6EECF244321}">
                <p14:modId xmlns:p14="http://schemas.microsoft.com/office/powerpoint/2010/main" val="2060898632"/>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20 de 21</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7AB2D20-B357-4166-B4B7-D504577E1998}"/>
              </a:ext>
            </a:extLst>
          </p:cNvPr>
          <p:cNvSpPr/>
          <p:nvPr/>
        </p:nvSpPr>
        <p:spPr>
          <a:xfrm>
            <a:off x="548680" y="1422929"/>
            <a:ext cx="5760640" cy="1631216"/>
          </a:xfrm>
          <a:prstGeom prst="rect">
            <a:avLst/>
          </a:prstGeom>
        </p:spPr>
        <p:txBody>
          <a:bodyPr wrap="square">
            <a:spAutoFit/>
          </a:bodyPr>
          <a:lstStyle/>
          <a:p>
            <a:pPr lvl="0" eaLnBrk="0" hangingPunct="0"/>
            <a:r>
              <a:rPr lang="es-MX" altLang="es-MX" sz="2000" b="1" dirty="0">
                <a:solidFill>
                  <a:schemeClr val="bg1">
                    <a:lumMod val="65000"/>
                  </a:schemeClr>
                </a:solidFill>
                <a:ea typeface="Calibri" panose="020F0502020204030204" pitchFamily="34" charset="0"/>
                <a:cs typeface="Arial" panose="020B0604020202020204" pitchFamily="34" charset="0"/>
              </a:rPr>
              <a:t>MANUAL DE PROCEDIMIENTOS DE LA DIRECCION DE CERESO</a:t>
            </a:r>
          </a:p>
          <a:p>
            <a:pPr lvl="0" eaLnBrk="0" hangingPunct="0"/>
            <a:endParaRPr lang="es-MX" altLang="es-MX" sz="2000" b="1" dirty="0">
              <a:solidFill>
                <a:schemeClr val="bg1">
                  <a:lumMod val="65000"/>
                </a:schemeClr>
              </a:solidFill>
              <a:cs typeface="Arial" panose="020B0604020202020204" pitchFamily="34" charset="0"/>
            </a:endParaRPr>
          </a:p>
          <a:p>
            <a:pPr lvl="0" eaLnBrk="0" hangingPunct="0"/>
            <a:r>
              <a:rPr lang="es-MX" altLang="es-MX" sz="2000" b="1" dirty="0">
                <a:solidFill>
                  <a:schemeClr val="bg1">
                    <a:lumMod val="65000"/>
                  </a:schemeClr>
                </a:solidFill>
                <a:cs typeface="Arial" panose="020B0604020202020204" pitchFamily="34" charset="0"/>
              </a:rPr>
              <a:t>HOJA DE MODIFICACIONES Y REVISIONES SEMESTRALES</a:t>
            </a:r>
          </a:p>
        </p:txBody>
      </p:sp>
      <p:graphicFrame>
        <p:nvGraphicFramePr>
          <p:cNvPr id="3" name="Tabla 2">
            <a:extLst>
              <a:ext uri="{FF2B5EF4-FFF2-40B4-BE49-F238E27FC236}">
                <a16:creationId xmlns:a16="http://schemas.microsoft.com/office/drawing/2014/main" id="{8465EC54-299F-4EEC-851A-1FE824C08A83}"/>
              </a:ext>
            </a:extLst>
          </p:cNvPr>
          <p:cNvGraphicFramePr>
            <a:graphicFrameLocks noGrp="1"/>
          </p:cNvGraphicFramePr>
          <p:nvPr>
            <p:extLst/>
          </p:nvPr>
        </p:nvGraphicFramePr>
        <p:xfrm>
          <a:off x="548680" y="3390156"/>
          <a:ext cx="5760640" cy="4942840"/>
        </p:xfrm>
        <a:graphic>
          <a:graphicData uri="http://schemas.openxmlformats.org/drawingml/2006/table">
            <a:tbl>
              <a:tblPr firstRow="1" bandRow="1">
                <a:tableStyleId>{F5AB1C69-6EDB-4FF4-983F-18BD219EF322}</a:tableStyleId>
              </a:tblPr>
              <a:tblGrid>
                <a:gridCol w="1440160">
                  <a:extLst>
                    <a:ext uri="{9D8B030D-6E8A-4147-A177-3AD203B41FA5}">
                      <a16:colId xmlns:a16="http://schemas.microsoft.com/office/drawing/2014/main" val="3918202243"/>
                    </a:ext>
                  </a:extLst>
                </a:gridCol>
                <a:gridCol w="1440160">
                  <a:extLst>
                    <a:ext uri="{9D8B030D-6E8A-4147-A177-3AD203B41FA5}">
                      <a16:colId xmlns:a16="http://schemas.microsoft.com/office/drawing/2014/main" val="2213714661"/>
                    </a:ext>
                  </a:extLst>
                </a:gridCol>
                <a:gridCol w="1440160">
                  <a:extLst>
                    <a:ext uri="{9D8B030D-6E8A-4147-A177-3AD203B41FA5}">
                      <a16:colId xmlns:a16="http://schemas.microsoft.com/office/drawing/2014/main" val="2767607179"/>
                    </a:ext>
                  </a:extLst>
                </a:gridCol>
                <a:gridCol w="1440160">
                  <a:extLst>
                    <a:ext uri="{9D8B030D-6E8A-4147-A177-3AD203B41FA5}">
                      <a16:colId xmlns:a16="http://schemas.microsoft.com/office/drawing/2014/main" val="2169275799"/>
                    </a:ext>
                  </a:extLst>
                </a:gridCol>
              </a:tblGrid>
              <a:tr h="370840">
                <a:tc>
                  <a:txBody>
                    <a:bodyPr/>
                    <a:lstStyle/>
                    <a:p>
                      <a:r>
                        <a:rPr lang="es-MX" dirty="0">
                          <a:solidFill>
                            <a:schemeClr val="bg1">
                              <a:lumMod val="65000"/>
                            </a:schemeClr>
                          </a:solidFill>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Revisó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Modificó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Autorizó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8371116"/>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9947754"/>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649667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482615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410219"/>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2951854"/>
                  </a:ext>
                </a:extLst>
              </a:tr>
            </a:tbl>
          </a:graphicData>
        </a:graphic>
      </p:graphicFrame>
      <p:graphicFrame>
        <p:nvGraphicFramePr>
          <p:cNvPr id="4" name="Tabla 3">
            <a:extLst>
              <a:ext uri="{FF2B5EF4-FFF2-40B4-BE49-F238E27FC236}">
                <a16:creationId xmlns:a16="http://schemas.microsoft.com/office/drawing/2014/main" id="{768DD151-9BCF-4728-934B-2C0F9F1C752C}"/>
              </a:ext>
            </a:extLst>
          </p:cNvPr>
          <p:cNvGraphicFramePr>
            <a:graphicFrameLocks noGrp="1"/>
          </p:cNvGraphicFramePr>
          <p:nvPr>
            <p:extLst>
              <p:ext uri="{D42A27DB-BD31-4B8C-83A1-F6EECF244321}">
                <p14:modId xmlns:p14="http://schemas.microsoft.com/office/powerpoint/2010/main" val="2632658448"/>
              </p:ext>
            </p:extLst>
          </p:nvPr>
        </p:nvGraphicFramePr>
        <p:xfrm>
          <a:off x="5157192" y="8862764"/>
          <a:ext cx="1311870" cy="25908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204255">
                <a:tc>
                  <a:txBody>
                    <a:bodyPr/>
                    <a:lstStyle/>
                    <a:p>
                      <a:r>
                        <a:rPr lang="es-MX" sz="1100" b="0" dirty="0">
                          <a:solidFill>
                            <a:schemeClr val="tx1"/>
                          </a:solidFill>
                          <a:latin typeface="Arial" panose="020B0604020202020204" pitchFamily="34" charset="0"/>
                          <a:cs typeface="Arial" panose="020B0604020202020204" pitchFamily="34" charset="0"/>
                        </a:rPr>
                        <a:t>Pagina 21 de 21</a:t>
                      </a:r>
                    </a:p>
                  </a:txBody>
                  <a:tcPr/>
                </a:tc>
                <a:extLst>
                  <a:ext uri="{0D108BD9-81ED-4DB2-BD59-A6C34878D82A}">
                    <a16:rowId xmlns:a16="http://schemas.microsoft.com/office/drawing/2014/main" val="2061326865"/>
                  </a:ext>
                </a:extLst>
              </a:tr>
            </a:tbl>
          </a:graphicData>
        </a:graphic>
      </p:graphicFrame>
      <p:pic>
        <p:nvPicPr>
          <p:cNvPr id="5" name="Picture 2077" descr="Resultado de imagen para ayuntamiento de tlatlauquitepec">
            <a:hlinkClick r:id="rId2"/>
            <a:extLst>
              <a:ext uri="{FF2B5EF4-FFF2-40B4-BE49-F238E27FC236}">
                <a16:creationId xmlns:a16="http://schemas.microsoft.com/office/drawing/2014/main" id="{866EE825-D6F6-4091-8903-7F3942D1BE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3565" y="351568"/>
            <a:ext cx="1465515" cy="1071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857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7">
            <a:extLst>
              <a:ext uri="{FF2B5EF4-FFF2-40B4-BE49-F238E27FC236}">
                <a16:creationId xmlns:a16="http://schemas.microsoft.com/office/drawing/2014/main" id="{B84366F5-3589-4F22-A209-76650D666595}"/>
              </a:ext>
            </a:extLst>
          </p:cNvPr>
          <p:cNvSpPr>
            <a:spLocks noChangeArrowheads="1"/>
          </p:cNvSpPr>
          <p:nvPr/>
        </p:nvSpPr>
        <p:spPr bwMode="auto">
          <a:xfrm>
            <a:off x="381000" y="1447800"/>
            <a:ext cx="609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32100" name="Rectangle 34">
            <a:extLst>
              <a:ext uri="{FF2B5EF4-FFF2-40B4-BE49-F238E27FC236}">
                <a16:creationId xmlns:a16="http://schemas.microsoft.com/office/drawing/2014/main" id="{71E5EF61-90E3-4964-8018-6414A3985DD5}"/>
              </a:ext>
            </a:extLst>
          </p:cNvPr>
          <p:cNvSpPr>
            <a:spLocks noChangeArrowheads="1"/>
          </p:cNvSpPr>
          <p:nvPr/>
        </p:nvSpPr>
        <p:spPr bwMode="auto">
          <a:xfrm>
            <a:off x="5763575" y="1954280"/>
            <a:ext cx="689612" cy="3896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lnSpc>
                <a:spcPct val="90000"/>
              </a:lnSpc>
            </a:pPr>
            <a:endParaRPr lang="es-MX" altLang="es-MX" b="1" dirty="0"/>
          </a:p>
          <a:p>
            <a:pPr eaLnBrk="1" hangingPunct="1">
              <a:lnSpc>
                <a:spcPct val="90000"/>
              </a:lnSpc>
            </a:pPr>
            <a:r>
              <a:rPr lang="es-MX" altLang="es-MX" b="1" dirty="0"/>
              <a:t>Página</a:t>
            </a:r>
            <a:endParaRPr lang="es-MX" altLang="es-MX" b="1" dirty="0">
              <a:solidFill>
                <a:srgbClr val="808080"/>
              </a:solidFill>
            </a:endParaRPr>
          </a:p>
          <a:p>
            <a:pPr eaLnBrk="1" hangingPunct="1">
              <a:lnSpc>
                <a:spcPct val="90000"/>
              </a:lnSpc>
            </a:pPr>
            <a:endParaRPr lang="es-MX" altLang="es-MX" b="1" dirty="0">
              <a:solidFill>
                <a:srgbClr val="808080"/>
              </a:solidFill>
            </a:endParaRPr>
          </a:p>
          <a:p>
            <a:pPr eaLnBrk="1" hangingPunct="1">
              <a:lnSpc>
                <a:spcPct val="90000"/>
              </a:lnSpc>
            </a:pPr>
            <a:r>
              <a:rPr lang="es-MX" altLang="es-MX" dirty="0"/>
              <a:t>3</a:t>
            </a:r>
          </a:p>
          <a:p>
            <a:pPr eaLnBrk="1" hangingPunct="1">
              <a:lnSpc>
                <a:spcPct val="90000"/>
              </a:lnSpc>
            </a:pPr>
            <a:endParaRPr lang="es-MX" altLang="es-MX" dirty="0"/>
          </a:p>
          <a:p>
            <a:pPr eaLnBrk="1" hangingPunct="1">
              <a:lnSpc>
                <a:spcPct val="90000"/>
              </a:lnSpc>
            </a:pPr>
            <a:r>
              <a:rPr lang="es-MX" altLang="es-MX" dirty="0"/>
              <a:t>4</a:t>
            </a:r>
          </a:p>
          <a:p>
            <a:pPr eaLnBrk="1" hangingPunct="1">
              <a:lnSpc>
                <a:spcPct val="90000"/>
              </a:lnSpc>
            </a:pPr>
            <a:endParaRPr lang="es-MX" altLang="es-MX" dirty="0"/>
          </a:p>
          <a:p>
            <a:pPr eaLnBrk="1" hangingPunct="1">
              <a:lnSpc>
                <a:spcPct val="90000"/>
              </a:lnSpc>
            </a:pPr>
            <a:r>
              <a:rPr lang="es-MX" altLang="es-MX" dirty="0"/>
              <a:t>5</a:t>
            </a:r>
          </a:p>
          <a:p>
            <a:pPr eaLnBrk="1" hangingPunct="1">
              <a:lnSpc>
                <a:spcPct val="90000"/>
              </a:lnSpc>
            </a:pPr>
            <a:endParaRPr lang="es-MX" altLang="es-MX" dirty="0"/>
          </a:p>
          <a:p>
            <a:pPr eaLnBrk="1" hangingPunct="1">
              <a:lnSpc>
                <a:spcPct val="90000"/>
              </a:lnSpc>
            </a:pPr>
            <a:r>
              <a:rPr lang="es-MX" altLang="es-MX" dirty="0"/>
              <a:t>6</a:t>
            </a:r>
          </a:p>
          <a:p>
            <a:pPr eaLnBrk="1" hangingPunct="1">
              <a:lnSpc>
                <a:spcPct val="90000"/>
              </a:lnSpc>
            </a:pPr>
            <a:endParaRPr lang="es-ES" altLang="es-MX" dirty="0"/>
          </a:p>
          <a:p>
            <a:pPr eaLnBrk="1" hangingPunct="1">
              <a:lnSpc>
                <a:spcPct val="90000"/>
              </a:lnSpc>
            </a:pPr>
            <a:r>
              <a:rPr lang="es-ES" altLang="es-MX" dirty="0"/>
              <a:t>7</a:t>
            </a:r>
          </a:p>
          <a:p>
            <a:pPr eaLnBrk="1" hangingPunct="1">
              <a:lnSpc>
                <a:spcPct val="90000"/>
              </a:lnSpc>
            </a:pPr>
            <a:endParaRPr lang="es-ES" altLang="es-MX" dirty="0"/>
          </a:p>
          <a:p>
            <a:pPr eaLnBrk="1" hangingPunct="1"/>
            <a:endParaRPr lang="es-ES" altLang="es-MX" dirty="0"/>
          </a:p>
          <a:p>
            <a:pPr eaLnBrk="1" hangingPunct="1"/>
            <a:r>
              <a:rPr lang="es-ES" altLang="es-MX" dirty="0"/>
              <a:t>10</a:t>
            </a:r>
          </a:p>
          <a:p>
            <a:pPr eaLnBrk="1" hangingPunct="1"/>
            <a:endParaRPr lang="es-ES" altLang="es-MX" dirty="0"/>
          </a:p>
          <a:p>
            <a:pPr eaLnBrk="1" hangingPunct="1"/>
            <a:r>
              <a:rPr lang="es-ES" altLang="es-MX" dirty="0"/>
              <a:t>14</a:t>
            </a:r>
          </a:p>
          <a:p>
            <a:pPr eaLnBrk="1" hangingPunct="1"/>
            <a:endParaRPr lang="es-ES" altLang="es-MX" dirty="0"/>
          </a:p>
          <a:p>
            <a:pPr eaLnBrk="1" hangingPunct="1"/>
            <a:r>
              <a:rPr lang="es-ES" altLang="es-MX" dirty="0"/>
              <a:t>17</a:t>
            </a:r>
          </a:p>
          <a:p>
            <a:pPr eaLnBrk="1" hangingPunct="1"/>
            <a:endParaRPr lang="es-ES" altLang="es-MX" dirty="0"/>
          </a:p>
          <a:p>
            <a:pPr eaLnBrk="1" hangingPunct="1"/>
            <a:r>
              <a:rPr lang="es-ES" altLang="es-MX" dirty="0"/>
              <a:t>21</a:t>
            </a:r>
          </a:p>
          <a:p>
            <a:pPr eaLnBrk="1" hangingPunct="1">
              <a:lnSpc>
                <a:spcPct val="90000"/>
              </a:lnSpc>
            </a:pPr>
            <a:endParaRPr lang="es-ES" altLang="es-MX" dirty="0"/>
          </a:p>
        </p:txBody>
      </p:sp>
      <p:sp>
        <p:nvSpPr>
          <p:cNvPr id="132101" name="Text Box 35">
            <a:extLst>
              <a:ext uri="{FF2B5EF4-FFF2-40B4-BE49-F238E27FC236}">
                <a16:creationId xmlns:a16="http://schemas.microsoft.com/office/drawing/2014/main" id="{028243AA-A98F-485D-BBC5-B7F71D19DC20}"/>
              </a:ext>
            </a:extLst>
          </p:cNvPr>
          <p:cNvSpPr txBox="1">
            <a:spLocks noChangeArrowheads="1"/>
          </p:cNvSpPr>
          <p:nvPr/>
        </p:nvSpPr>
        <p:spPr bwMode="auto">
          <a:xfrm>
            <a:off x="2999201" y="1750494"/>
            <a:ext cx="7777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a:t>Índice</a:t>
            </a:r>
            <a:endParaRPr lang="es-ES" altLang="es-MX" sz="1600" b="1" dirty="0"/>
          </a:p>
        </p:txBody>
      </p:sp>
      <p:sp>
        <p:nvSpPr>
          <p:cNvPr id="8" name="Rectangle 30">
            <a:extLst>
              <a:ext uri="{FF2B5EF4-FFF2-40B4-BE49-F238E27FC236}">
                <a16:creationId xmlns:a16="http://schemas.microsoft.com/office/drawing/2014/main" id="{FB1219F9-B289-47B2-A272-83DB77DD04C8}"/>
              </a:ext>
            </a:extLst>
          </p:cNvPr>
          <p:cNvSpPr>
            <a:spLocks noChangeArrowheads="1"/>
          </p:cNvSpPr>
          <p:nvPr/>
        </p:nvSpPr>
        <p:spPr bwMode="auto">
          <a:xfrm>
            <a:off x="509587" y="2411479"/>
            <a:ext cx="5943600" cy="3527119"/>
          </a:xfrm>
          <a:prstGeom prst="rect">
            <a:avLst/>
          </a:prstGeom>
          <a:noFill/>
          <a:ln w="9525">
            <a:noFill/>
            <a:miter lim="800000"/>
            <a:headEnd/>
            <a:tailEnd/>
          </a:ln>
        </p:spPr>
        <p:txBody>
          <a:bodyPr>
            <a:spAutoFit/>
          </a:bodyPr>
          <a:lstStyle/>
          <a:p>
            <a:pPr marL="355608" indent="-355608" algn="l">
              <a:lnSpc>
                <a:spcPct val="90000"/>
              </a:lnSpc>
              <a:buFontTx/>
              <a:buAutoNum type="arabicPeriod"/>
              <a:tabLst>
                <a:tab pos="355608" algn="l"/>
              </a:tabLst>
              <a:defRPr/>
            </a:pPr>
            <a:r>
              <a:rPr lang="es-MX" dirty="0">
                <a:latin typeface="Arial" charset="0"/>
              </a:rPr>
              <a:t>Introducción..........................................................................................</a:t>
            </a:r>
          </a:p>
          <a:p>
            <a:pPr marL="355608" indent="-355608" algn="l">
              <a:lnSpc>
                <a:spcPct val="90000"/>
              </a:lnSpc>
              <a:buFontTx/>
              <a:buAutoNum type="arabicPeriod"/>
              <a:tabLst>
                <a:tab pos="355608" algn="l"/>
              </a:tabLst>
              <a:defRPr/>
            </a:pPr>
            <a:endParaRPr lang="es-MX" dirty="0">
              <a:latin typeface="Arial" charset="0"/>
            </a:endParaRPr>
          </a:p>
          <a:p>
            <a:pPr marL="355608" indent="-355608" algn="l">
              <a:lnSpc>
                <a:spcPct val="90000"/>
              </a:lnSpc>
              <a:buFontTx/>
              <a:buAutoNum type="arabicPeriod"/>
              <a:tabLst>
                <a:tab pos="355608" algn="l"/>
              </a:tabLst>
              <a:defRPr/>
            </a:pPr>
            <a:r>
              <a:rPr lang="es-MX" dirty="0">
                <a:latin typeface="Arial" charset="0"/>
              </a:rPr>
              <a:t>Marco legal...........................................................................................</a:t>
            </a:r>
          </a:p>
          <a:p>
            <a:pPr marL="355608" indent="-355608" algn="l">
              <a:lnSpc>
                <a:spcPct val="90000"/>
              </a:lnSpc>
              <a:buFontTx/>
              <a:buAutoNum type="arabicPeriod"/>
              <a:tabLst>
                <a:tab pos="355608" algn="l"/>
              </a:tabLst>
              <a:defRPr/>
            </a:pPr>
            <a:endParaRPr lang="es-MX" dirty="0">
              <a:latin typeface="Arial" charset="0"/>
            </a:endParaRPr>
          </a:p>
          <a:p>
            <a:pPr marL="355608" indent="-355608" algn="l">
              <a:lnSpc>
                <a:spcPct val="90000"/>
              </a:lnSpc>
              <a:buFontTx/>
              <a:buAutoNum type="arabicPeriod"/>
              <a:tabLst>
                <a:tab pos="355608" algn="l"/>
              </a:tabLst>
              <a:defRPr/>
            </a:pPr>
            <a:r>
              <a:rPr lang="es-MX" dirty="0">
                <a:latin typeface="Arial" charset="0"/>
              </a:rPr>
              <a:t>Relación de Procedimientos de la Dirección de CE.RE.SO.……….….</a:t>
            </a:r>
          </a:p>
          <a:p>
            <a:pPr marL="355608" indent="-355608" algn="l">
              <a:lnSpc>
                <a:spcPct val="90000"/>
              </a:lnSpc>
              <a:buFontTx/>
              <a:buAutoNum type="arabicPeriod"/>
              <a:tabLst>
                <a:tab pos="355608" algn="l"/>
              </a:tabLst>
              <a:defRPr/>
            </a:pPr>
            <a:endParaRPr lang="es-MX" dirty="0">
              <a:latin typeface="Arial" charset="0"/>
            </a:endParaRPr>
          </a:p>
          <a:p>
            <a:pPr marL="355608" indent="-355608" algn="l">
              <a:lnSpc>
                <a:spcPct val="90000"/>
              </a:lnSpc>
              <a:buFontTx/>
              <a:buAutoNum type="arabicPeriod"/>
              <a:tabLst>
                <a:tab pos="355608" algn="l"/>
              </a:tabLst>
              <a:defRPr/>
            </a:pPr>
            <a:r>
              <a:rPr lang="es-MX" dirty="0">
                <a:latin typeface="Arial" charset="0"/>
              </a:rPr>
              <a:t>Descripción de procedimientos y Diagrama de Flujo……………………</a:t>
            </a:r>
          </a:p>
          <a:p>
            <a:pPr algn="l">
              <a:lnSpc>
                <a:spcPct val="90000"/>
              </a:lnSpc>
              <a:tabLst>
                <a:tab pos="355608" algn="l"/>
              </a:tabLst>
              <a:defRPr/>
            </a:pPr>
            <a:r>
              <a:rPr lang="es-MX" dirty="0">
                <a:latin typeface="Arial" charset="0"/>
              </a:rPr>
              <a:t>	</a:t>
            </a:r>
          </a:p>
          <a:p>
            <a:pPr algn="l">
              <a:tabLst>
                <a:tab pos="355608" algn="l"/>
              </a:tabLst>
              <a:defRPr/>
            </a:pPr>
            <a:r>
              <a:rPr lang="es-MX" dirty="0">
                <a:latin typeface="Arial" charset="0"/>
              </a:rPr>
              <a:t>.	4.1 Procedimiento para el Ingreso de retenido…………………………..</a:t>
            </a:r>
          </a:p>
          <a:p>
            <a:pPr algn="l">
              <a:tabLst>
                <a:tab pos="355608" algn="l"/>
              </a:tabLst>
              <a:defRPr/>
            </a:pPr>
            <a:r>
              <a:rPr lang="es-MX" dirty="0">
                <a:latin typeface="Arial" charset="0"/>
              </a:rPr>
              <a:t>	</a:t>
            </a:r>
          </a:p>
          <a:p>
            <a:pPr algn="l">
              <a:tabLst>
                <a:tab pos="355608" algn="l"/>
              </a:tabLst>
              <a:defRPr/>
            </a:pPr>
            <a:r>
              <a:rPr lang="es-MX" dirty="0">
                <a:latin typeface="Arial" charset="0"/>
              </a:rPr>
              <a:t>	4.2 Procedimiento para el Traslado de retenido a su audiencia de 	oralidad……………………………………………………………………….</a:t>
            </a:r>
          </a:p>
          <a:p>
            <a:pPr algn="l">
              <a:tabLst>
                <a:tab pos="355608" algn="l"/>
              </a:tabLst>
              <a:defRPr/>
            </a:pPr>
            <a:r>
              <a:rPr lang="es-MX" dirty="0">
                <a:latin typeface="Arial" charset="0"/>
              </a:rPr>
              <a:t>	</a:t>
            </a:r>
          </a:p>
          <a:p>
            <a:pPr algn="l">
              <a:tabLst>
                <a:tab pos="355608" algn="l"/>
              </a:tabLst>
              <a:defRPr/>
            </a:pPr>
            <a:r>
              <a:rPr lang="es-MX" dirty="0">
                <a:latin typeface="Arial" charset="0"/>
              </a:rPr>
              <a:t>	4.3 Procedimiento para el Egreso de retenido………..……………….…</a:t>
            </a:r>
          </a:p>
          <a:p>
            <a:pPr algn="l">
              <a:lnSpc>
                <a:spcPct val="90000"/>
              </a:lnSpc>
              <a:tabLst>
                <a:tab pos="355608" algn="l"/>
              </a:tabLst>
              <a:defRPr/>
            </a:pPr>
            <a:endParaRPr lang="es-MX" dirty="0">
              <a:latin typeface="Arial" charset="0"/>
            </a:endParaRPr>
          </a:p>
          <a:p>
            <a:pPr marL="355608" indent="-355608" algn="l">
              <a:lnSpc>
                <a:spcPct val="90000"/>
              </a:lnSpc>
              <a:buFont typeface="+mj-lt"/>
              <a:buAutoNum type="arabicPeriod" startAt="5"/>
              <a:tabLst>
                <a:tab pos="355608" algn="l"/>
              </a:tabLst>
              <a:defRPr/>
            </a:pPr>
            <a:r>
              <a:rPr lang="es-MX" dirty="0">
                <a:latin typeface="Arial" charset="0"/>
              </a:rPr>
              <a:t>Simbología …………………………………………………………………..</a:t>
            </a:r>
          </a:p>
          <a:p>
            <a:pPr marL="355608" indent="-355608" algn="l">
              <a:lnSpc>
                <a:spcPct val="90000"/>
              </a:lnSpc>
              <a:buFontTx/>
              <a:buAutoNum type="arabicPeriod" startAt="5"/>
              <a:tabLst>
                <a:tab pos="355608" algn="l"/>
              </a:tabLst>
              <a:defRPr/>
            </a:pPr>
            <a:endParaRPr lang="es-MX" dirty="0">
              <a:latin typeface="Arial" charset="0"/>
            </a:endParaRPr>
          </a:p>
          <a:p>
            <a:pPr marL="355608" indent="-355608" algn="l">
              <a:lnSpc>
                <a:spcPct val="90000"/>
              </a:lnSpc>
              <a:buFontTx/>
              <a:buAutoNum type="arabicPeriod" startAt="5"/>
              <a:tabLst>
                <a:tab pos="355608" algn="l"/>
              </a:tabLst>
              <a:defRPr/>
            </a:pPr>
            <a:r>
              <a:rPr lang="es-MX" dirty="0">
                <a:latin typeface="Arial" charset="0"/>
              </a:rPr>
              <a:t>Hoja de modificaciones y revisiones…………………………………......</a:t>
            </a:r>
          </a:p>
          <a:p>
            <a:pPr marL="355608" indent="-355608" algn="l">
              <a:lnSpc>
                <a:spcPct val="90000"/>
              </a:lnSpc>
              <a:buFontTx/>
              <a:buAutoNum type="arabicPeriod" startAt="5"/>
              <a:tabLst>
                <a:tab pos="355608" algn="l"/>
              </a:tabLst>
              <a:defRPr/>
            </a:pPr>
            <a:endParaRPr lang="es-MX" dirty="0">
              <a:latin typeface="Arial" charset="0"/>
            </a:endParaRPr>
          </a:p>
          <a:p>
            <a:pPr algn="l" eaLnBrk="0" hangingPunct="0">
              <a:lnSpc>
                <a:spcPct val="90000"/>
              </a:lnSpc>
              <a:defRPr/>
            </a:pPr>
            <a:endParaRPr lang="es-ES" dirty="0">
              <a:latin typeface="Arial" charset="0"/>
            </a:endParaRPr>
          </a:p>
        </p:txBody>
      </p:sp>
      <p:sp>
        <p:nvSpPr>
          <p:cNvPr id="7" name="Line 17">
            <a:extLst>
              <a:ext uri="{FF2B5EF4-FFF2-40B4-BE49-F238E27FC236}">
                <a16:creationId xmlns:a16="http://schemas.microsoft.com/office/drawing/2014/main" id="{2419612D-426E-4C12-881D-FDC2B8A7C999}"/>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6">
            <a:extLst>
              <a:ext uri="{FF2B5EF4-FFF2-40B4-BE49-F238E27FC236}">
                <a16:creationId xmlns:a16="http://schemas.microsoft.com/office/drawing/2014/main" id="{0BF4F1F9-5548-4697-AD13-459371D3806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47C64913-7277-4384-8A2C-C3E9FF552B5F}"/>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5">
            <a:extLst>
              <a:ext uri="{FF2B5EF4-FFF2-40B4-BE49-F238E27FC236}">
                <a16:creationId xmlns:a16="http://schemas.microsoft.com/office/drawing/2014/main" id="{A0E5A5F2-1B3A-4F31-9674-674FBCCF69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12" name="Picture 2077" descr="Resultado de imagen para ayuntamiento de tlatlauquitepec">
            <a:hlinkClick r:id="rId2"/>
            <a:extLst>
              <a:ext uri="{FF2B5EF4-FFF2-40B4-BE49-F238E27FC236}">
                <a16:creationId xmlns:a16="http://schemas.microsoft.com/office/drawing/2014/main" id="{B81AB3B1-908C-4D5F-91EA-E825E0DEDF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66486E38-6945-4552-9AC6-AEE2B06012E0}"/>
              </a:ext>
            </a:extLst>
          </p:cNvPr>
          <p:cNvGraphicFramePr>
            <a:graphicFrameLocks noGrp="1"/>
          </p:cNvGraphicFramePr>
          <p:nvPr>
            <p:extLst>
              <p:ext uri="{D42A27DB-BD31-4B8C-83A1-F6EECF244321}">
                <p14:modId xmlns:p14="http://schemas.microsoft.com/office/powerpoint/2010/main" val="1750193667"/>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CERESO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graphicFrame>
        <p:nvGraphicFramePr>
          <p:cNvPr id="3" name="Tabla 2">
            <a:extLst>
              <a:ext uri="{FF2B5EF4-FFF2-40B4-BE49-F238E27FC236}">
                <a16:creationId xmlns:a16="http://schemas.microsoft.com/office/drawing/2014/main" id="{D139763C-30F8-465E-B536-86914ECDA94C}"/>
              </a:ext>
            </a:extLst>
          </p:cNvPr>
          <p:cNvGraphicFramePr>
            <a:graphicFrameLocks noGrp="1"/>
          </p:cNvGraphicFramePr>
          <p:nvPr>
            <p:extLst>
              <p:ext uri="{D42A27DB-BD31-4B8C-83A1-F6EECF244321}">
                <p14:modId xmlns:p14="http://schemas.microsoft.com/office/powerpoint/2010/main" val="2715337348"/>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 de 21</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A5EE7609-046A-458F-B1AB-8FF52AF8C2FA}"/>
              </a:ext>
            </a:extLst>
          </p:cNvPr>
          <p:cNvSpPr txBox="1">
            <a:spLocks noChangeArrowheads="1"/>
          </p:cNvSpPr>
          <p:nvPr/>
        </p:nvSpPr>
        <p:spPr bwMode="auto">
          <a:xfrm>
            <a:off x="342900" y="1791919"/>
            <a:ext cx="6172200" cy="4773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1.</a:t>
            </a:r>
          </a:p>
          <a:p>
            <a:pPr eaLnBrk="1" hangingPunct="1"/>
            <a:r>
              <a:rPr lang="es-MX" altLang="es-MX" sz="1400" b="1" dirty="0"/>
              <a:t>Introducción</a:t>
            </a:r>
          </a:p>
          <a:p>
            <a:pPr eaLnBrk="1" hangingPunct="1"/>
            <a:endParaRPr lang="es-MX" altLang="es-MX" b="1" dirty="0"/>
          </a:p>
          <a:p>
            <a:pPr algn="just" eaLnBrk="1" hangingPunct="1"/>
            <a:r>
              <a:rPr lang="es-ES" altLang="es-MX" dirty="0">
                <a:cs typeface="Times New Roman" panose="02020603050405020304" pitchFamily="18" charset="0"/>
              </a:rPr>
              <a:t>El presente manual es la versión detallada por escrito de los procedimientos a través de la descripción de los objetivos, funciones, autoridad y responsabilidad de los distintos puestos de trabajo a fin de mantener la estructura organizacional adecuada que permita realizar las funciones, así como las tareas administrativas especificas que se ejecutan en la Dirección de  CE.RE.SO. del H. Ayuntamiento de Tlatlauquitepec.</a:t>
            </a: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La principal finalidad en su elaboración es que cuente con su propio manual de procedimientos a fin de proporcionar al personal y funcionarios encargados de la dirección, una visión completa de las diversas funciones y actividades que asume y desarrolla esta Unidad Responsable y al mismo tiempo ser un documento guía en la ejecución de las actividades que se realizan.</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Para lograr el mejor cumplimiento de este documento se recomienda efectuar su revisión semestral a fin de incluir las adecuaciones que surjan de los avances en el proceso del ejercicio de Gobierno 2018-2021</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Este manual forma parte del activo fijo de la Dirección de CE.RE.SO, por consiguiente deberá permanecer en el centro de trabajo para efecto de consulta.</a:t>
            </a:r>
            <a:endParaRPr lang="es-MX" altLang="es-MX" dirty="0">
              <a:cs typeface="Arial" panose="020B0604020202020204" pitchFamily="34" charset="0"/>
            </a:endParaRPr>
          </a:p>
          <a:p>
            <a:pPr algn="just" eaLnBrk="1" hangingPunct="1"/>
            <a:endParaRPr lang="es-MX" altLang="es-MX" dirty="0"/>
          </a:p>
          <a:p>
            <a:pPr algn="just" eaLnBrk="1" hangingPunct="1">
              <a:lnSpc>
                <a:spcPct val="110000"/>
              </a:lnSpc>
            </a:pPr>
            <a:endParaRPr lang="es-MX" altLang="es-MX" dirty="0"/>
          </a:p>
        </p:txBody>
      </p:sp>
      <p:sp>
        <p:nvSpPr>
          <p:cNvPr id="17412" name="6 CuadroTexto">
            <a:extLst>
              <a:ext uri="{FF2B5EF4-FFF2-40B4-BE49-F238E27FC236}">
                <a16:creationId xmlns:a16="http://schemas.microsoft.com/office/drawing/2014/main" id="{C788D5F9-C909-4072-8E77-B87F8C781FC5}"/>
              </a:ext>
            </a:extLst>
          </p:cNvPr>
          <p:cNvSpPr txBox="1">
            <a:spLocks noChangeArrowheads="1"/>
          </p:cNvSpPr>
          <p:nvPr/>
        </p:nvSpPr>
        <p:spPr bwMode="auto">
          <a:xfrm>
            <a:off x="6092825" y="9083675"/>
            <a:ext cx="4794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AEFBD217-F06C-4696-8EBA-CD23A190588C}" type="slidenum">
              <a:rPr lang="es-MX" altLang="es-MX" sz="1000"/>
              <a:pPr algn="r" eaLnBrk="1" hangingPunct="1"/>
              <a:t>3</a:t>
            </a:fld>
            <a:endParaRPr lang="es-MX" altLang="es-MX" sz="1000"/>
          </a:p>
        </p:txBody>
      </p:sp>
      <p:sp>
        <p:nvSpPr>
          <p:cNvPr id="5" name="Line 15">
            <a:extLst>
              <a:ext uri="{FF2B5EF4-FFF2-40B4-BE49-F238E27FC236}">
                <a16:creationId xmlns:a16="http://schemas.microsoft.com/office/drawing/2014/main" id="{20856DE5-A6A0-4C19-9AA4-D99B3DDE7B57}"/>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7">
            <a:extLst>
              <a:ext uri="{FF2B5EF4-FFF2-40B4-BE49-F238E27FC236}">
                <a16:creationId xmlns:a16="http://schemas.microsoft.com/office/drawing/2014/main" id="{21E7B7A1-AEF7-4B26-A3D8-1BD04E34227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4">
            <a:extLst>
              <a:ext uri="{FF2B5EF4-FFF2-40B4-BE49-F238E27FC236}">
                <a16:creationId xmlns:a16="http://schemas.microsoft.com/office/drawing/2014/main" id="{5D765BD1-871A-4FE7-9271-20D06C13698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6">
            <a:extLst>
              <a:ext uri="{FF2B5EF4-FFF2-40B4-BE49-F238E27FC236}">
                <a16:creationId xmlns:a16="http://schemas.microsoft.com/office/drawing/2014/main" id="{A364AA40-3CC0-4464-A216-9B16A844A59C}"/>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B40F9B9-A186-49B5-BA32-32E50AE53E64}"/>
              </a:ext>
            </a:extLst>
          </p:cNvPr>
          <p:cNvGraphicFramePr>
            <a:graphicFrameLocks noGrp="1"/>
          </p:cNvGraphicFramePr>
          <p:nvPr>
            <p:extLst>
              <p:ext uri="{D42A27DB-BD31-4B8C-83A1-F6EECF244321}">
                <p14:modId xmlns:p14="http://schemas.microsoft.com/office/powerpoint/2010/main" val="1942079664"/>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CERESO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3"/>
            <a:extLst>
              <a:ext uri="{FF2B5EF4-FFF2-40B4-BE49-F238E27FC236}">
                <a16:creationId xmlns:a16="http://schemas.microsoft.com/office/drawing/2014/main" id="{1A73F6DE-9618-4A83-B406-58A3310EF6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22D23CEB-267B-4805-8095-7CFDF81A647D}"/>
              </a:ext>
            </a:extLst>
          </p:cNvPr>
          <p:cNvGraphicFramePr>
            <a:graphicFrameLocks noGrp="1"/>
          </p:cNvGraphicFramePr>
          <p:nvPr>
            <p:extLst>
              <p:ext uri="{D42A27DB-BD31-4B8C-83A1-F6EECF244321}">
                <p14:modId xmlns:p14="http://schemas.microsoft.com/office/powerpoint/2010/main" val="4280729187"/>
              </p:ext>
            </p:extLst>
          </p:nvPr>
        </p:nvGraphicFramePr>
        <p:xfrm>
          <a:off x="5340746" y="8995980"/>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3 de 21</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xt Box 5">
            <a:extLst>
              <a:ext uri="{FF2B5EF4-FFF2-40B4-BE49-F238E27FC236}">
                <a16:creationId xmlns:a16="http://schemas.microsoft.com/office/drawing/2014/main" id="{7ED089B5-F246-411B-89E6-EF4D959915B6}"/>
              </a:ext>
            </a:extLst>
          </p:cNvPr>
          <p:cNvSpPr txBox="1">
            <a:spLocks noChangeArrowheads="1"/>
          </p:cNvSpPr>
          <p:nvPr/>
        </p:nvSpPr>
        <p:spPr bwMode="auto">
          <a:xfrm>
            <a:off x="1291389" y="1316274"/>
            <a:ext cx="4294272" cy="15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MX" altLang="es-MX" sz="1400" b="1" dirty="0"/>
          </a:p>
          <a:p>
            <a:pPr eaLnBrk="1" hangingPunct="1"/>
            <a:r>
              <a:rPr lang="es-MX" altLang="es-MX" sz="1400" b="1" dirty="0"/>
              <a:t>2.</a:t>
            </a:r>
          </a:p>
          <a:p>
            <a:pPr eaLnBrk="1" hangingPunct="1"/>
            <a:r>
              <a:rPr lang="es-MX" altLang="es-MX" sz="1400" b="1" dirty="0"/>
              <a:t>Marco Legal</a:t>
            </a:r>
          </a:p>
          <a:p>
            <a:pPr algn="just" eaLnBrk="1" hangingPunct="1"/>
            <a:r>
              <a:rPr lang="es-ES_tradnl" altLang="es-MX" sz="1400" dirty="0">
                <a:cs typeface="Arial" panose="020B0604020202020204" pitchFamily="34" charset="0"/>
              </a:rPr>
              <a:t> </a:t>
            </a:r>
          </a:p>
          <a:p>
            <a:pPr algn="just" eaLnBrk="1" hangingPunct="1"/>
            <a:endParaRPr lang="es-ES" altLang="es-MX" dirty="0">
              <a:cs typeface="Times New Roman" panose="02020603050405020304" pitchFamily="18" charset="0"/>
            </a:endParaRPr>
          </a:p>
          <a:p>
            <a:pPr algn="just" eaLnBrk="1" hangingPunct="1"/>
            <a:r>
              <a:rPr lang="es-ES_tradnl" altLang="es-MX" dirty="0">
                <a:cs typeface="Arial" panose="020B0604020202020204" pitchFamily="34" charset="0"/>
              </a:rPr>
              <a:t> </a:t>
            </a:r>
          </a:p>
          <a:p>
            <a:pPr algn="just" eaLnBrk="1" hangingPunct="1"/>
            <a:endParaRPr lang="es-CO" altLang="es-MX" dirty="0"/>
          </a:p>
        </p:txBody>
      </p:sp>
      <p:sp>
        <p:nvSpPr>
          <p:cNvPr id="18436" name="3 CuadroTexto">
            <a:extLst>
              <a:ext uri="{FF2B5EF4-FFF2-40B4-BE49-F238E27FC236}">
                <a16:creationId xmlns:a16="http://schemas.microsoft.com/office/drawing/2014/main" id="{D391E4AF-A1FB-49BD-89E3-01D4797BF335}"/>
              </a:ext>
            </a:extLst>
          </p:cNvPr>
          <p:cNvSpPr txBox="1">
            <a:spLocks noChangeArrowheads="1"/>
          </p:cNvSpPr>
          <p:nvPr/>
        </p:nvSpPr>
        <p:spPr bwMode="auto">
          <a:xfrm>
            <a:off x="6092825" y="9083675"/>
            <a:ext cx="4794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9B912210-B774-4829-A90F-AFC30DC73235}" type="slidenum">
              <a:rPr lang="es-MX" altLang="es-MX" sz="1000"/>
              <a:pPr algn="r" eaLnBrk="1" hangingPunct="1"/>
              <a:t>4</a:t>
            </a:fld>
            <a:endParaRPr lang="es-MX" altLang="es-MX" sz="1000" dirty="0"/>
          </a:p>
        </p:txBody>
      </p:sp>
      <p:sp>
        <p:nvSpPr>
          <p:cNvPr id="5" name="Line 16">
            <a:extLst>
              <a:ext uri="{FF2B5EF4-FFF2-40B4-BE49-F238E27FC236}">
                <a16:creationId xmlns:a16="http://schemas.microsoft.com/office/drawing/2014/main" id="{B9E9E503-ED2C-4BF9-AC64-531ECD02571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C5E053AF-4DFB-4EBB-BD10-53AABD61FA46}"/>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16413335-4F29-48DC-857C-AD1487C3DBD4}"/>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DDF83430-1EB9-4547-AF2D-DD5A7FEF5D30}"/>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4F54408-8E81-4E21-82F5-847E26C43E85}"/>
              </a:ext>
            </a:extLst>
          </p:cNvPr>
          <p:cNvGraphicFramePr>
            <a:graphicFrameLocks noGrp="1"/>
          </p:cNvGraphicFramePr>
          <p:nvPr>
            <p:extLst>
              <p:ext uri="{D42A27DB-BD31-4B8C-83A1-F6EECF244321}">
                <p14:modId xmlns:p14="http://schemas.microsoft.com/office/powerpoint/2010/main" val="981333477"/>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CERESO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AEE60C0B-2A43-435C-B60C-72529C09D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95A6427A-BEC7-436B-B404-11C1B52003A2}"/>
              </a:ext>
            </a:extLst>
          </p:cNvPr>
          <p:cNvGraphicFramePr>
            <a:graphicFrameLocks noGrp="1"/>
          </p:cNvGraphicFramePr>
          <p:nvPr>
            <p:extLst>
              <p:ext uri="{D42A27DB-BD31-4B8C-83A1-F6EECF244321}">
                <p14:modId xmlns:p14="http://schemas.microsoft.com/office/powerpoint/2010/main" val="656081404"/>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4 de 21</a:t>
                      </a:r>
                    </a:p>
                  </a:txBody>
                  <a:tcPr/>
                </a:tc>
                <a:extLst>
                  <a:ext uri="{0D108BD9-81ED-4DB2-BD59-A6C34878D82A}">
                    <a16:rowId xmlns:a16="http://schemas.microsoft.com/office/drawing/2014/main" val="2061326865"/>
                  </a:ext>
                </a:extLst>
              </a:tr>
            </a:tbl>
          </a:graphicData>
        </a:graphic>
      </p:graphicFrame>
      <p:sp>
        <p:nvSpPr>
          <p:cNvPr id="13" name="Rectángulo 12">
            <a:extLst>
              <a:ext uri="{FF2B5EF4-FFF2-40B4-BE49-F238E27FC236}">
                <a16:creationId xmlns:a16="http://schemas.microsoft.com/office/drawing/2014/main" id="{7EC0985D-D221-4237-A241-ABFF11AA04EE}"/>
              </a:ext>
            </a:extLst>
          </p:cNvPr>
          <p:cNvSpPr/>
          <p:nvPr/>
        </p:nvSpPr>
        <p:spPr>
          <a:xfrm>
            <a:off x="749376" y="2534515"/>
            <a:ext cx="5383055" cy="3600986"/>
          </a:xfrm>
          <a:prstGeom prst="rect">
            <a:avLst/>
          </a:prstGeom>
        </p:spPr>
        <p:txBody>
          <a:bodyPr wrap="square">
            <a:spAutoFit/>
          </a:bodyPr>
          <a:lstStyle/>
          <a:p>
            <a:pPr algn="l"/>
            <a:r>
              <a:rPr lang="es-MX" b="1" dirty="0">
                <a:solidFill>
                  <a:srgbClr val="000000"/>
                </a:solidFill>
              </a:rPr>
              <a:t>Federal </a:t>
            </a:r>
            <a:endParaRPr lang="es-MX" dirty="0">
              <a:solidFill>
                <a:srgbClr val="000000"/>
              </a:solidFill>
            </a:endParaRPr>
          </a:p>
          <a:p>
            <a:pPr marL="171454" indent="-171454" algn="l">
              <a:buFont typeface="Wingdings" panose="05000000000000000000" pitchFamily="2" charset="2"/>
              <a:buChar char="Ø"/>
            </a:pPr>
            <a:r>
              <a:rPr lang="es-MX" b="1" dirty="0">
                <a:solidFill>
                  <a:srgbClr val="000000"/>
                </a:solidFill>
              </a:rPr>
              <a:t>Constitución Política de los Estados Unidos Mexicanos.</a:t>
            </a:r>
          </a:p>
          <a:p>
            <a:pPr algn="l"/>
            <a:r>
              <a:rPr lang="es-MX" b="1" dirty="0">
                <a:solidFill>
                  <a:srgbClr val="000000"/>
                </a:solidFill>
              </a:rPr>
              <a:t>      </a:t>
            </a:r>
            <a:r>
              <a:rPr lang="es-MX" dirty="0">
                <a:solidFill>
                  <a:srgbClr val="000000"/>
                </a:solidFill>
              </a:rPr>
              <a:t>Diario Oficial de la Federación, 05 de febrero de 1917 </a:t>
            </a:r>
          </a:p>
          <a:p>
            <a:pPr algn="l"/>
            <a:r>
              <a:rPr lang="es-MX" dirty="0">
                <a:solidFill>
                  <a:srgbClr val="000000"/>
                </a:solidFill>
              </a:rPr>
              <a:t>      Última reforma publicada D.O.F. el 21 de agosto de 2016 </a:t>
            </a:r>
          </a:p>
          <a:p>
            <a:pPr algn="l"/>
            <a:endParaRPr lang="es-MX" dirty="0">
              <a:solidFill>
                <a:srgbClr val="000000"/>
              </a:solidFill>
            </a:endParaRPr>
          </a:p>
          <a:p>
            <a:pPr marL="171454" indent="-171454" algn="l">
              <a:buFont typeface="Wingdings" panose="05000000000000000000" pitchFamily="2" charset="2"/>
              <a:buChar char="Ø"/>
            </a:pPr>
            <a:r>
              <a:rPr lang="es-MX" dirty="0">
                <a:solidFill>
                  <a:srgbClr val="000000"/>
                </a:solidFill>
              </a:rPr>
              <a:t> </a:t>
            </a:r>
            <a:r>
              <a:rPr lang="es-MX" b="1" dirty="0">
                <a:cs typeface="Arial" panose="020B0604020202020204" pitchFamily="34" charset="0"/>
              </a:rPr>
              <a:t>Ley que Establece las Normas Mínimas sobre Readaptación Social de Sentenciados</a:t>
            </a:r>
            <a:endParaRPr lang="es-MX" dirty="0">
              <a:solidFill>
                <a:srgbClr val="000000"/>
              </a:solidFill>
              <a:cs typeface="Arial" panose="020B0604020202020204" pitchFamily="34" charset="0"/>
            </a:endParaRPr>
          </a:p>
          <a:p>
            <a:pPr algn="l"/>
            <a:r>
              <a:rPr lang="es-MX" b="1" dirty="0">
                <a:solidFill>
                  <a:srgbClr val="000000"/>
                </a:solidFill>
              </a:rPr>
              <a:t>      </a:t>
            </a:r>
            <a:r>
              <a:rPr lang="es-MX" dirty="0">
                <a:cs typeface="Arial" panose="020B0604020202020204" pitchFamily="34" charset="0"/>
              </a:rPr>
              <a:t>Diario Oficial de la Federación el 19 de mayo de 1971</a:t>
            </a:r>
          </a:p>
          <a:p>
            <a:pPr algn="l"/>
            <a:r>
              <a:rPr lang="es-MX" dirty="0">
                <a:cs typeface="Arial" panose="020B0604020202020204" pitchFamily="34" charset="0"/>
              </a:rPr>
              <a:t>      Última reforma publicada en el DOF el 13 de junio de 2014</a:t>
            </a:r>
          </a:p>
          <a:p>
            <a:pPr algn="l"/>
            <a:endParaRPr lang="es-MX" b="1" dirty="0">
              <a:solidFill>
                <a:srgbClr val="000000"/>
              </a:solidFill>
            </a:endParaRPr>
          </a:p>
          <a:p>
            <a:pPr algn="l"/>
            <a:r>
              <a:rPr lang="es-MX" b="1" dirty="0">
                <a:solidFill>
                  <a:srgbClr val="000000"/>
                </a:solidFill>
              </a:rPr>
              <a:t>Estatal </a:t>
            </a:r>
            <a:endParaRPr lang="es-MX" dirty="0">
              <a:solidFill>
                <a:srgbClr val="000000"/>
              </a:solidFill>
            </a:endParaRPr>
          </a:p>
          <a:p>
            <a:pPr marL="171454" indent="-171454" algn="l">
              <a:buFont typeface="Wingdings" panose="05000000000000000000" pitchFamily="2" charset="2"/>
              <a:buChar char="Ø"/>
            </a:pPr>
            <a:r>
              <a:rPr lang="es-MX" b="1" dirty="0">
                <a:solidFill>
                  <a:srgbClr val="000000"/>
                </a:solidFill>
              </a:rPr>
              <a:t>Constitución del Estado Libre y Soberano de Puebla.</a:t>
            </a:r>
            <a:endParaRPr lang="es-MX" dirty="0">
              <a:solidFill>
                <a:srgbClr val="000000"/>
              </a:solidFill>
            </a:endParaRPr>
          </a:p>
          <a:p>
            <a:pPr algn="l"/>
            <a:r>
              <a:rPr lang="es-MX" dirty="0">
                <a:solidFill>
                  <a:srgbClr val="000000"/>
                </a:solidFill>
              </a:rPr>
              <a:t>      Periódico Oficial del Estado, 2 de octubre de 1917 </a:t>
            </a:r>
          </a:p>
          <a:p>
            <a:pPr algn="l"/>
            <a:r>
              <a:rPr lang="es-MX" dirty="0">
                <a:solidFill>
                  <a:srgbClr val="000000"/>
                </a:solidFill>
              </a:rPr>
              <a:t>      Última reforma publicada P.O. el 04 de enero de 2016 </a:t>
            </a:r>
          </a:p>
          <a:p>
            <a:pPr algn="l"/>
            <a:endParaRPr lang="es-MX" b="1" dirty="0">
              <a:solidFill>
                <a:srgbClr val="000000"/>
              </a:solidFill>
            </a:endParaRPr>
          </a:p>
          <a:p>
            <a:pPr marL="171454" indent="-171454" algn="l">
              <a:buFont typeface="Wingdings" panose="05000000000000000000" pitchFamily="2" charset="2"/>
              <a:buChar char="Ø"/>
            </a:pPr>
            <a:r>
              <a:rPr lang="es-MX" b="1" dirty="0">
                <a:cs typeface="Arial" panose="020B0604020202020204" pitchFamily="34" charset="0"/>
              </a:rPr>
              <a:t>Ley de Ejecución de Sanciones Penales y de Reinserción Social para el Estado de Puebla.</a:t>
            </a:r>
            <a:endParaRPr lang="es-ES" dirty="0">
              <a:cs typeface="Arial" panose="020B0604020202020204" pitchFamily="34" charset="0"/>
            </a:endParaRPr>
          </a:p>
          <a:p>
            <a:pPr algn="l"/>
            <a:endParaRPr lang="es-MX" dirty="0">
              <a:solidFill>
                <a:srgbClr val="000000"/>
              </a:solidFill>
            </a:endParaRPr>
          </a:p>
          <a:p>
            <a:pPr marL="171454" indent="-171454" algn="l">
              <a:buFont typeface="Wingdings" panose="05000000000000000000" pitchFamily="2" charset="2"/>
              <a:buChar char="Ø"/>
            </a:pPr>
            <a:r>
              <a:rPr lang="es-MX" b="1" dirty="0">
                <a:cs typeface="Arial" panose="020B0604020202020204" pitchFamily="34" charset="0"/>
              </a:rPr>
              <a:t>Ley Orgánica Municipal del Estado de Puebla.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6">
            <a:extLst>
              <a:ext uri="{FF2B5EF4-FFF2-40B4-BE49-F238E27FC236}">
                <a16:creationId xmlns:a16="http://schemas.microsoft.com/office/drawing/2014/main" id="{88F01211-5286-485A-81DD-B0F68DA3D51E}"/>
              </a:ext>
            </a:extLst>
          </p:cNvPr>
          <p:cNvSpPr txBox="1">
            <a:spLocks noChangeArrowheads="1"/>
          </p:cNvSpPr>
          <p:nvPr/>
        </p:nvSpPr>
        <p:spPr bwMode="auto">
          <a:xfrm>
            <a:off x="628650" y="2589212"/>
            <a:ext cx="5943600" cy="277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l"/>
            <a:r>
              <a:rPr lang="es-MX" altLang="es-MX"/>
              <a:t> </a:t>
            </a:r>
          </a:p>
        </p:txBody>
      </p:sp>
      <p:sp>
        <p:nvSpPr>
          <p:cNvPr id="20483" name="Rectangle 18">
            <a:extLst>
              <a:ext uri="{FF2B5EF4-FFF2-40B4-BE49-F238E27FC236}">
                <a16:creationId xmlns:a16="http://schemas.microsoft.com/office/drawing/2014/main" id="{56AD9000-9161-4515-983A-7B06000E463B}"/>
              </a:ext>
            </a:extLst>
          </p:cNvPr>
          <p:cNvSpPr>
            <a:spLocks noChangeArrowheads="1"/>
          </p:cNvSpPr>
          <p:nvPr/>
        </p:nvSpPr>
        <p:spPr bwMode="auto">
          <a:xfrm>
            <a:off x="381000" y="1219200"/>
            <a:ext cx="61722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20485" name="Text Box 21">
            <a:extLst>
              <a:ext uri="{FF2B5EF4-FFF2-40B4-BE49-F238E27FC236}">
                <a16:creationId xmlns:a16="http://schemas.microsoft.com/office/drawing/2014/main" id="{537B9D85-B2AB-488B-A958-45DBB01CD698}"/>
              </a:ext>
            </a:extLst>
          </p:cNvPr>
          <p:cNvSpPr txBox="1">
            <a:spLocks noChangeArrowheads="1"/>
          </p:cNvSpPr>
          <p:nvPr/>
        </p:nvSpPr>
        <p:spPr bwMode="auto">
          <a:xfrm>
            <a:off x="2230596" y="1614178"/>
            <a:ext cx="25699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3. </a:t>
            </a:r>
          </a:p>
          <a:p>
            <a:pPr eaLnBrk="1" hangingPunct="1"/>
            <a:r>
              <a:rPr lang="es-MX" altLang="es-MX" sz="1400" b="1" dirty="0"/>
              <a:t>Relación de procedimientos</a:t>
            </a:r>
            <a:endParaRPr lang="es-ES" altLang="es-MX" sz="1400" b="1" dirty="0"/>
          </a:p>
        </p:txBody>
      </p:sp>
      <p:sp>
        <p:nvSpPr>
          <p:cNvPr id="20490" name="9 CuadroTexto">
            <a:extLst>
              <a:ext uri="{FF2B5EF4-FFF2-40B4-BE49-F238E27FC236}">
                <a16:creationId xmlns:a16="http://schemas.microsoft.com/office/drawing/2014/main" id="{85A3E927-D36C-4107-AE16-74AA1D18478C}"/>
              </a:ext>
            </a:extLst>
          </p:cNvPr>
          <p:cNvSpPr txBox="1">
            <a:spLocks noChangeArrowheads="1"/>
          </p:cNvSpPr>
          <p:nvPr/>
        </p:nvSpPr>
        <p:spPr bwMode="auto">
          <a:xfrm>
            <a:off x="6092825" y="9083675"/>
            <a:ext cx="4794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351B5E13-E6E6-4C25-9C54-482D9756A1F4}" type="slidenum">
              <a:rPr lang="es-MX" altLang="es-MX" sz="1000"/>
              <a:pPr algn="r" eaLnBrk="1" hangingPunct="1"/>
              <a:t>5</a:t>
            </a:fld>
            <a:endParaRPr lang="es-MX" altLang="es-MX" sz="1000"/>
          </a:p>
        </p:txBody>
      </p:sp>
      <p:sp>
        <p:nvSpPr>
          <p:cNvPr id="2" name="Rectángulo 1">
            <a:extLst>
              <a:ext uri="{FF2B5EF4-FFF2-40B4-BE49-F238E27FC236}">
                <a16:creationId xmlns:a16="http://schemas.microsoft.com/office/drawing/2014/main" id="{DF47C5C2-4010-44A1-8B7A-25AF0DAFD4E3}"/>
              </a:ext>
            </a:extLst>
          </p:cNvPr>
          <p:cNvSpPr/>
          <p:nvPr/>
        </p:nvSpPr>
        <p:spPr>
          <a:xfrm>
            <a:off x="628650" y="2589213"/>
            <a:ext cx="5400128" cy="923330"/>
          </a:xfrm>
          <a:prstGeom prst="rect">
            <a:avLst/>
          </a:prstGeom>
        </p:spPr>
        <p:txBody>
          <a:bodyPr wrap="square">
            <a:spAutoFit/>
          </a:bodyPr>
          <a:lstStyle/>
          <a:p>
            <a:pPr algn="l">
              <a:lnSpc>
                <a:spcPct val="90000"/>
              </a:lnSpc>
              <a:tabLst>
                <a:tab pos="355608" algn="l"/>
              </a:tabLst>
              <a:defRPr/>
            </a:pPr>
            <a:r>
              <a:rPr lang="es-MX" dirty="0">
                <a:latin typeface="Arial" charset="0"/>
              </a:rPr>
              <a:t>1.- Procedimiento para el Ingreso del retenido.</a:t>
            </a:r>
          </a:p>
          <a:p>
            <a:pPr algn="l">
              <a:lnSpc>
                <a:spcPct val="90000"/>
              </a:lnSpc>
              <a:tabLst>
                <a:tab pos="355608" algn="l"/>
              </a:tabLst>
              <a:defRPr/>
            </a:pPr>
            <a:endParaRPr lang="es-MX" dirty="0">
              <a:latin typeface="Arial" charset="0"/>
            </a:endParaRPr>
          </a:p>
          <a:p>
            <a:pPr algn="l">
              <a:lnSpc>
                <a:spcPct val="90000"/>
              </a:lnSpc>
              <a:tabLst>
                <a:tab pos="355608" algn="l"/>
              </a:tabLst>
              <a:defRPr/>
            </a:pPr>
            <a:r>
              <a:rPr lang="es-MX" dirty="0">
                <a:latin typeface="Arial" charset="0"/>
              </a:rPr>
              <a:t>2.- Procedimiento para el Traslado de retenido a su audiencia de oralidad.</a:t>
            </a:r>
          </a:p>
          <a:p>
            <a:pPr algn="l">
              <a:lnSpc>
                <a:spcPct val="90000"/>
              </a:lnSpc>
              <a:tabLst>
                <a:tab pos="355608" algn="l"/>
              </a:tabLst>
              <a:defRPr/>
            </a:pPr>
            <a:endParaRPr lang="es-MX" dirty="0">
              <a:latin typeface="Arial" charset="0"/>
            </a:endParaRPr>
          </a:p>
          <a:p>
            <a:pPr algn="l">
              <a:lnSpc>
                <a:spcPct val="90000"/>
              </a:lnSpc>
              <a:tabLst>
                <a:tab pos="355608" algn="l"/>
              </a:tabLst>
              <a:defRPr/>
            </a:pPr>
            <a:r>
              <a:rPr lang="es-MX" dirty="0">
                <a:latin typeface="Arial" charset="0"/>
              </a:rPr>
              <a:t>3.- Procedimiento para el Egreso del retenido.</a:t>
            </a:r>
          </a:p>
        </p:txBody>
      </p:sp>
      <p:sp>
        <p:nvSpPr>
          <p:cNvPr id="8" name="Line 15">
            <a:extLst>
              <a:ext uri="{FF2B5EF4-FFF2-40B4-BE49-F238E27FC236}">
                <a16:creationId xmlns:a16="http://schemas.microsoft.com/office/drawing/2014/main" id="{1C505AE4-CA24-4E33-9A92-0049336DDF2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7">
            <a:extLst>
              <a:ext uri="{FF2B5EF4-FFF2-40B4-BE49-F238E27FC236}">
                <a16:creationId xmlns:a16="http://schemas.microsoft.com/office/drawing/2014/main" id="{3C60CCF4-5040-4580-8DA8-BCF3F7D65D33}"/>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A90C9913-EC0A-46EA-9720-81D15BD74685}"/>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6">
            <a:extLst>
              <a:ext uri="{FF2B5EF4-FFF2-40B4-BE49-F238E27FC236}">
                <a16:creationId xmlns:a16="http://schemas.microsoft.com/office/drawing/2014/main" id="{051A3485-7083-429E-8E1D-F0DCBD2AFD8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12" name="Tabla 11">
            <a:extLst>
              <a:ext uri="{FF2B5EF4-FFF2-40B4-BE49-F238E27FC236}">
                <a16:creationId xmlns:a16="http://schemas.microsoft.com/office/drawing/2014/main" id="{9443B246-A4AD-41D3-A5C6-EC3914FCC5E2}"/>
              </a:ext>
            </a:extLst>
          </p:cNvPr>
          <p:cNvGraphicFramePr>
            <a:graphicFrameLocks noGrp="1"/>
          </p:cNvGraphicFramePr>
          <p:nvPr>
            <p:extLst>
              <p:ext uri="{D42A27DB-BD31-4B8C-83A1-F6EECF244321}">
                <p14:modId xmlns:p14="http://schemas.microsoft.com/office/powerpoint/2010/main" val="3148731178"/>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CERESO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3" name="Picture 2077" descr="Resultado de imagen para ayuntamiento de tlatlauquitepec">
            <a:hlinkClick r:id="rId2"/>
            <a:extLst>
              <a:ext uri="{FF2B5EF4-FFF2-40B4-BE49-F238E27FC236}">
                <a16:creationId xmlns:a16="http://schemas.microsoft.com/office/drawing/2014/main" id="{C716601D-6E24-438A-94CE-99076896E7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Tabla 13">
            <a:extLst>
              <a:ext uri="{FF2B5EF4-FFF2-40B4-BE49-F238E27FC236}">
                <a16:creationId xmlns:a16="http://schemas.microsoft.com/office/drawing/2014/main" id="{1E552233-6097-4035-8BE8-E1DAC6F72FD6}"/>
              </a:ext>
            </a:extLst>
          </p:cNvPr>
          <p:cNvGraphicFramePr>
            <a:graphicFrameLocks noGrp="1"/>
          </p:cNvGraphicFramePr>
          <p:nvPr>
            <p:extLst>
              <p:ext uri="{D42A27DB-BD31-4B8C-83A1-F6EECF244321}">
                <p14:modId xmlns:p14="http://schemas.microsoft.com/office/powerpoint/2010/main" val="2345185326"/>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5 de 21</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a:extLst>
              <a:ext uri="{FF2B5EF4-FFF2-40B4-BE49-F238E27FC236}">
                <a16:creationId xmlns:a16="http://schemas.microsoft.com/office/drawing/2014/main" id="{FC87A269-76D7-4120-B5C5-A651DE4E6C8D}"/>
              </a:ext>
            </a:extLst>
          </p:cNvPr>
          <p:cNvSpPr txBox="1"/>
          <p:nvPr/>
        </p:nvSpPr>
        <p:spPr>
          <a:xfrm>
            <a:off x="548680" y="3750196"/>
            <a:ext cx="5760640" cy="1384995"/>
          </a:xfrm>
          <a:prstGeom prst="rect">
            <a:avLst/>
          </a:prstGeom>
          <a:noFill/>
        </p:spPr>
        <p:txBody>
          <a:bodyPr wrap="square" rtlCol="0">
            <a:spAutoFit/>
          </a:bodyPr>
          <a:lstStyle/>
          <a:p>
            <a:r>
              <a:rPr lang="es-MX" sz="1400" b="1" dirty="0"/>
              <a:t>4.</a:t>
            </a:r>
          </a:p>
          <a:p>
            <a:endParaRPr lang="es-MX" sz="1400" b="1" dirty="0"/>
          </a:p>
          <a:p>
            <a:r>
              <a:rPr lang="es-MX" sz="1400" b="1" dirty="0"/>
              <a:t>DESCRIPCION DE PROCEDIMIENTOS Y DIAGRAMA DE FLUJO</a:t>
            </a:r>
          </a:p>
          <a:p>
            <a:endParaRPr lang="es-MX" sz="1400" b="1" dirty="0"/>
          </a:p>
          <a:p>
            <a:endParaRPr lang="es-MX" sz="1400" b="1" dirty="0"/>
          </a:p>
          <a:p>
            <a:endParaRPr lang="es-MX" sz="1400" b="1" dirty="0"/>
          </a:p>
        </p:txBody>
      </p:sp>
      <p:sp>
        <p:nvSpPr>
          <p:cNvPr id="3" name="Line 16">
            <a:extLst>
              <a:ext uri="{FF2B5EF4-FFF2-40B4-BE49-F238E27FC236}">
                <a16:creationId xmlns:a16="http://schemas.microsoft.com/office/drawing/2014/main" id="{F3E0F8B1-0817-4E58-AE3F-41B954F96AB1}"/>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6ABCEC5F-B8C2-4FC6-9F8D-E4825935FA4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7">
            <a:extLst>
              <a:ext uri="{FF2B5EF4-FFF2-40B4-BE49-F238E27FC236}">
                <a16:creationId xmlns:a16="http://schemas.microsoft.com/office/drawing/2014/main" id="{7915B25B-1A48-47ED-823C-88EF29D53A8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5">
            <a:extLst>
              <a:ext uri="{FF2B5EF4-FFF2-40B4-BE49-F238E27FC236}">
                <a16:creationId xmlns:a16="http://schemas.microsoft.com/office/drawing/2014/main" id="{0D02CF5A-D7A7-4882-8EAC-E6AEC2DE2EAA}"/>
              </a:ext>
            </a:extLst>
          </p:cNvPr>
          <p:cNvSpPr>
            <a:spLocks noChangeShapeType="1"/>
          </p:cNvSpPr>
          <p:nvPr/>
        </p:nvSpPr>
        <p:spPr bwMode="auto">
          <a:xfrm flipH="1">
            <a:off x="6453187" y="408777"/>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7" name="Tabla 6">
            <a:extLst>
              <a:ext uri="{FF2B5EF4-FFF2-40B4-BE49-F238E27FC236}">
                <a16:creationId xmlns:a16="http://schemas.microsoft.com/office/drawing/2014/main" id="{8DD4E732-CC53-49A8-99BE-8720AB56BCA2}"/>
              </a:ext>
            </a:extLst>
          </p:cNvPr>
          <p:cNvGraphicFramePr>
            <a:graphicFrameLocks noGrp="1"/>
          </p:cNvGraphicFramePr>
          <p:nvPr>
            <p:extLst>
              <p:ext uri="{D42A27DB-BD31-4B8C-83A1-F6EECF244321}">
                <p14:modId xmlns:p14="http://schemas.microsoft.com/office/powerpoint/2010/main" val="2255007166"/>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CERESO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8" name="Picture 2077" descr="Resultado de imagen para ayuntamiento de tlatlauquitepec">
            <a:hlinkClick r:id="rId2"/>
            <a:extLst>
              <a:ext uri="{FF2B5EF4-FFF2-40B4-BE49-F238E27FC236}">
                <a16:creationId xmlns:a16="http://schemas.microsoft.com/office/drawing/2014/main" id="{F8C7FB6D-08F8-41F1-8464-6252F616A8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D921F87-6B59-4B03-B311-61A92BC69D96}"/>
              </a:ext>
            </a:extLst>
          </p:cNvPr>
          <p:cNvGraphicFramePr>
            <a:graphicFrameLocks noGrp="1"/>
          </p:cNvGraphicFramePr>
          <p:nvPr>
            <p:extLst>
              <p:ext uri="{D42A27DB-BD31-4B8C-83A1-F6EECF244321}">
                <p14:modId xmlns:p14="http://schemas.microsoft.com/office/powerpoint/2010/main" val="178461060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6 de 21</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849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1600438"/>
          </a:xfrm>
          <a:prstGeom prst="rect">
            <a:avLst/>
          </a:prstGeom>
          <a:noFill/>
        </p:spPr>
        <p:txBody>
          <a:bodyPr wrap="square" rtlCol="0">
            <a:spAutoFit/>
          </a:bodyPr>
          <a:lstStyle/>
          <a:p>
            <a:r>
              <a:rPr lang="es-MX" sz="1400" b="1" dirty="0"/>
              <a:t>4.1. </a:t>
            </a:r>
          </a:p>
          <a:p>
            <a:endParaRPr lang="es-MX" sz="1400" b="1" dirty="0"/>
          </a:p>
          <a:p>
            <a:pPr algn="l"/>
            <a:r>
              <a:rPr lang="es-MX" sz="1400" b="1" dirty="0"/>
              <a:t>Nombre del procedimiento: </a:t>
            </a:r>
            <a:r>
              <a:rPr lang="es-MX" sz="1400" dirty="0">
                <a:latin typeface="Arial" charset="0"/>
              </a:rPr>
              <a:t>Procedimiento para el Ingreso del retenido.</a:t>
            </a:r>
          </a:p>
          <a:p>
            <a:pPr algn="l"/>
            <a:endParaRPr lang="es-ES" sz="1400" dirty="0">
              <a:solidFill>
                <a:srgbClr val="000000"/>
              </a:solidFill>
              <a:ea typeface="Calibri" panose="020F0502020204030204" pitchFamily="34" charset="0"/>
              <a:cs typeface="Arial" panose="020B0604020202020204" pitchFamily="34" charset="0"/>
            </a:endParaRPr>
          </a:p>
          <a:p>
            <a:pPr algn="l"/>
            <a:endParaRPr lang="es-ES" sz="1400" dirty="0">
              <a:solidFill>
                <a:srgbClr val="000000"/>
              </a:solidFill>
              <a:ea typeface="Calibri" panose="020F0502020204030204" pitchFamily="34" charset="0"/>
              <a:cs typeface="Arial" panose="020B0604020202020204" pitchFamily="34" charset="0"/>
            </a:endParaRPr>
          </a:p>
          <a:p>
            <a:pPr algn="l"/>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2502298049"/>
              </p:ext>
            </p:extLst>
          </p:nvPr>
        </p:nvGraphicFramePr>
        <p:xfrm>
          <a:off x="442614" y="2690331"/>
          <a:ext cx="5915024" cy="1160082"/>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1160082">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Llevar a cabo la guardia y custodia de los internos de nuevo ingreso, con apego al Reglamento Interior, respetando sus derechos humanos, para garantizar su integridad física y mental, el tiempo que se encuentren privados de su libertad.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2968455044"/>
              </p:ext>
            </p:extLst>
          </p:nvPr>
        </p:nvGraphicFramePr>
        <p:xfrm>
          <a:off x="442614" y="4130659"/>
          <a:ext cx="5915024" cy="2560320"/>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555443">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lnSpc>
                          <a:spcPct val="100000"/>
                        </a:lnSpc>
                      </a:pPr>
                      <a:r>
                        <a:rPr lang="es-MX" sz="1200" b="0" i="0" u="none" strike="noStrike" baseline="0" dirty="0">
                          <a:latin typeface="Arial" panose="020B0604020202020204" pitchFamily="34" charset="0"/>
                          <a:ea typeface="+mn-ea"/>
                          <a:cs typeface="Arial" panose="020B0604020202020204" pitchFamily="34" charset="0"/>
                        </a:rPr>
                        <a:t>Las autoridades penitenciarias son responsables de proteger a las personas confiadas a su custodia, realizando sus actividades en el marco de la legalidad, honradez, lealtad, imparcialidad y eficiencia que han de observarse en el servicio público. </a:t>
                      </a:r>
                    </a:p>
                    <a:p>
                      <a:pPr algn="just">
                        <a:lnSpc>
                          <a:spcPct val="100000"/>
                        </a:lnSpc>
                      </a:pPr>
                      <a:r>
                        <a:rPr lang="es-MX" sz="1200" b="0" i="0" u="none" strike="noStrike" baseline="0" dirty="0">
                          <a:latin typeface="Arial" panose="020B0604020202020204" pitchFamily="34" charset="0"/>
                          <a:ea typeface="+mn-ea"/>
                          <a:cs typeface="Arial" panose="020B0604020202020204" pitchFamily="34" charset="0"/>
                        </a:rPr>
                        <a:t> </a:t>
                      </a:r>
                    </a:p>
                    <a:p>
                      <a:pPr algn="just">
                        <a:lnSpc>
                          <a:spcPct val="100000"/>
                        </a:lnSpc>
                      </a:pPr>
                      <a:r>
                        <a:rPr lang="es-MX" sz="1200" b="0" i="0" u="none" strike="noStrike" baseline="0" dirty="0">
                          <a:latin typeface="Arial" panose="020B0604020202020204" pitchFamily="34" charset="0"/>
                          <a:ea typeface="+mn-ea"/>
                          <a:cs typeface="Arial" panose="020B0604020202020204" pitchFamily="34" charset="0"/>
                        </a:rPr>
                        <a:t>Por lo que para recibir  el ingreso de cualquier persona al centro de reinserción social deberán observar las siguientes disposiciones las cuales se encuentran establecidas en el reglamento de los centros de reinserción social para el estado de puebla.  </a:t>
                      </a:r>
                    </a:p>
                    <a:p>
                      <a:pPr algn="just">
                        <a:lnSpc>
                          <a:spcPct val="100000"/>
                        </a:lnSpc>
                      </a:pPr>
                      <a:r>
                        <a:rPr lang="es-MX" sz="1200" b="0" i="0" u="none" strike="noStrike" baseline="0" dirty="0">
                          <a:latin typeface="Arial" panose="020B0604020202020204" pitchFamily="34" charset="0"/>
                          <a:ea typeface="+mn-ea"/>
                          <a:cs typeface="Arial" panose="020B0604020202020204" pitchFamily="34" charset="0"/>
                        </a:rPr>
                        <a:t> </a:t>
                      </a: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4103468549"/>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CERESO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353637651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7 de 21</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92399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3443047969"/>
              </p:ext>
            </p:extLst>
          </p:nvPr>
        </p:nvGraphicFramePr>
        <p:xfrm>
          <a:off x="474629" y="1930833"/>
          <a:ext cx="5820407" cy="6926328"/>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526453">
                  <a:extLst>
                    <a:ext uri="{9D8B030D-6E8A-4147-A177-3AD203B41FA5}">
                      <a16:colId xmlns:a16="http://schemas.microsoft.com/office/drawing/2014/main" val="3043753496"/>
                    </a:ext>
                  </a:extLst>
                </a:gridCol>
                <a:gridCol w="3658123">
                  <a:extLst>
                    <a:ext uri="{9D8B030D-6E8A-4147-A177-3AD203B41FA5}">
                      <a16:colId xmlns:a16="http://schemas.microsoft.com/office/drawing/2014/main" val="3743977267"/>
                    </a:ext>
                  </a:extLst>
                </a:gridCol>
              </a:tblGrid>
              <a:tr h="274320">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latin typeface="Arial" panose="020B0604020202020204" pitchFamily="34" charset="0"/>
                          <a:cs typeface="Arial" panose="020B0604020202020204" pitchFamily="34" charset="0"/>
                        </a:rPr>
                        <a:t>Responsable</a:t>
                      </a:r>
                    </a:p>
                  </a:txBody>
                  <a:tcPr/>
                </a:tc>
                <a:tc>
                  <a:txBody>
                    <a:bodyPr/>
                    <a:lstStyle/>
                    <a:p>
                      <a:pPr algn="ctr"/>
                      <a:r>
                        <a:rPr lang="es-MX" sz="1200" dirty="0">
                          <a:latin typeface="Arial" panose="020B0604020202020204" pitchFamily="34" charset="0"/>
                          <a:cs typeface="Arial" panose="020B0604020202020204" pitchFamily="34" charset="0"/>
                        </a:rPr>
                        <a:t>Actividad</a:t>
                      </a:r>
                    </a:p>
                  </a:txBody>
                  <a:tcPr/>
                </a:tc>
                <a:extLst>
                  <a:ext uri="{0D108BD9-81ED-4DB2-BD59-A6C34878D82A}">
                    <a16:rowId xmlns:a16="http://schemas.microsoft.com/office/drawing/2014/main" val="868324245"/>
                  </a:ext>
                </a:extLst>
              </a:tr>
              <a:tr h="47578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Dirección General de CERESOS</a:t>
                      </a: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Llega el personal que realiza el traslado del ingreso del interno. </a:t>
                      </a:r>
                    </a:p>
                  </a:txBody>
                  <a:tcPr marL="68580" marR="68580" marT="0" marB="0"/>
                </a:tc>
                <a:extLst>
                  <a:ext uri="{0D108BD9-81ED-4DB2-BD59-A6C34878D82A}">
                    <a16:rowId xmlns:a16="http://schemas.microsoft.com/office/drawing/2014/main" val="736362764"/>
                  </a:ext>
                </a:extLst>
              </a:tr>
              <a:tr h="548640">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Jurídico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No cuenta con la documentación de internamiento no ingresa el interno.</a:t>
                      </a:r>
                    </a:p>
                    <a:p>
                      <a:pPr algn="just"/>
                      <a:endParaRPr lang="es-MX" sz="12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val="3935992432"/>
                  </a:ext>
                </a:extLst>
              </a:tr>
              <a:tr h="58595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Servicio Médico</a:t>
                      </a:r>
                    </a:p>
                  </a:txBody>
                  <a:tcPr marL="68580" marR="68580" marT="0" marB="0"/>
                </a:tc>
                <a:tc>
                  <a:txBody>
                    <a:bodyPr/>
                    <a:lstStyle/>
                    <a:p>
                      <a:pPr marL="0" indent="0" algn="just">
                        <a:buFont typeface="Arial" panose="020B0604020202020204" pitchFamily="34" charset="0"/>
                        <a:buNone/>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Cuenta con la documentación de internamiento se realiza la revisión medica. </a:t>
                      </a:r>
                    </a:p>
                  </a:txBody>
                  <a:tcPr marL="68580" marR="68580" marT="0" marB="0"/>
                </a:tc>
                <a:extLst>
                  <a:ext uri="{0D108BD9-81ED-4DB2-BD59-A6C34878D82A}">
                    <a16:rowId xmlns:a16="http://schemas.microsoft.com/office/drawing/2014/main" val="3657339292"/>
                  </a:ext>
                </a:extLst>
              </a:tr>
              <a:tr h="548640">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Servicio Médico</a:t>
                      </a:r>
                    </a:p>
                  </a:txBody>
                  <a:tcPr marL="68580" marR="68580" marT="0" marB="0"/>
                </a:tc>
                <a:tc>
                  <a:txBody>
                    <a:bodyPr/>
                    <a:lstStyle/>
                    <a:p>
                      <a:r>
                        <a:rPr lang="es-MX" sz="1200" dirty="0">
                          <a:latin typeface="Arial" panose="020B0604020202020204" pitchFamily="34" charset="0"/>
                          <a:cs typeface="Arial" panose="020B0604020202020204" pitchFamily="34" charset="0"/>
                        </a:rPr>
                        <a:t>Se encontraron lesiones reporta a la autoridad competente y atiende al interno. </a:t>
                      </a:r>
                    </a:p>
                    <a:p>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4175772796"/>
                  </a:ext>
                </a:extLst>
              </a:tr>
              <a:tr h="548640">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tc>
                <a:tc>
                  <a:txBody>
                    <a:bodyPr/>
                    <a:lstStyle/>
                    <a:p>
                      <a:r>
                        <a:rPr lang="es-MX" sz="1200" dirty="0">
                          <a:latin typeface="Arial" panose="020B0604020202020204" pitchFamily="34" charset="0"/>
                          <a:cs typeface="Arial" panose="020B0604020202020204" pitchFamily="34" charset="0"/>
                        </a:rPr>
                        <a:t>Jurídico</a:t>
                      </a:r>
                    </a:p>
                  </a:txBody>
                  <a:tcPr marL="68580" marR="68580" marT="0" marB="0"/>
                </a:tc>
                <a:tc>
                  <a:txBody>
                    <a:bodyPr/>
                    <a:lstStyle/>
                    <a:p>
                      <a:pPr marL="0" indent="0">
                        <a:buFont typeface="Arial" panose="020B0604020202020204" pitchFamily="34" charset="0"/>
                        <a:buNone/>
                      </a:pPr>
                      <a:r>
                        <a:rPr lang="es-MX" sz="1200" dirty="0">
                          <a:latin typeface="Arial" panose="020B0604020202020204" pitchFamily="34" charset="0"/>
                          <a:cs typeface="Arial" panose="020B0604020202020204" pitchFamily="34" charset="0"/>
                        </a:rPr>
                        <a:t>No se encontraron lesiones elabora la boleta de ingreso y ficha de identificación.</a:t>
                      </a:r>
                    </a:p>
                    <a:p>
                      <a:pPr marL="0" indent="0">
                        <a:buFont typeface="Arial" panose="020B0604020202020204" pitchFamily="34" charset="0"/>
                        <a:buNone/>
                      </a:pP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473386933"/>
                  </a:ext>
                </a:extLst>
              </a:tr>
              <a:tr h="365760">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Seguridad y Custodia</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Ubica al interno en estancia de ingresos.</a:t>
                      </a:r>
                    </a:p>
                  </a:txBody>
                  <a:tcPr marL="68580" marR="68580" marT="0" marB="0"/>
                </a:tc>
                <a:extLst>
                  <a:ext uri="{0D108BD9-81ED-4DB2-BD59-A6C34878D82A}">
                    <a16:rowId xmlns:a16="http://schemas.microsoft.com/office/drawing/2014/main" val="1863288757"/>
                  </a:ext>
                </a:extLst>
              </a:tr>
              <a:tr h="44593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7</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Consejo Técnico Interdisciplinario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Clasifica al interno de acuerdo a su personalidad </a:t>
                      </a:r>
                    </a:p>
                  </a:txBody>
                  <a:tcPr marL="68580" marR="68580" marT="0" marB="0"/>
                </a:tc>
                <a:extLst>
                  <a:ext uri="{0D108BD9-81ED-4DB2-BD59-A6C34878D82A}">
                    <a16:rowId xmlns:a16="http://schemas.microsoft.com/office/drawing/2014/main" val="3905927076"/>
                  </a:ext>
                </a:extLst>
              </a:tr>
              <a:tr h="45947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8</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Jurídico</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Reporta en libros de gobierno.</a:t>
                      </a:r>
                    </a:p>
                  </a:txBody>
                  <a:tcPr marL="68580" marR="68580" marT="0" marB="0"/>
                </a:tc>
                <a:extLst>
                  <a:ext uri="{0D108BD9-81ED-4DB2-BD59-A6C34878D82A}">
                    <a16:rowId xmlns:a16="http://schemas.microsoft.com/office/drawing/2014/main" val="346264453"/>
                  </a:ext>
                </a:extLst>
              </a:tr>
              <a:tr h="5729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Jurídico</a:t>
                      </a: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Notifica a las áreas correspondientes para el control de la población.</a:t>
                      </a:r>
                    </a:p>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13963205"/>
                  </a:ext>
                </a:extLst>
              </a:tr>
              <a:tr h="73152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Jurídico</a:t>
                      </a:r>
                    </a:p>
                  </a:txBody>
                  <a:tcPr marL="68580" marR="68580" marT="0" marB="0"/>
                </a:tc>
                <a:tc>
                  <a:txBody>
                    <a:bodyPr/>
                    <a:lstStyle/>
                    <a:p>
                      <a:pPr algn="just">
                        <a:lnSpc>
                          <a:spcPct val="100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 se tiene las ejecutorias, se solicita el expediente a la dirección. </a:t>
                      </a:r>
                    </a:p>
                    <a:p>
                      <a:pPr algn="just">
                        <a:lnSpc>
                          <a:spcPct val="100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70998083"/>
                  </a:ext>
                </a:extLst>
              </a:tr>
              <a:tr h="54864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Jurídico </a:t>
                      </a:r>
                    </a:p>
                  </a:txBody>
                  <a:tcPr marL="68580" marR="68580" marT="0" marB="0"/>
                </a:tc>
                <a:tc>
                  <a:txBody>
                    <a:bodyPr/>
                    <a:lstStyle/>
                    <a:p>
                      <a:pPr algn="just">
                        <a:lnSpc>
                          <a:spcPct val="100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Si se tiene las ejecutorias integra su expediente penitenciario. </a:t>
                      </a:r>
                    </a:p>
                    <a:p>
                      <a:pPr algn="just">
                        <a:lnSpc>
                          <a:spcPct val="100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77184944"/>
                  </a:ext>
                </a:extLst>
              </a:tr>
              <a:tr h="54864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12</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Jurídico</a:t>
                      </a:r>
                    </a:p>
                  </a:txBody>
                  <a:tcPr marL="68580" marR="68580" marT="0" marB="0"/>
                </a:tc>
                <a:tc>
                  <a:txBody>
                    <a:bodyPr/>
                    <a:lstStyle/>
                    <a:p>
                      <a:pPr algn="just">
                        <a:lnSpc>
                          <a:spcPct val="100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Si es extranjero notifica a las oficinas de migración la existencia del interno extranjero. </a:t>
                      </a:r>
                    </a:p>
                    <a:p>
                      <a:pPr algn="just">
                        <a:lnSpc>
                          <a:spcPct val="100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65318027"/>
                  </a:ext>
                </a:extLst>
              </a:tr>
              <a:tr h="271419">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FINAL DE PROCEDIMIENTO </a:t>
                      </a: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2841432"/>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523220"/>
          </a:xfrm>
          <a:prstGeom prst="rect">
            <a:avLst/>
          </a:prstGeom>
          <a:noFill/>
        </p:spPr>
        <p:txBody>
          <a:bodyPr wrap="square" rtlCol="0">
            <a:spAutoFit/>
          </a:bodyPr>
          <a:lstStyle/>
          <a:p>
            <a:pPr algn="l"/>
            <a:r>
              <a:rPr lang="es-MX" sz="1400" b="1" dirty="0"/>
              <a:t>Nombre del Procedimiento: </a:t>
            </a:r>
            <a:r>
              <a:rPr lang="es-MX" sz="1400" dirty="0">
                <a:latin typeface="Arial" charset="0"/>
              </a:rPr>
              <a:t>Procedimiento para el Ingreso del retenido.</a:t>
            </a: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241278595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Oficina de CERESO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3"/>
            <a:extLst>
              <a:ext uri="{FF2B5EF4-FFF2-40B4-BE49-F238E27FC236}">
                <a16:creationId xmlns:a16="http://schemas.microsoft.com/office/drawing/2014/main" id="{68853E79-D6CB-4A8F-80B4-07BC7B3068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222128038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8 de 21</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4137317454"/>
      </p:ext>
    </p:extLst>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24706</TotalTime>
  <Words>2342</Words>
  <Application>Microsoft Office PowerPoint</Application>
  <PresentationFormat>Personalizado</PresentationFormat>
  <Paragraphs>504</Paragraphs>
  <Slides>22</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Arial</vt:lpstr>
      <vt:lpstr>BinnerD</vt:lpstr>
      <vt:lpstr>Calibri</vt:lpstr>
      <vt:lpstr>Tahoma</vt:lpstr>
      <vt:lpstr>Times New Roman</vt:lpstr>
      <vt:lpstr>Wingdings</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Secretaría de Gobernación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 Lopez C</dc:creator>
  <cp:lastModifiedBy>Admin</cp:lastModifiedBy>
  <cp:revision>1241</cp:revision>
  <cp:lastPrinted>2019-04-09T01:21:09Z</cp:lastPrinted>
  <dcterms:created xsi:type="dcterms:W3CDTF">2000-06-14T21:53:19Z</dcterms:created>
  <dcterms:modified xsi:type="dcterms:W3CDTF">2019-04-09T01:28:49Z</dcterms:modified>
</cp:coreProperties>
</file>