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27"/>
  </p:notesMasterIdLst>
  <p:handoutMasterIdLst>
    <p:handoutMasterId r:id="rId28"/>
  </p:handoutMasterIdLst>
  <p:sldIdLst>
    <p:sldId id="711" r:id="rId2"/>
    <p:sldId id="893" r:id="rId3"/>
    <p:sldId id="717" r:id="rId4"/>
    <p:sldId id="714" r:id="rId5"/>
    <p:sldId id="716" r:id="rId6"/>
    <p:sldId id="715" r:id="rId7"/>
    <p:sldId id="895" r:id="rId8"/>
    <p:sldId id="914" r:id="rId9"/>
    <p:sldId id="912" r:id="rId10"/>
    <p:sldId id="926" r:id="rId11"/>
    <p:sldId id="915" r:id="rId12"/>
    <p:sldId id="916" r:id="rId13"/>
    <p:sldId id="928" r:id="rId14"/>
    <p:sldId id="920" r:id="rId15"/>
    <p:sldId id="921" r:id="rId16"/>
    <p:sldId id="929" r:id="rId17"/>
    <p:sldId id="922" r:id="rId18"/>
    <p:sldId id="933" r:id="rId19"/>
    <p:sldId id="930" r:id="rId20"/>
    <p:sldId id="932" r:id="rId21"/>
    <p:sldId id="889" r:id="rId22"/>
    <p:sldId id="890" r:id="rId23"/>
    <p:sldId id="891" r:id="rId24"/>
    <p:sldId id="892" r:id="rId25"/>
    <p:sldId id="911" r:id="rId26"/>
  </p:sldIdLst>
  <p:sldSz cx="6858000" cy="9372600"/>
  <p:notesSz cx="7099300" cy="10234613"/>
  <p:defaultTextStyle>
    <a:defPPr>
      <a:defRPr lang="es-MX"/>
    </a:defPPr>
    <a:lvl1pPr algn="ctr" rtl="0" fontAlgn="base">
      <a:spcBef>
        <a:spcPct val="0"/>
      </a:spcBef>
      <a:spcAft>
        <a:spcPct val="0"/>
      </a:spcAft>
      <a:defRPr sz="1200"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sz="1200"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sz="1200"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sz="1200"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4313">
          <p15:clr>
            <a:srgbClr val="A4A3A4"/>
          </p15:clr>
        </p15:guide>
        <p15:guide id="2" pos="4110">
          <p15:clr>
            <a:srgbClr val="A4A3A4"/>
          </p15:clr>
        </p15:guide>
      </p15:sldGuideLst>
    </p:ext>
    <p:ext uri="{2D200454-40CA-4A62-9FC3-DE9A4176ACB9}">
      <p15:notesGuideLst xmlns:p15="http://schemas.microsoft.com/office/powerpoint/2012/main">
        <p15:guide id="1" orient="horz" pos="3225">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868686"/>
    <a:srgbClr val="669900"/>
    <a:srgbClr val="FF3399"/>
    <a:srgbClr val="808080"/>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16121" autoAdjust="0"/>
    <p:restoredTop sz="94282" autoAdjust="0"/>
  </p:normalViewPr>
  <p:slideViewPr>
    <p:cSldViewPr>
      <p:cViewPr varScale="1">
        <p:scale>
          <a:sx n="63" d="100"/>
          <a:sy n="63" d="100"/>
        </p:scale>
        <p:origin x="3162" y="84"/>
      </p:cViewPr>
      <p:guideLst>
        <p:guide orient="horz" pos="4313"/>
        <p:guide pos="4110"/>
      </p:guideLst>
    </p:cSldViewPr>
  </p:slideViewPr>
  <p:outlineViewPr>
    <p:cViewPr>
      <p:scale>
        <a:sx n="20" d="100"/>
        <a:sy n="20" d="100"/>
      </p:scale>
      <p:origin x="0" y="35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0" d="100"/>
          <a:sy n="40" d="100"/>
        </p:scale>
        <p:origin x="-1566" y="-96"/>
      </p:cViewPr>
      <p:guideLst>
        <p:guide orient="horz" pos="3225"/>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E712BC23-2AEE-45A8-81A6-677B91F2A1B2}"/>
              </a:ext>
            </a:extLst>
          </p:cNvPr>
          <p:cNvSpPr>
            <a:spLocks noGrp="1" noChangeArrowheads="1"/>
          </p:cNvSpPr>
          <p:nvPr>
            <p:ph type="hdr" sz="quarter"/>
          </p:nvPr>
        </p:nvSpPr>
        <p:spPr bwMode="auto">
          <a:xfrm>
            <a:off x="0" y="0"/>
            <a:ext cx="3076575"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692" tIns="49346" rIns="98692" bIns="49346" numCol="1" anchor="t" anchorCtr="0" compatLnSpc="1">
            <a:prstTxWarp prst="textNoShape">
              <a:avLst/>
            </a:prstTxWarp>
          </a:bodyPr>
          <a:lstStyle>
            <a:lvl1pPr algn="l" defTabSz="976313">
              <a:defRPr sz="1300">
                <a:latin typeface="Times New Roman" panose="02020603050405020304" pitchFamily="18" charset="0"/>
              </a:defRPr>
            </a:lvl1pPr>
          </a:lstStyle>
          <a:p>
            <a:endParaRPr lang="es-ES" altLang="es-MX"/>
          </a:p>
        </p:txBody>
      </p:sp>
      <p:sp>
        <p:nvSpPr>
          <p:cNvPr id="5123" name="Rectangle 3">
            <a:extLst>
              <a:ext uri="{FF2B5EF4-FFF2-40B4-BE49-F238E27FC236}">
                <a16:creationId xmlns:a16="http://schemas.microsoft.com/office/drawing/2014/main" id="{C550F498-A742-4A18-9988-BBAD911CDB38}"/>
              </a:ext>
            </a:extLst>
          </p:cNvPr>
          <p:cNvSpPr>
            <a:spLocks noGrp="1" noChangeArrowheads="1"/>
          </p:cNvSpPr>
          <p:nvPr>
            <p:ph type="dt" sz="quarter" idx="1"/>
          </p:nvPr>
        </p:nvSpPr>
        <p:spPr bwMode="auto">
          <a:xfrm>
            <a:off x="4022725" y="0"/>
            <a:ext cx="3076575"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692" tIns="49346" rIns="98692" bIns="49346" numCol="1" anchor="t" anchorCtr="0" compatLnSpc="1">
            <a:prstTxWarp prst="textNoShape">
              <a:avLst/>
            </a:prstTxWarp>
          </a:bodyPr>
          <a:lstStyle>
            <a:lvl1pPr algn="r" defTabSz="976313">
              <a:defRPr sz="1300">
                <a:latin typeface="Times New Roman" panose="02020603050405020304" pitchFamily="18" charset="0"/>
              </a:defRPr>
            </a:lvl1pPr>
          </a:lstStyle>
          <a:p>
            <a:endParaRPr lang="es-ES" altLang="es-MX"/>
          </a:p>
        </p:txBody>
      </p:sp>
      <p:sp>
        <p:nvSpPr>
          <p:cNvPr id="5124" name="Rectangle 4">
            <a:extLst>
              <a:ext uri="{FF2B5EF4-FFF2-40B4-BE49-F238E27FC236}">
                <a16:creationId xmlns:a16="http://schemas.microsoft.com/office/drawing/2014/main" id="{8A6F6FD2-805A-414D-BFBA-B434A8814EF6}"/>
              </a:ext>
            </a:extLst>
          </p:cNvPr>
          <p:cNvSpPr>
            <a:spLocks noGrp="1" noChangeArrowheads="1"/>
          </p:cNvSpPr>
          <p:nvPr>
            <p:ph type="ftr" sz="quarter" idx="2"/>
          </p:nvPr>
        </p:nvSpPr>
        <p:spPr bwMode="auto">
          <a:xfrm>
            <a:off x="0" y="9721850"/>
            <a:ext cx="3076575"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692" tIns="49346" rIns="98692" bIns="49346" numCol="1" anchor="b" anchorCtr="0" compatLnSpc="1">
            <a:prstTxWarp prst="textNoShape">
              <a:avLst/>
            </a:prstTxWarp>
          </a:bodyPr>
          <a:lstStyle>
            <a:lvl1pPr algn="l" defTabSz="976313">
              <a:defRPr sz="1300">
                <a:latin typeface="Times New Roman" panose="02020603050405020304" pitchFamily="18" charset="0"/>
              </a:defRPr>
            </a:lvl1pPr>
          </a:lstStyle>
          <a:p>
            <a:endParaRPr lang="es-ES" altLang="es-MX"/>
          </a:p>
        </p:txBody>
      </p:sp>
      <p:sp>
        <p:nvSpPr>
          <p:cNvPr id="5125" name="Rectangle 5">
            <a:extLst>
              <a:ext uri="{FF2B5EF4-FFF2-40B4-BE49-F238E27FC236}">
                <a16:creationId xmlns:a16="http://schemas.microsoft.com/office/drawing/2014/main" id="{C022FE05-2D85-436F-9730-8B1952F3D3DB}"/>
              </a:ext>
            </a:extLst>
          </p:cNvPr>
          <p:cNvSpPr>
            <a:spLocks noGrp="1" noChangeArrowheads="1"/>
          </p:cNvSpPr>
          <p:nvPr>
            <p:ph type="sldNum" sz="quarter" idx="3"/>
          </p:nvPr>
        </p:nvSpPr>
        <p:spPr bwMode="auto">
          <a:xfrm>
            <a:off x="4022725" y="9721850"/>
            <a:ext cx="3076575"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692" tIns="49346" rIns="98692" bIns="49346" numCol="1" anchor="b" anchorCtr="0" compatLnSpc="1">
            <a:prstTxWarp prst="textNoShape">
              <a:avLst/>
            </a:prstTxWarp>
          </a:bodyPr>
          <a:lstStyle>
            <a:lvl1pPr algn="r" defTabSz="976313">
              <a:defRPr sz="1300">
                <a:latin typeface="Times New Roman" panose="02020603050405020304" pitchFamily="18" charset="0"/>
              </a:defRPr>
            </a:lvl1pPr>
          </a:lstStyle>
          <a:p>
            <a:fld id="{D0E4F117-576D-4674-81FC-1B82913786E2}" type="slidenum">
              <a:rPr lang="es-MX" altLang="es-MX"/>
              <a:pPr/>
              <a:t>‹Nº›</a:t>
            </a:fld>
            <a:endParaRPr lang="es-MX" altLang="es-MX"/>
          </a:p>
        </p:txBody>
      </p:sp>
    </p:spTree>
    <p:extLst>
      <p:ext uri="{BB962C8B-B14F-4D97-AF65-F5344CB8AC3E}">
        <p14:creationId xmlns:p14="http://schemas.microsoft.com/office/powerpoint/2010/main" val="11113623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C00B6515-C2A2-4D21-BC12-C942387AA70C}"/>
              </a:ext>
            </a:extLst>
          </p:cNvPr>
          <p:cNvSpPr>
            <a:spLocks noGrp="1" noChangeArrowheads="1"/>
          </p:cNvSpPr>
          <p:nvPr>
            <p:ph type="hdr" sz="quarter"/>
          </p:nvPr>
        </p:nvSpPr>
        <p:spPr bwMode="auto">
          <a:xfrm>
            <a:off x="0" y="0"/>
            <a:ext cx="3076575"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692" tIns="49346" rIns="98692" bIns="49346" numCol="1" anchor="t" anchorCtr="0" compatLnSpc="1">
            <a:prstTxWarp prst="textNoShape">
              <a:avLst/>
            </a:prstTxWarp>
          </a:bodyPr>
          <a:lstStyle>
            <a:lvl1pPr algn="l" defTabSz="976313">
              <a:defRPr sz="1300">
                <a:latin typeface="Times New Roman" panose="02020603050405020304" pitchFamily="18" charset="0"/>
              </a:defRPr>
            </a:lvl1pPr>
          </a:lstStyle>
          <a:p>
            <a:endParaRPr lang="es-ES" altLang="es-MX"/>
          </a:p>
        </p:txBody>
      </p:sp>
      <p:sp>
        <p:nvSpPr>
          <p:cNvPr id="44035" name="Rectangle 3">
            <a:extLst>
              <a:ext uri="{FF2B5EF4-FFF2-40B4-BE49-F238E27FC236}">
                <a16:creationId xmlns:a16="http://schemas.microsoft.com/office/drawing/2014/main" id="{263824B4-0BC3-4C33-B9AA-A74D0EC96EE9}"/>
              </a:ext>
            </a:extLst>
          </p:cNvPr>
          <p:cNvSpPr>
            <a:spLocks noGrp="1" noChangeArrowheads="1"/>
          </p:cNvSpPr>
          <p:nvPr>
            <p:ph type="dt" idx="1"/>
          </p:nvPr>
        </p:nvSpPr>
        <p:spPr bwMode="auto">
          <a:xfrm>
            <a:off x="4022725" y="0"/>
            <a:ext cx="3076575"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692" tIns="49346" rIns="98692" bIns="49346" numCol="1" anchor="t" anchorCtr="0" compatLnSpc="1">
            <a:prstTxWarp prst="textNoShape">
              <a:avLst/>
            </a:prstTxWarp>
          </a:bodyPr>
          <a:lstStyle>
            <a:lvl1pPr algn="r" defTabSz="976313">
              <a:defRPr sz="1300">
                <a:latin typeface="Times New Roman" panose="02020603050405020304" pitchFamily="18" charset="0"/>
              </a:defRPr>
            </a:lvl1pPr>
          </a:lstStyle>
          <a:p>
            <a:endParaRPr lang="es-ES" altLang="es-MX"/>
          </a:p>
        </p:txBody>
      </p:sp>
      <p:sp>
        <p:nvSpPr>
          <p:cNvPr id="133124" name="Rectangle 4">
            <a:extLst>
              <a:ext uri="{FF2B5EF4-FFF2-40B4-BE49-F238E27FC236}">
                <a16:creationId xmlns:a16="http://schemas.microsoft.com/office/drawing/2014/main" id="{660D1626-3F94-4D42-BEAD-B745D9ED37C6}"/>
              </a:ext>
            </a:extLst>
          </p:cNvPr>
          <p:cNvSpPr>
            <a:spLocks noGrp="1" noRot="1" noChangeAspect="1" noChangeArrowheads="1" noTextEdit="1"/>
          </p:cNvSpPr>
          <p:nvPr>
            <p:ph type="sldImg" idx="2"/>
          </p:nvPr>
        </p:nvSpPr>
        <p:spPr bwMode="auto">
          <a:xfrm>
            <a:off x="2149475" y="766763"/>
            <a:ext cx="2808288" cy="3838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7" name="Rectangle 5">
            <a:extLst>
              <a:ext uri="{FF2B5EF4-FFF2-40B4-BE49-F238E27FC236}">
                <a16:creationId xmlns:a16="http://schemas.microsoft.com/office/drawing/2014/main" id="{337949C1-35EF-4004-95BB-90D58EC1FA80}"/>
              </a:ext>
            </a:extLst>
          </p:cNvPr>
          <p:cNvSpPr>
            <a:spLocks noGrp="1" noChangeArrowheads="1"/>
          </p:cNvSpPr>
          <p:nvPr>
            <p:ph type="body" sz="quarter" idx="3"/>
          </p:nvPr>
        </p:nvSpPr>
        <p:spPr bwMode="auto">
          <a:xfrm>
            <a:off x="946150" y="4864100"/>
            <a:ext cx="5207000" cy="460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692" tIns="49346" rIns="98692" bIns="49346" numCol="1" anchor="t" anchorCtr="0" compatLnSpc="1">
            <a:prstTxWarp prst="textNoShape">
              <a:avLst/>
            </a:prstTxWarp>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44038" name="Rectangle 6">
            <a:extLst>
              <a:ext uri="{FF2B5EF4-FFF2-40B4-BE49-F238E27FC236}">
                <a16:creationId xmlns:a16="http://schemas.microsoft.com/office/drawing/2014/main" id="{E7750080-5B24-4B74-AA14-F1CA193751C5}"/>
              </a:ext>
            </a:extLst>
          </p:cNvPr>
          <p:cNvSpPr>
            <a:spLocks noGrp="1" noChangeArrowheads="1"/>
          </p:cNvSpPr>
          <p:nvPr>
            <p:ph type="ftr" sz="quarter" idx="4"/>
          </p:nvPr>
        </p:nvSpPr>
        <p:spPr bwMode="auto">
          <a:xfrm>
            <a:off x="0" y="9721850"/>
            <a:ext cx="3076575"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692" tIns="49346" rIns="98692" bIns="49346" numCol="1" anchor="b" anchorCtr="0" compatLnSpc="1">
            <a:prstTxWarp prst="textNoShape">
              <a:avLst/>
            </a:prstTxWarp>
          </a:bodyPr>
          <a:lstStyle>
            <a:lvl1pPr algn="l" defTabSz="976313">
              <a:defRPr sz="1300">
                <a:latin typeface="Times New Roman" panose="02020603050405020304" pitchFamily="18" charset="0"/>
              </a:defRPr>
            </a:lvl1pPr>
          </a:lstStyle>
          <a:p>
            <a:endParaRPr lang="es-ES" altLang="es-MX"/>
          </a:p>
        </p:txBody>
      </p:sp>
      <p:sp>
        <p:nvSpPr>
          <p:cNvPr id="44039" name="Rectangle 7">
            <a:extLst>
              <a:ext uri="{FF2B5EF4-FFF2-40B4-BE49-F238E27FC236}">
                <a16:creationId xmlns:a16="http://schemas.microsoft.com/office/drawing/2014/main" id="{7C3C9F09-33EE-493F-A3E1-CA7D1A372A2F}"/>
              </a:ext>
            </a:extLst>
          </p:cNvPr>
          <p:cNvSpPr>
            <a:spLocks noGrp="1" noChangeArrowheads="1"/>
          </p:cNvSpPr>
          <p:nvPr>
            <p:ph type="sldNum" sz="quarter" idx="5"/>
          </p:nvPr>
        </p:nvSpPr>
        <p:spPr bwMode="auto">
          <a:xfrm>
            <a:off x="4022725" y="9721850"/>
            <a:ext cx="3076575"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692" tIns="49346" rIns="98692" bIns="49346" numCol="1" anchor="b" anchorCtr="0" compatLnSpc="1">
            <a:prstTxWarp prst="textNoShape">
              <a:avLst/>
            </a:prstTxWarp>
          </a:bodyPr>
          <a:lstStyle>
            <a:lvl1pPr algn="r" defTabSz="976313">
              <a:defRPr sz="1300">
                <a:latin typeface="Times New Roman" panose="02020603050405020304" pitchFamily="18" charset="0"/>
              </a:defRPr>
            </a:lvl1pPr>
          </a:lstStyle>
          <a:p>
            <a:fld id="{FC14B46E-0C9F-46DD-8B6A-D7BA471579D1}" type="slidenum">
              <a:rPr lang="es-ES" altLang="es-MX"/>
              <a:pPr/>
              <a:t>‹Nº›</a:t>
            </a:fld>
            <a:endParaRPr lang="es-ES" altLang="es-MX"/>
          </a:p>
        </p:txBody>
      </p:sp>
    </p:spTree>
    <p:extLst>
      <p:ext uri="{BB962C8B-B14F-4D97-AF65-F5344CB8AC3E}">
        <p14:creationId xmlns:p14="http://schemas.microsoft.com/office/powerpoint/2010/main" val="196008720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1 Marcador de imagen de diapositiva">
            <a:extLst>
              <a:ext uri="{FF2B5EF4-FFF2-40B4-BE49-F238E27FC236}">
                <a16:creationId xmlns:a16="http://schemas.microsoft.com/office/drawing/2014/main" id="{23A6372A-3A29-42A7-B8C5-2D5694FBF660}"/>
              </a:ext>
            </a:extLst>
          </p:cNvPr>
          <p:cNvSpPr>
            <a:spLocks noGrp="1" noRot="1" noChangeAspect="1" noTextEdit="1"/>
          </p:cNvSpPr>
          <p:nvPr>
            <p:ph type="sldImg"/>
          </p:nvPr>
        </p:nvSpPr>
        <p:spPr>
          <a:ln/>
        </p:spPr>
      </p:sp>
      <p:sp>
        <p:nvSpPr>
          <p:cNvPr id="134147" name="2 Marcador de notas">
            <a:extLst>
              <a:ext uri="{FF2B5EF4-FFF2-40B4-BE49-F238E27FC236}">
                <a16:creationId xmlns:a16="http://schemas.microsoft.com/office/drawing/2014/main" id="{CDA6CC45-3587-4C45-8430-7A972203D9F8}"/>
              </a:ext>
            </a:extLst>
          </p:cNvPr>
          <p:cNvSpPr>
            <a:spLocks noGrp="1"/>
          </p:cNvSpPr>
          <p:nvPr>
            <p:ph type="body" idx="1"/>
          </p:nvPr>
        </p:nvSpPr>
        <p:spPr/>
        <p:txBody>
          <a:bodyPr/>
          <a:lstStyle/>
          <a:p>
            <a:endParaRPr lang="es-ES" altLang="es-MX"/>
          </a:p>
        </p:txBody>
      </p:sp>
      <p:sp>
        <p:nvSpPr>
          <p:cNvPr id="134148" name="3 Marcador de número de diapositiva">
            <a:extLst>
              <a:ext uri="{FF2B5EF4-FFF2-40B4-BE49-F238E27FC236}">
                <a16:creationId xmlns:a16="http://schemas.microsoft.com/office/drawing/2014/main" id="{9DD5D443-91D8-4B13-9358-4488AC4297C3}"/>
              </a:ext>
            </a:extLst>
          </p:cNvPr>
          <p:cNvSpPr>
            <a:spLocks noGrp="1"/>
          </p:cNvSpPr>
          <p:nvPr>
            <p:ph type="sldNum" sz="quarter" idx="5"/>
          </p:nvPr>
        </p:nvSpPr>
        <p:spPr>
          <a:noFill/>
        </p:spPr>
        <p:txBody>
          <a:bodyPr/>
          <a:lstStyle>
            <a:lvl1pPr defTabSz="976313" eaLnBrk="0" hangingPunct="0">
              <a:defRPr sz="1200">
                <a:solidFill>
                  <a:schemeClr val="tx1"/>
                </a:solidFill>
                <a:latin typeface="Arial" panose="020B0604020202020204" pitchFamily="34" charset="0"/>
              </a:defRPr>
            </a:lvl1pPr>
            <a:lvl2pPr marL="793750" indent="-304800" defTabSz="976313" eaLnBrk="0" hangingPunct="0">
              <a:defRPr sz="1200">
                <a:solidFill>
                  <a:schemeClr val="tx1"/>
                </a:solidFill>
                <a:latin typeface="Arial" panose="020B0604020202020204" pitchFamily="34" charset="0"/>
              </a:defRPr>
            </a:lvl2pPr>
            <a:lvl3pPr marL="1220788" indent="-244475" defTabSz="976313" eaLnBrk="0" hangingPunct="0">
              <a:defRPr sz="1200">
                <a:solidFill>
                  <a:schemeClr val="tx1"/>
                </a:solidFill>
                <a:latin typeface="Arial" panose="020B0604020202020204" pitchFamily="34" charset="0"/>
              </a:defRPr>
            </a:lvl3pPr>
            <a:lvl4pPr marL="1709738" indent="-244475" defTabSz="976313" eaLnBrk="0" hangingPunct="0">
              <a:defRPr sz="1200">
                <a:solidFill>
                  <a:schemeClr val="tx1"/>
                </a:solidFill>
                <a:latin typeface="Arial" panose="020B0604020202020204" pitchFamily="34" charset="0"/>
              </a:defRPr>
            </a:lvl4pPr>
            <a:lvl5pPr marL="2197100" indent="-244475" defTabSz="976313" eaLnBrk="0" hangingPunct="0">
              <a:defRPr sz="1200">
                <a:solidFill>
                  <a:schemeClr val="tx1"/>
                </a:solidFill>
                <a:latin typeface="Arial" panose="020B0604020202020204" pitchFamily="34" charset="0"/>
              </a:defRPr>
            </a:lvl5pPr>
            <a:lvl6pPr marL="2654300" indent="-244475" algn="ctr" defTabSz="976313" eaLnBrk="0" fontAlgn="base" hangingPunct="0">
              <a:spcBef>
                <a:spcPct val="0"/>
              </a:spcBef>
              <a:spcAft>
                <a:spcPct val="0"/>
              </a:spcAft>
              <a:defRPr sz="1200">
                <a:solidFill>
                  <a:schemeClr val="tx1"/>
                </a:solidFill>
                <a:latin typeface="Arial" panose="020B0604020202020204" pitchFamily="34" charset="0"/>
              </a:defRPr>
            </a:lvl6pPr>
            <a:lvl7pPr marL="3111500" indent="-244475" algn="ctr" defTabSz="976313" eaLnBrk="0" fontAlgn="base" hangingPunct="0">
              <a:spcBef>
                <a:spcPct val="0"/>
              </a:spcBef>
              <a:spcAft>
                <a:spcPct val="0"/>
              </a:spcAft>
              <a:defRPr sz="1200">
                <a:solidFill>
                  <a:schemeClr val="tx1"/>
                </a:solidFill>
                <a:latin typeface="Arial" panose="020B0604020202020204" pitchFamily="34" charset="0"/>
              </a:defRPr>
            </a:lvl7pPr>
            <a:lvl8pPr marL="3568700" indent="-244475" algn="ctr" defTabSz="976313" eaLnBrk="0" fontAlgn="base" hangingPunct="0">
              <a:spcBef>
                <a:spcPct val="0"/>
              </a:spcBef>
              <a:spcAft>
                <a:spcPct val="0"/>
              </a:spcAft>
              <a:defRPr sz="1200">
                <a:solidFill>
                  <a:schemeClr val="tx1"/>
                </a:solidFill>
                <a:latin typeface="Arial" panose="020B0604020202020204" pitchFamily="34" charset="0"/>
              </a:defRPr>
            </a:lvl8pPr>
            <a:lvl9pPr marL="4025900" indent="-244475" algn="ctr" defTabSz="976313"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fld id="{A6CF273D-4363-4A38-8B0C-183467A4E986}" type="slidenum">
              <a:rPr lang="es-ES" altLang="es-MX" sz="1300">
                <a:latin typeface="Times New Roman" panose="02020603050405020304" pitchFamily="18" charset="0"/>
              </a:rPr>
              <a:pPr eaLnBrk="1" hangingPunct="1"/>
              <a:t>3</a:t>
            </a:fld>
            <a:endParaRPr lang="es-ES" altLang="es-MX" sz="1300">
              <a:latin typeface="Times New Roman" panose="02020603050405020304" pitchFamily="18" charset="0"/>
            </a:endParaRPr>
          </a:p>
        </p:txBody>
      </p:sp>
    </p:spTree>
    <p:extLst>
      <p:ext uri="{BB962C8B-B14F-4D97-AF65-F5344CB8AC3E}">
        <p14:creationId xmlns:p14="http://schemas.microsoft.com/office/powerpoint/2010/main" val="4048946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14350" y="2911475"/>
            <a:ext cx="5829300" cy="2009775"/>
          </a:xfrm>
          <a:prstGeom prst="rect">
            <a:avLst/>
          </a:prstGeo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028700" y="5311775"/>
            <a:ext cx="4800600" cy="239395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endParaRPr lang="es-MX"/>
          </a:p>
        </p:txBody>
      </p:sp>
    </p:spTree>
    <p:extLst>
      <p:ext uri="{BB962C8B-B14F-4D97-AF65-F5344CB8AC3E}">
        <p14:creationId xmlns:p14="http://schemas.microsoft.com/office/powerpoint/2010/main" val="3454739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342900" y="374650"/>
            <a:ext cx="6172200" cy="1562100"/>
          </a:xfrm>
          <a:prstGeom prst="rect">
            <a:avLst/>
          </a:prstGeom>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342900" y="2187575"/>
            <a:ext cx="6172200" cy="6184900"/>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Tree>
    <p:extLst>
      <p:ext uri="{BB962C8B-B14F-4D97-AF65-F5344CB8AC3E}">
        <p14:creationId xmlns:p14="http://schemas.microsoft.com/office/powerpoint/2010/main" val="564529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4972050" y="374650"/>
            <a:ext cx="1543050" cy="7997825"/>
          </a:xfrm>
          <a:prstGeom prst="rect">
            <a:avLst/>
          </a:prstGeo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342900" y="374650"/>
            <a:ext cx="4476750" cy="79978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Tree>
    <p:extLst>
      <p:ext uri="{BB962C8B-B14F-4D97-AF65-F5344CB8AC3E}">
        <p14:creationId xmlns:p14="http://schemas.microsoft.com/office/powerpoint/2010/main" val="4284439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342900" y="374650"/>
            <a:ext cx="6172200" cy="1562100"/>
          </a:xfrm>
          <a:prstGeom prst="rect">
            <a:avLst/>
          </a:prstGeom>
        </p:spPr>
        <p:txBody>
          <a:bodyPr/>
          <a:lstStyle/>
          <a:p>
            <a:r>
              <a:rPr lang="es-ES"/>
              <a:t>Haga clic para modificar el estilo de título del patrón</a:t>
            </a:r>
            <a:endParaRPr lang="es-MX"/>
          </a:p>
        </p:txBody>
      </p:sp>
      <p:sp>
        <p:nvSpPr>
          <p:cNvPr id="3" name="2 Marcador de contenido"/>
          <p:cNvSpPr>
            <a:spLocks noGrp="1"/>
          </p:cNvSpPr>
          <p:nvPr>
            <p:ph idx="1"/>
          </p:nvPr>
        </p:nvSpPr>
        <p:spPr>
          <a:xfrm>
            <a:off x="342900" y="2187575"/>
            <a:ext cx="6172200" cy="6184900"/>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Tree>
    <p:extLst>
      <p:ext uri="{BB962C8B-B14F-4D97-AF65-F5344CB8AC3E}">
        <p14:creationId xmlns:p14="http://schemas.microsoft.com/office/powerpoint/2010/main" val="40234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41338" y="6022975"/>
            <a:ext cx="5829300" cy="1860550"/>
          </a:xfrm>
          <a:prstGeom prst="rect">
            <a:avLst/>
          </a:prstGeo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541338" y="3971925"/>
            <a:ext cx="5829300" cy="205105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Tree>
    <p:extLst>
      <p:ext uri="{BB962C8B-B14F-4D97-AF65-F5344CB8AC3E}">
        <p14:creationId xmlns:p14="http://schemas.microsoft.com/office/powerpoint/2010/main" val="1162375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342900" y="374650"/>
            <a:ext cx="6172200" cy="1562100"/>
          </a:xfrm>
          <a:prstGeom prst="rect">
            <a:avLst/>
          </a:prstGeom>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342900" y="2187575"/>
            <a:ext cx="3009900" cy="61849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3505200" y="2187575"/>
            <a:ext cx="3009900" cy="61849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Tree>
    <p:extLst>
      <p:ext uri="{BB962C8B-B14F-4D97-AF65-F5344CB8AC3E}">
        <p14:creationId xmlns:p14="http://schemas.microsoft.com/office/powerpoint/2010/main" val="1216225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42900" y="374650"/>
            <a:ext cx="6172200" cy="1562100"/>
          </a:xfrm>
          <a:prstGeom prst="rect">
            <a:avLst/>
          </a:prstGeom>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342900" y="2098675"/>
            <a:ext cx="3030538" cy="8731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342900" y="2971800"/>
            <a:ext cx="3030538" cy="54006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3484563" y="2098675"/>
            <a:ext cx="3030537" cy="8731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3484563" y="2971800"/>
            <a:ext cx="3030537" cy="54006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Tree>
    <p:extLst>
      <p:ext uri="{BB962C8B-B14F-4D97-AF65-F5344CB8AC3E}">
        <p14:creationId xmlns:p14="http://schemas.microsoft.com/office/powerpoint/2010/main" val="2801166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0" y="374650"/>
            <a:ext cx="6172200" cy="1562100"/>
          </a:xfrm>
          <a:prstGeom prst="rect">
            <a:avLst/>
          </a:prstGeom>
        </p:spPr>
        <p:txBody>
          <a:bodyPr/>
          <a:lstStyle/>
          <a:p>
            <a:r>
              <a:rPr lang="es-ES"/>
              <a:t>Haga clic para modificar el estilo de título del patrón</a:t>
            </a:r>
            <a:endParaRPr lang="es-MX"/>
          </a:p>
        </p:txBody>
      </p:sp>
    </p:spTree>
    <p:extLst>
      <p:ext uri="{BB962C8B-B14F-4D97-AF65-F5344CB8AC3E}">
        <p14:creationId xmlns:p14="http://schemas.microsoft.com/office/powerpoint/2010/main" val="2723729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0363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0" y="373063"/>
            <a:ext cx="2255838" cy="1587500"/>
          </a:xfrm>
          <a:prstGeom prst="rect">
            <a:avLst/>
          </a:prstGeo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2681288" y="373063"/>
            <a:ext cx="3833812" cy="7999412"/>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342900" y="1960563"/>
            <a:ext cx="2255838" cy="641191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extLst>
      <p:ext uri="{BB962C8B-B14F-4D97-AF65-F5344CB8AC3E}">
        <p14:creationId xmlns:p14="http://schemas.microsoft.com/office/powerpoint/2010/main" val="991716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344613" y="6561138"/>
            <a:ext cx="4114800" cy="774700"/>
          </a:xfrm>
          <a:prstGeom prst="rect">
            <a:avLst/>
          </a:prstGeo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344613" y="838200"/>
            <a:ext cx="4114800" cy="56229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dirty="0"/>
          </a:p>
        </p:txBody>
      </p:sp>
      <p:sp>
        <p:nvSpPr>
          <p:cNvPr id="4" name="3 Marcador de texto"/>
          <p:cNvSpPr>
            <a:spLocks noGrp="1"/>
          </p:cNvSpPr>
          <p:nvPr>
            <p:ph type="body" sz="half" idx="2"/>
          </p:nvPr>
        </p:nvSpPr>
        <p:spPr>
          <a:xfrm>
            <a:off x="1344613" y="7335838"/>
            <a:ext cx="4114800" cy="110013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extLst>
      <p:ext uri="{BB962C8B-B14F-4D97-AF65-F5344CB8AC3E}">
        <p14:creationId xmlns:p14="http://schemas.microsoft.com/office/powerpoint/2010/main" val="272820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1" name="Rectangle 97">
            <a:extLst>
              <a:ext uri="{FF2B5EF4-FFF2-40B4-BE49-F238E27FC236}">
                <a16:creationId xmlns:a16="http://schemas.microsoft.com/office/drawing/2014/main" id="{005EF96E-99F4-46C4-BE13-B0E930133717}"/>
              </a:ext>
            </a:extLst>
          </p:cNvPr>
          <p:cNvSpPr>
            <a:spLocks noChangeArrowheads="1"/>
          </p:cNvSpPr>
          <p:nvPr userDrawn="1"/>
        </p:nvSpPr>
        <p:spPr bwMode="auto">
          <a:xfrm>
            <a:off x="2420938" y="8401050"/>
            <a:ext cx="1819275" cy="677863"/>
          </a:xfrm>
          <a:prstGeom prst="rect">
            <a:avLst/>
          </a:prstGeom>
          <a:noFill/>
          <a:ln w="9525">
            <a:noFill/>
            <a:miter lim="800000"/>
            <a:headEnd/>
            <a:tailEnd/>
          </a:ln>
          <a:effectLst/>
        </p:spPr>
        <p:txBody>
          <a:bodyPr lIns="79091" tIns="39545" rIns="79091" bIns="39545" anchor="ctr"/>
          <a:lstStyle/>
          <a:p>
            <a:pPr defTabSz="889000">
              <a:lnSpc>
                <a:spcPct val="90000"/>
              </a:lnSpc>
              <a:spcBef>
                <a:spcPct val="20000"/>
              </a:spcBef>
              <a:defRPr/>
            </a:pPr>
            <a:r>
              <a:rPr lang="es-MX" sz="800" dirty="0">
                <a:latin typeface="Arial" charset="0"/>
              </a:rPr>
              <a:t>REVISÓ</a:t>
            </a:r>
          </a:p>
          <a:p>
            <a:pPr defTabSz="889000">
              <a:lnSpc>
                <a:spcPct val="90000"/>
              </a:lnSpc>
              <a:spcBef>
                <a:spcPct val="20000"/>
              </a:spcBef>
              <a:defRPr/>
            </a:pPr>
            <a:endParaRPr lang="es-MX" sz="800" dirty="0">
              <a:latin typeface="Arial" charset="0"/>
            </a:endParaRPr>
          </a:p>
          <a:p>
            <a:pPr defTabSz="889000">
              <a:lnSpc>
                <a:spcPct val="90000"/>
              </a:lnSpc>
              <a:spcBef>
                <a:spcPct val="20000"/>
              </a:spcBef>
              <a:defRPr/>
            </a:pPr>
            <a:r>
              <a:rPr lang="es-MX" sz="800" dirty="0">
                <a:latin typeface="Arial" charset="0"/>
              </a:rPr>
              <a:t>Lic. Gladys Edith Martínez Castellanos</a:t>
            </a:r>
          </a:p>
          <a:p>
            <a:pPr defTabSz="889000">
              <a:lnSpc>
                <a:spcPct val="90000"/>
              </a:lnSpc>
              <a:spcBef>
                <a:spcPct val="20000"/>
              </a:spcBef>
              <a:defRPr/>
            </a:pPr>
            <a:r>
              <a:rPr lang="es-MX" sz="800" dirty="0">
                <a:latin typeface="Arial" charset="0"/>
              </a:rPr>
              <a:t>Directora de la UDAPI</a:t>
            </a:r>
          </a:p>
        </p:txBody>
      </p:sp>
      <p:sp>
        <p:nvSpPr>
          <p:cNvPr id="1123" name="Line 99">
            <a:extLst>
              <a:ext uri="{FF2B5EF4-FFF2-40B4-BE49-F238E27FC236}">
                <a16:creationId xmlns:a16="http://schemas.microsoft.com/office/drawing/2014/main" id="{717CB76B-F7E6-4231-A67C-1CBCBED3417A}"/>
              </a:ext>
            </a:extLst>
          </p:cNvPr>
          <p:cNvSpPr>
            <a:spLocks noChangeShapeType="1"/>
          </p:cNvSpPr>
          <p:nvPr userDrawn="1"/>
        </p:nvSpPr>
        <p:spPr bwMode="auto">
          <a:xfrm>
            <a:off x="2279650" y="8382000"/>
            <a:ext cx="0" cy="685800"/>
          </a:xfrm>
          <a:prstGeom prst="line">
            <a:avLst/>
          </a:prstGeom>
          <a:noFill/>
          <a:ln w="6350" cap="sq">
            <a:solidFill>
              <a:schemeClr val="tx1"/>
            </a:solidFill>
            <a:round/>
            <a:headEnd/>
            <a:tailEnd/>
          </a:ln>
          <a:effectLst/>
        </p:spPr>
        <p:txBody>
          <a:bodyPr lIns="79091" tIns="39545" rIns="79091" bIns="39545"/>
          <a:lstStyle/>
          <a:p>
            <a:pPr>
              <a:defRPr/>
            </a:pPr>
            <a:endParaRPr lang="es-MX" dirty="0">
              <a:latin typeface="Arial" charset="0"/>
            </a:endParaRPr>
          </a:p>
        </p:txBody>
      </p:sp>
      <p:sp>
        <p:nvSpPr>
          <p:cNvPr id="1124" name="AutoShape 100">
            <a:extLst>
              <a:ext uri="{FF2B5EF4-FFF2-40B4-BE49-F238E27FC236}">
                <a16:creationId xmlns:a16="http://schemas.microsoft.com/office/drawing/2014/main" id="{9B3270FF-E60B-4AEC-B7F9-E0D32C0E6A12}"/>
              </a:ext>
            </a:extLst>
          </p:cNvPr>
          <p:cNvSpPr>
            <a:spLocks noChangeArrowheads="1"/>
          </p:cNvSpPr>
          <p:nvPr userDrawn="1"/>
        </p:nvSpPr>
        <p:spPr bwMode="auto">
          <a:xfrm>
            <a:off x="381000" y="8382000"/>
            <a:ext cx="6145213" cy="685800"/>
          </a:xfrm>
          <a:prstGeom prst="roundRect">
            <a:avLst>
              <a:gd name="adj" fmla="val 16667"/>
            </a:avLst>
          </a:prstGeom>
          <a:noFill/>
          <a:ln w="9525">
            <a:solidFill>
              <a:schemeClr val="tx1"/>
            </a:solidFill>
            <a:round/>
            <a:headEnd/>
            <a:tailEnd/>
          </a:ln>
          <a:effectLst/>
        </p:spPr>
        <p:txBody>
          <a:bodyPr wrap="none" anchor="ctr"/>
          <a:lstStyle/>
          <a:p>
            <a:pPr>
              <a:defRPr/>
            </a:pPr>
            <a:endParaRPr lang="es-MX" dirty="0">
              <a:latin typeface="Arial" charset="0"/>
            </a:endParaRPr>
          </a:p>
        </p:txBody>
      </p:sp>
      <p:sp>
        <p:nvSpPr>
          <p:cNvPr id="1125" name="Line 101">
            <a:extLst>
              <a:ext uri="{FF2B5EF4-FFF2-40B4-BE49-F238E27FC236}">
                <a16:creationId xmlns:a16="http://schemas.microsoft.com/office/drawing/2014/main" id="{D1E0D96C-1ED6-4C20-B864-0E38EC6C64FB}"/>
              </a:ext>
            </a:extLst>
          </p:cNvPr>
          <p:cNvSpPr>
            <a:spLocks noChangeShapeType="1"/>
          </p:cNvSpPr>
          <p:nvPr userDrawn="1"/>
        </p:nvSpPr>
        <p:spPr bwMode="auto">
          <a:xfrm>
            <a:off x="4337050" y="8382000"/>
            <a:ext cx="0" cy="685800"/>
          </a:xfrm>
          <a:prstGeom prst="line">
            <a:avLst/>
          </a:prstGeom>
          <a:noFill/>
          <a:ln w="6350" cap="sq">
            <a:solidFill>
              <a:schemeClr val="tx1"/>
            </a:solidFill>
            <a:round/>
            <a:headEnd/>
            <a:tailEnd/>
          </a:ln>
          <a:effectLst/>
        </p:spPr>
        <p:txBody>
          <a:bodyPr lIns="79091" tIns="39545" rIns="79091" bIns="39545"/>
          <a:lstStyle/>
          <a:p>
            <a:pPr>
              <a:defRPr/>
            </a:pPr>
            <a:endParaRPr lang="es-MX" dirty="0">
              <a:latin typeface="Arial" charset="0"/>
            </a:endParaRPr>
          </a:p>
        </p:txBody>
      </p:sp>
      <p:sp>
        <p:nvSpPr>
          <p:cNvPr id="1127" name="Text Box 103">
            <a:extLst>
              <a:ext uri="{FF2B5EF4-FFF2-40B4-BE49-F238E27FC236}">
                <a16:creationId xmlns:a16="http://schemas.microsoft.com/office/drawing/2014/main" id="{919B3035-C354-4C5B-82D0-6FD2C97DE354}"/>
              </a:ext>
            </a:extLst>
          </p:cNvPr>
          <p:cNvSpPr txBox="1">
            <a:spLocks noChangeArrowheads="1"/>
          </p:cNvSpPr>
          <p:nvPr userDrawn="1"/>
        </p:nvSpPr>
        <p:spPr bwMode="auto">
          <a:xfrm>
            <a:off x="3413125" y="257175"/>
            <a:ext cx="2176463" cy="600075"/>
          </a:xfrm>
          <a:prstGeom prst="rect">
            <a:avLst/>
          </a:prstGeom>
          <a:noFill/>
          <a:ln w="9525">
            <a:noFill/>
            <a:miter lim="800000"/>
            <a:headEnd/>
            <a:tailEnd/>
          </a:ln>
          <a:effectLst/>
        </p:spPr>
        <p:txBody>
          <a:bodyPr>
            <a:spAutoFit/>
          </a:bodyPr>
          <a:lstStyle/>
          <a:p>
            <a:pPr algn="just">
              <a:lnSpc>
                <a:spcPct val="110000"/>
              </a:lnSpc>
              <a:defRPr/>
            </a:pPr>
            <a:r>
              <a:rPr lang="es-MX" sz="1000" b="1" kern="0" spc="50" dirty="0">
                <a:solidFill>
                  <a:schemeClr val="bg1">
                    <a:lumMod val="65000"/>
                  </a:schemeClr>
                </a:solidFill>
                <a:latin typeface="Tahoma" pitchFamily="34" charset="0"/>
              </a:rPr>
              <a:t>DIRECCIÓN DEL REGISTRO DEL ESTADO CIVIL DE LAS PERSONAS</a:t>
            </a:r>
            <a:endParaRPr lang="es-ES" sz="1000" b="1" kern="0" spc="50" dirty="0">
              <a:solidFill>
                <a:schemeClr val="bg1">
                  <a:lumMod val="65000"/>
                </a:schemeClr>
              </a:solidFill>
              <a:latin typeface="Tahoma" pitchFamily="34" charset="0"/>
            </a:endParaRPr>
          </a:p>
        </p:txBody>
      </p:sp>
      <p:pic>
        <p:nvPicPr>
          <p:cNvPr id="16391" name="Picture 106">
            <a:extLst>
              <a:ext uri="{FF2B5EF4-FFF2-40B4-BE49-F238E27FC236}">
                <a16:creationId xmlns:a16="http://schemas.microsoft.com/office/drawing/2014/main" id="{78D6E0E2-C045-459A-BB52-1B4DDE0C2692}"/>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88900" y="15875"/>
            <a:ext cx="3268663"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1" name="Line 28">
            <a:extLst>
              <a:ext uri="{FF2B5EF4-FFF2-40B4-BE49-F238E27FC236}">
                <a16:creationId xmlns:a16="http://schemas.microsoft.com/office/drawing/2014/main" id="{732505F7-369C-4D51-AF6A-D12D6CD55AD7}"/>
              </a:ext>
            </a:extLst>
          </p:cNvPr>
          <p:cNvSpPr>
            <a:spLocks noChangeShapeType="1"/>
          </p:cNvSpPr>
          <p:nvPr userDrawn="1"/>
        </p:nvSpPr>
        <p:spPr bwMode="auto">
          <a:xfrm>
            <a:off x="3357563" y="149225"/>
            <a:ext cx="0" cy="914400"/>
          </a:xfrm>
          <a:prstGeom prst="line">
            <a:avLst/>
          </a:prstGeom>
          <a:noFill/>
          <a:ln w="34925">
            <a:solidFill>
              <a:srgbClr val="003300"/>
            </a:solidFill>
            <a:round/>
            <a:headEnd/>
            <a:tailEnd/>
          </a:ln>
        </p:spPr>
        <p:txBody>
          <a:bodyPr/>
          <a:lstStyle/>
          <a:p>
            <a:pPr>
              <a:defRPr/>
            </a:pPr>
            <a:endParaRPr lang="es-MX" dirty="0">
              <a:latin typeface="Arial" charset="0"/>
            </a:endParaRPr>
          </a:p>
        </p:txBody>
      </p:sp>
      <p:sp>
        <p:nvSpPr>
          <p:cNvPr id="11" name="Rectangle 97">
            <a:extLst>
              <a:ext uri="{FF2B5EF4-FFF2-40B4-BE49-F238E27FC236}">
                <a16:creationId xmlns:a16="http://schemas.microsoft.com/office/drawing/2014/main" id="{F4EF41C4-0D0A-4E72-A458-BC7639070D0C}"/>
              </a:ext>
            </a:extLst>
          </p:cNvPr>
          <p:cNvSpPr>
            <a:spLocks noChangeArrowheads="1"/>
          </p:cNvSpPr>
          <p:nvPr userDrawn="1"/>
        </p:nvSpPr>
        <p:spPr bwMode="auto">
          <a:xfrm>
            <a:off x="428625" y="8401050"/>
            <a:ext cx="1819275" cy="677863"/>
          </a:xfrm>
          <a:prstGeom prst="rect">
            <a:avLst/>
          </a:prstGeom>
          <a:noFill/>
          <a:ln w="9525">
            <a:noFill/>
            <a:miter lim="800000"/>
            <a:headEnd/>
            <a:tailEnd/>
          </a:ln>
          <a:effectLst/>
        </p:spPr>
        <p:txBody>
          <a:bodyPr lIns="79091" tIns="39545" rIns="79091" bIns="39545" anchor="ctr"/>
          <a:lstStyle/>
          <a:p>
            <a:pPr defTabSz="889000">
              <a:lnSpc>
                <a:spcPct val="90000"/>
              </a:lnSpc>
              <a:spcBef>
                <a:spcPct val="20000"/>
              </a:spcBef>
              <a:defRPr/>
            </a:pPr>
            <a:r>
              <a:rPr lang="es-MX" sz="800" dirty="0">
                <a:latin typeface="Arial" charset="0"/>
              </a:rPr>
              <a:t>ELABORÓ</a:t>
            </a:r>
          </a:p>
          <a:p>
            <a:pPr defTabSz="889000">
              <a:lnSpc>
                <a:spcPct val="90000"/>
              </a:lnSpc>
              <a:spcBef>
                <a:spcPct val="20000"/>
              </a:spcBef>
              <a:defRPr/>
            </a:pPr>
            <a:endParaRPr lang="es-MX" sz="800" dirty="0">
              <a:latin typeface="Arial" charset="0"/>
            </a:endParaRPr>
          </a:p>
          <a:p>
            <a:pPr defTabSz="889000">
              <a:lnSpc>
                <a:spcPct val="90000"/>
              </a:lnSpc>
              <a:spcBef>
                <a:spcPct val="20000"/>
              </a:spcBef>
              <a:defRPr/>
            </a:pPr>
            <a:r>
              <a:rPr lang="es-MX" sz="800" dirty="0">
                <a:latin typeface="Arial" charset="0"/>
              </a:rPr>
              <a:t>C.P. Olga Patricia Lira García</a:t>
            </a:r>
          </a:p>
          <a:p>
            <a:pPr defTabSz="889000">
              <a:lnSpc>
                <a:spcPct val="90000"/>
              </a:lnSpc>
              <a:spcBef>
                <a:spcPct val="20000"/>
              </a:spcBef>
              <a:defRPr/>
            </a:pPr>
            <a:r>
              <a:rPr lang="es-MX" sz="800" dirty="0">
                <a:latin typeface="Arial" charset="0"/>
              </a:rPr>
              <a:t>Jefa de Servicios Administrativos Internos</a:t>
            </a:r>
          </a:p>
        </p:txBody>
      </p:sp>
      <p:sp>
        <p:nvSpPr>
          <p:cNvPr id="12" name="Rectangle 97">
            <a:extLst>
              <a:ext uri="{FF2B5EF4-FFF2-40B4-BE49-F238E27FC236}">
                <a16:creationId xmlns:a16="http://schemas.microsoft.com/office/drawing/2014/main" id="{1AA81427-0BB8-4000-A1D9-0140534A50A5}"/>
              </a:ext>
            </a:extLst>
          </p:cNvPr>
          <p:cNvSpPr>
            <a:spLocks noChangeArrowheads="1"/>
          </p:cNvSpPr>
          <p:nvPr userDrawn="1"/>
        </p:nvSpPr>
        <p:spPr bwMode="auto">
          <a:xfrm>
            <a:off x="4572000" y="8401050"/>
            <a:ext cx="1819275" cy="677863"/>
          </a:xfrm>
          <a:prstGeom prst="rect">
            <a:avLst/>
          </a:prstGeom>
          <a:noFill/>
          <a:ln w="9525">
            <a:noFill/>
            <a:miter lim="800000"/>
            <a:headEnd/>
            <a:tailEnd/>
          </a:ln>
          <a:effectLst/>
        </p:spPr>
        <p:txBody>
          <a:bodyPr lIns="79091" tIns="39545" rIns="79091" bIns="39545" anchor="ctr"/>
          <a:lstStyle/>
          <a:p>
            <a:pPr defTabSz="889000">
              <a:lnSpc>
                <a:spcPct val="90000"/>
              </a:lnSpc>
              <a:spcBef>
                <a:spcPct val="20000"/>
              </a:spcBef>
              <a:defRPr/>
            </a:pPr>
            <a:r>
              <a:rPr lang="es-MX" sz="800" dirty="0">
                <a:latin typeface="Arial" charset="0"/>
              </a:rPr>
              <a:t>APROBÓ</a:t>
            </a:r>
          </a:p>
          <a:p>
            <a:pPr defTabSz="889000">
              <a:lnSpc>
                <a:spcPct val="90000"/>
              </a:lnSpc>
              <a:spcBef>
                <a:spcPct val="20000"/>
              </a:spcBef>
              <a:defRPr/>
            </a:pPr>
            <a:endParaRPr lang="es-MX" sz="800" dirty="0">
              <a:latin typeface="Arial" charset="0"/>
            </a:endParaRPr>
          </a:p>
          <a:p>
            <a:pPr defTabSz="889000">
              <a:lnSpc>
                <a:spcPct val="90000"/>
              </a:lnSpc>
              <a:spcBef>
                <a:spcPct val="20000"/>
              </a:spcBef>
              <a:defRPr/>
            </a:pPr>
            <a:r>
              <a:rPr lang="es-MX" sz="800" dirty="0">
                <a:latin typeface="Arial" charset="0"/>
              </a:rPr>
              <a:t>Lic.  Luis Ignacio Cubillas Tellechea</a:t>
            </a:r>
          </a:p>
          <a:p>
            <a:pPr defTabSz="889000">
              <a:lnSpc>
                <a:spcPct val="90000"/>
              </a:lnSpc>
              <a:spcBef>
                <a:spcPct val="20000"/>
              </a:spcBef>
              <a:defRPr/>
            </a:pPr>
            <a:r>
              <a:rPr lang="es-MX" sz="800" dirty="0">
                <a:latin typeface="Arial" charset="0"/>
              </a:rPr>
              <a:t>Director del Registro del Estado Civil de las Personas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5988" rtl="0" eaLnBrk="0" fontAlgn="base" hangingPunct="0">
        <a:spcBef>
          <a:spcPct val="0"/>
        </a:spcBef>
        <a:spcAft>
          <a:spcPct val="0"/>
        </a:spcAft>
        <a:defRPr sz="4400">
          <a:solidFill>
            <a:schemeClr val="tx2"/>
          </a:solidFill>
          <a:latin typeface="+mj-lt"/>
          <a:ea typeface="+mj-ea"/>
          <a:cs typeface="+mj-cs"/>
        </a:defRPr>
      </a:lvl1pPr>
      <a:lvl2pPr algn="ctr" defTabSz="915988" rtl="0" eaLnBrk="0" fontAlgn="base" hangingPunct="0">
        <a:spcBef>
          <a:spcPct val="0"/>
        </a:spcBef>
        <a:spcAft>
          <a:spcPct val="0"/>
        </a:spcAft>
        <a:defRPr sz="4400">
          <a:solidFill>
            <a:schemeClr val="tx2"/>
          </a:solidFill>
          <a:latin typeface="Times New Roman" pitchFamily="18" charset="0"/>
        </a:defRPr>
      </a:lvl2pPr>
      <a:lvl3pPr algn="ctr" defTabSz="915988" rtl="0" eaLnBrk="0" fontAlgn="base" hangingPunct="0">
        <a:spcBef>
          <a:spcPct val="0"/>
        </a:spcBef>
        <a:spcAft>
          <a:spcPct val="0"/>
        </a:spcAft>
        <a:defRPr sz="4400">
          <a:solidFill>
            <a:schemeClr val="tx2"/>
          </a:solidFill>
          <a:latin typeface="Times New Roman" pitchFamily="18" charset="0"/>
        </a:defRPr>
      </a:lvl3pPr>
      <a:lvl4pPr algn="ctr" defTabSz="915988" rtl="0" eaLnBrk="0" fontAlgn="base" hangingPunct="0">
        <a:spcBef>
          <a:spcPct val="0"/>
        </a:spcBef>
        <a:spcAft>
          <a:spcPct val="0"/>
        </a:spcAft>
        <a:defRPr sz="4400">
          <a:solidFill>
            <a:schemeClr val="tx2"/>
          </a:solidFill>
          <a:latin typeface="Times New Roman" pitchFamily="18" charset="0"/>
        </a:defRPr>
      </a:lvl4pPr>
      <a:lvl5pPr algn="ctr" defTabSz="915988" rtl="0" eaLnBrk="0" fontAlgn="base" hangingPunct="0">
        <a:spcBef>
          <a:spcPct val="0"/>
        </a:spcBef>
        <a:spcAft>
          <a:spcPct val="0"/>
        </a:spcAft>
        <a:defRPr sz="4400">
          <a:solidFill>
            <a:schemeClr val="tx2"/>
          </a:solidFill>
          <a:latin typeface="Times New Roman" pitchFamily="18" charset="0"/>
        </a:defRPr>
      </a:lvl5pPr>
      <a:lvl6pPr marL="457200" algn="ctr" defTabSz="915988" rtl="0" fontAlgn="base">
        <a:spcBef>
          <a:spcPct val="0"/>
        </a:spcBef>
        <a:spcAft>
          <a:spcPct val="0"/>
        </a:spcAft>
        <a:defRPr sz="4400">
          <a:solidFill>
            <a:schemeClr val="tx2"/>
          </a:solidFill>
          <a:latin typeface="Times New Roman" pitchFamily="18" charset="0"/>
        </a:defRPr>
      </a:lvl6pPr>
      <a:lvl7pPr marL="914400" algn="ctr" defTabSz="915988" rtl="0" fontAlgn="base">
        <a:spcBef>
          <a:spcPct val="0"/>
        </a:spcBef>
        <a:spcAft>
          <a:spcPct val="0"/>
        </a:spcAft>
        <a:defRPr sz="4400">
          <a:solidFill>
            <a:schemeClr val="tx2"/>
          </a:solidFill>
          <a:latin typeface="Times New Roman" pitchFamily="18" charset="0"/>
        </a:defRPr>
      </a:lvl7pPr>
      <a:lvl8pPr marL="1371600" algn="ctr" defTabSz="915988" rtl="0" fontAlgn="base">
        <a:spcBef>
          <a:spcPct val="0"/>
        </a:spcBef>
        <a:spcAft>
          <a:spcPct val="0"/>
        </a:spcAft>
        <a:defRPr sz="4400">
          <a:solidFill>
            <a:schemeClr val="tx2"/>
          </a:solidFill>
          <a:latin typeface="Times New Roman" pitchFamily="18" charset="0"/>
        </a:defRPr>
      </a:lvl8pPr>
      <a:lvl9pPr marL="1828800" algn="ctr" defTabSz="915988" rtl="0" fontAlgn="base">
        <a:spcBef>
          <a:spcPct val="0"/>
        </a:spcBef>
        <a:spcAft>
          <a:spcPct val="0"/>
        </a:spcAft>
        <a:defRPr sz="4400">
          <a:solidFill>
            <a:schemeClr val="tx2"/>
          </a:solidFill>
          <a:latin typeface="Times New Roman" pitchFamily="18" charset="0"/>
        </a:defRPr>
      </a:lvl9pPr>
    </p:titleStyle>
    <p:bodyStyle>
      <a:lvl1pPr marL="344488" indent="-344488" algn="l" defTabSz="915988" rtl="0" eaLnBrk="0" fontAlgn="base" hangingPunct="0">
        <a:spcBef>
          <a:spcPct val="20000"/>
        </a:spcBef>
        <a:spcAft>
          <a:spcPct val="0"/>
        </a:spcAft>
        <a:buChar char="•"/>
        <a:defRPr sz="3200">
          <a:solidFill>
            <a:schemeClr val="tx1"/>
          </a:solidFill>
          <a:latin typeface="+mn-lt"/>
          <a:ea typeface="+mn-ea"/>
          <a:cs typeface="+mn-cs"/>
        </a:defRPr>
      </a:lvl1pPr>
      <a:lvl2pPr marL="744538" indent="-287338" algn="l" defTabSz="915988" rtl="0" eaLnBrk="0" fontAlgn="base" hangingPunct="0">
        <a:spcBef>
          <a:spcPct val="20000"/>
        </a:spcBef>
        <a:spcAft>
          <a:spcPct val="0"/>
        </a:spcAft>
        <a:buChar char="–"/>
        <a:defRPr sz="2700">
          <a:solidFill>
            <a:schemeClr val="tx1"/>
          </a:solidFill>
          <a:latin typeface="+mn-lt"/>
        </a:defRPr>
      </a:lvl2pPr>
      <a:lvl3pPr marL="1144588" indent="-228600" algn="l" defTabSz="915988" rtl="0" eaLnBrk="0" fontAlgn="base" hangingPunct="0">
        <a:spcBef>
          <a:spcPct val="20000"/>
        </a:spcBef>
        <a:spcAft>
          <a:spcPct val="0"/>
        </a:spcAft>
        <a:buChar char="•"/>
        <a:defRPr sz="2400">
          <a:solidFill>
            <a:schemeClr val="tx1"/>
          </a:solidFill>
          <a:latin typeface="+mn-lt"/>
        </a:defRPr>
      </a:lvl3pPr>
      <a:lvl4pPr marL="1601788" indent="-227013" algn="l" defTabSz="915988" rtl="0" eaLnBrk="0" fontAlgn="base" hangingPunct="0">
        <a:spcBef>
          <a:spcPct val="20000"/>
        </a:spcBef>
        <a:spcAft>
          <a:spcPct val="0"/>
        </a:spcAft>
        <a:buChar char="–"/>
        <a:defRPr sz="2000">
          <a:solidFill>
            <a:schemeClr val="tx1"/>
          </a:solidFill>
          <a:latin typeface="+mn-lt"/>
        </a:defRPr>
      </a:lvl4pPr>
      <a:lvl5pPr marL="2062163" indent="-230188" algn="l" defTabSz="915988" rtl="0" eaLnBrk="0" fontAlgn="base" hangingPunct="0">
        <a:spcBef>
          <a:spcPct val="20000"/>
        </a:spcBef>
        <a:spcAft>
          <a:spcPct val="0"/>
        </a:spcAft>
        <a:buChar char="»"/>
        <a:defRPr sz="2000">
          <a:solidFill>
            <a:schemeClr val="tx1"/>
          </a:solidFill>
          <a:latin typeface="+mn-lt"/>
        </a:defRPr>
      </a:lvl5pPr>
      <a:lvl6pPr marL="2519363" indent="-230188" algn="l" defTabSz="915988" rtl="0" fontAlgn="base">
        <a:spcBef>
          <a:spcPct val="20000"/>
        </a:spcBef>
        <a:spcAft>
          <a:spcPct val="0"/>
        </a:spcAft>
        <a:buChar char="»"/>
        <a:defRPr sz="2000">
          <a:solidFill>
            <a:schemeClr val="tx1"/>
          </a:solidFill>
          <a:latin typeface="+mn-lt"/>
        </a:defRPr>
      </a:lvl6pPr>
      <a:lvl7pPr marL="2976563" indent="-230188" algn="l" defTabSz="915988" rtl="0" fontAlgn="base">
        <a:spcBef>
          <a:spcPct val="20000"/>
        </a:spcBef>
        <a:spcAft>
          <a:spcPct val="0"/>
        </a:spcAft>
        <a:buChar char="»"/>
        <a:defRPr sz="2000">
          <a:solidFill>
            <a:schemeClr val="tx1"/>
          </a:solidFill>
          <a:latin typeface="+mn-lt"/>
        </a:defRPr>
      </a:lvl7pPr>
      <a:lvl8pPr marL="3433763" indent="-230188" algn="l" defTabSz="915988" rtl="0" fontAlgn="base">
        <a:spcBef>
          <a:spcPct val="20000"/>
        </a:spcBef>
        <a:spcAft>
          <a:spcPct val="0"/>
        </a:spcAft>
        <a:buChar char="»"/>
        <a:defRPr sz="2000">
          <a:solidFill>
            <a:schemeClr val="tx1"/>
          </a:solidFill>
          <a:latin typeface="+mn-lt"/>
        </a:defRPr>
      </a:lvl8pPr>
      <a:lvl9pPr marL="3890963" indent="-230188" algn="l" defTabSz="915988"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7" name="Rectangle 11">
            <a:extLst>
              <a:ext uri="{FF2B5EF4-FFF2-40B4-BE49-F238E27FC236}">
                <a16:creationId xmlns:a16="http://schemas.microsoft.com/office/drawing/2014/main" id="{4A63A89B-E1B8-439D-8855-53F40FDB51CA}"/>
              </a:ext>
            </a:extLst>
          </p:cNvPr>
          <p:cNvSpPr>
            <a:spLocks noChangeArrowheads="1"/>
          </p:cNvSpPr>
          <p:nvPr/>
        </p:nvSpPr>
        <p:spPr bwMode="auto">
          <a:xfrm>
            <a:off x="-99392" y="0"/>
            <a:ext cx="6858000" cy="9144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028" name="Text Box 12">
            <a:extLst>
              <a:ext uri="{FF2B5EF4-FFF2-40B4-BE49-F238E27FC236}">
                <a16:creationId xmlns:a16="http://schemas.microsoft.com/office/drawing/2014/main" id="{4643EB70-EBC8-472D-A5D0-3294E042A85C}"/>
              </a:ext>
            </a:extLst>
          </p:cNvPr>
          <p:cNvSpPr txBox="1">
            <a:spLocks noChangeArrowheads="1"/>
          </p:cNvSpPr>
          <p:nvPr/>
        </p:nvSpPr>
        <p:spPr bwMode="auto">
          <a:xfrm>
            <a:off x="1747837" y="4229100"/>
            <a:ext cx="339883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s-MX" altLang="es-MX" sz="3200" b="1" dirty="0">
                <a:solidFill>
                  <a:srgbClr val="808080"/>
                </a:solidFill>
              </a:rPr>
              <a:t>Manual de Procedimientos</a:t>
            </a:r>
          </a:p>
        </p:txBody>
      </p:sp>
      <p:sp>
        <p:nvSpPr>
          <p:cNvPr id="2061" name="Text Box 13">
            <a:extLst>
              <a:ext uri="{FF2B5EF4-FFF2-40B4-BE49-F238E27FC236}">
                <a16:creationId xmlns:a16="http://schemas.microsoft.com/office/drawing/2014/main" id="{4133E236-8A68-4BC1-BF45-D391DBE12645}"/>
              </a:ext>
            </a:extLst>
          </p:cNvPr>
          <p:cNvSpPr txBox="1">
            <a:spLocks noChangeArrowheads="1"/>
          </p:cNvSpPr>
          <p:nvPr/>
        </p:nvSpPr>
        <p:spPr bwMode="auto">
          <a:xfrm>
            <a:off x="525462" y="5682367"/>
            <a:ext cx="5951538" cy="584775"/>
          </a:xfrm>
          <a:prstGeom prst="rect">
            <a:avLst/>
          </a:prstGeom>
          <a:noFill/>
          <a:ln w="9525">
            <a:noFill/>
            <a:miter lim="800000"/>
            <a:headEnd/>
            <a:tailEnd/>
          </a:ln>
          <a:effectLst>
            <a:outerShdw dist="17961" dir="2700000" algn="ctr" rotWithShape="0">
              <a:schemeClr val="bg2"/>
            </a:outerShdw>
          </a:effectLst>
        </p:spPr>
        <p:txBody>
          <a:bodyPr>
            <a:spAutoFit/>
          </a:bodyPr>
          <a:lstStyle/>
          <a:p>
            <a:pPr>
              <a:defRPr/>
            </a:pPr>
            <a:r>
              <a:rPr lang="es-MX" sz="3200" b="1" dirty="0">
                <a:solidFill>
                  <a:schemeClr val="bg2"/>
                </a:solidFill>
                <a:latin typeface="Arial" charset="0"/>
              </a:rPr>
              <a:t>DIRECCION DE CULTURA </a:t>
            </a:r>
          </a:p>
        </p:txBody>
      </p:sp>
      <p:sp>
        <p:nvSpPr>
          <p:cNvPr id="1030" name="Line 14">
            <a:extLst>
              <a:ext uri="{FF2B5EF4-FFF2-40B4-BE49-F238E27FC236}">
                <a16:creationId xmlns:a16="http://schemas.microsoft.com/office/drawing/2014/main" id="{A6724057-64E4-4E0C-837C-3F7E625D8A2B}"/>
              </a:ext>
            </a:extLst>
          </p:cNvPr>
          <p:cNvSpPr>
            <a:spLocks noChangeShapeType="1"/>
          </p:cNvSpPr>
          <p:nvPr/>
        </p:nvSpPr>
        <p:spPr bwMode="auto">
          <a:xfrm>
            <a:off x="404810" y="381000"/>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031" name="Line 15">
            <a:extLst>
              <a:ext uri="{FF2B5EF4-FFF2-40B4-BE49-F238E27FC236}">
                <a16:creationId xmlns:a16="http://schemas.microsoft.com/office/drawing/2014/main" id="{57F2B4AE-4E1B-4843-A0EA-947BE3B2EA33}"/>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032" name="Line 16">
            <a:extLst>
              <a:ext uri="{FF2B5EF4-FFF2-40B4-BE49-F238E27FC236}">
                <a16:creationId xmlns:a16="http://schemas.microsoft.com/office/drawing/2014/main" id="{7DBBF162-B9AE-4478-918F-2B4B810BD75D}"/>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033" name="Line 17">
            <a:extLst>
              <a:ext uri="{FF2B5EF4-FFF2-40B4-BE49-F238E27FC236}">
                <a16:creationId xmlns:a16="http://schemas.microsoft.com/office/drawing/2014/main" id="{0F8D3113-7D1E-4780-9E01-64E29C709ED1}"/>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034" name="Text Box 28">
            <a:extLst>
              <a:ext uri="{FF2B5EF4-FFF2-40B4-BE49-F238E27FC236}">
                <a16:creationId xmlns:a16="http://schemas.microsoft.com/office/drawing/2014/main" id="{32CF860B-69D7-4090-B782-90D56E4CF0AA}"/>
              </a:ext>
            </a:extLst>
          </p:cNvPr>
          <p:cNvSpPr txBox="1">
            <a:spLocks noChangeArrowheads="1"/>
          </p:cNvSpPr>
          <p:nvPr/>
        </p:nvSpPr>
        <p:spPr bwMode="auto">
          <a:xfrm>
            <a:off x="3816678" y="8225263"/>
            <a:ext cx="2743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s-MX" altLang="es-MX" sz="1600" b="1" dirty="0" smtClean="0">
                <a:solidFill>
                  <a:srgbClr val="808080"/>
                </a:solidFill>
              </a:rPr>
              <a:t>06 DE NOVIEMBRE 2018</a:t>
            </a:r>
            <a:endParaRPr lang="es-MX" altLang="es-MX" sz="1600" b="1" dirty="0">
              <a:solidFill>
                <a:srgbClr val="808080"/>
              </a:solidFill>
            </a:endParaRPr>
          </a:p>
        </p:txBody>
      </p:sp>
      <p:pic>
        <p:nvPicPr>
          <p:cNvPr id="10" name="Picture 2077" descr="Resultado de imagen para ayuntamiento de tlatlauquitepec">
            <a:hlinkClick r:id="rId2"/>
            <a:extLst>
              <a:ext uri="{FF2B5EF4-FFF2-40B4-BE49-F238E27FC236}">
                <a16:creationId xmlns:a16="http://schemas.microsoft.com/office/drawing/2014/main" id="{26DF13B8-E1DC-465A-AF59-3DC8876CE9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7837" y="480308"/>
            <a:ext cx="3362325" cy="3362325"/>
          </a:xfrm>
          <a:prstGeom prst="rect">
            <a:avLst/>
          </a:prstGeom>
          <a:noFill/>
          <a:extLst>
            <a:ext uri="{909E8E84-426E-40DD-AFC4-6F175D3DCCD1}">
              <a14:hiddenFill xmlns:a14="http://schemas.microsoft.com/office/drawing/2010/main">
                <a:solidFill>
                  <a:srgbClr val="FFFFFF"/>
                </a:solidFill>
              </a14:hiddenFill>
            </a:ext>
          </a:extLst>
        </p:spPr>
      </p:pic>
      <p:sp>
        <p:nvSpPr>
          <p:cNvPr id="11" name="CuadroTexto 10">
            <a:extLst>
              <a:ext uri="{FF2B5EF4-FFF2-40B4-BE49-F238E27FC236}">
                <a16:creationId xmlns:a16="http://schemas.microsoft.com/office/drawing/2014/main" id="{6A82C00A-FEDC-48C2-A619-1167E9F1B43F}"/>
              </a:ext>
            </a:extLst>
          </p:cNvPr>
          <p:cNvSpPr txBox="1"/>
          <p:nvPr/>
        </p:nvSpPr>
        <p:spPr>
          <a:xfrm>
            <a:off x="400050" y="8180208"/>
            <a:ext cx="3141373" cy="338554"/>
          </a:xfrm>
          <a:prstGeom prst="rect">
            <a:avLst/>
          </a:prstGeom>
          <a:noFill/>
        </p:spPr>
        <p:txBody>
          <a:bodyPr wrap="none" rtlCol="0">
            <a:spAutoFit/>
          </a:bodyPr>
          <a:lstStyle/>
          <a:p>
            <a:r>
              <a:rPr lang="es-MX" sz="1600" b="1" dirty="0">
                <a:solidFill>
                  <a:schemeClr val="bg1">
                    <a:lumMod val="50000"/>
                  </a:schemeClr>
                </a:solidFill>
              </a:rPr>
              <a:t>REGISTRO: </a:t>
            </a:r>
            <a:r>
              <a:rPr lang="es-MX" sz="1600" b="1" dirty="0" smtClean="0">
                <a:solidFill>
                  <a:schemeClr val="bg1">
                    <a:lumMod val="50000"/>
                  </a:schemeClr>
                </a:solidFill>
              </a:rPr>
              <a:t>HATMPDC15-2018</a:t>
            </a:r>
            <a:endParaRPr lang="es-MX" sz="1600" b="1" dirty="0">
              <a:solidFill>
                <a:schemeClr val="bg1">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a 7"/>
          <p:cNvGraphicFramePr>
            <a:graphicFrameLocks noGrp="1"/>
          </p:cNvGraphicFramePr>
          <p:nvPr>
            <p:extLst>
              <p:ext uri="{D42A27DB-BD31-4B8C-83A1-F6EECF244321}">
                <p14:modId xmlns:p14="http://schemas.microsoft.com/office/powerpoint/2010/main" val="1460203022"/>
              </p:ext>
            </p:extLst>
          </p:nvPr>
        </p:nvGraphicFramePr>
        <p:xfrm>
          <a:off x="548681" y="1646872"/>
          <a:ext cx="5832646" cy="7143883"/>
        </p:xfrm>
        <a:graphic>
          <a:graphicData uri="http://schemas.openxmlformats.org/drawingml/2006/table">
            <a:tbl>
              <a:tblPr firstRow="1" bandRow="1">
                <a:tableStyleId>{D7AC3CCA-C797-4891-BE02-D94E43425B78}</a:tableStyleId>
              </a:tblPr>
              <a:tblGrid>
                <a:gridCol w="2232247">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gridCol w="1080120">
                  <a:extLst>
                    <a:ext uri="{9D8B030D-6E8A-4147-A177-3AD203B41FA5}">
                      <a16:colId xmlns:a16="http://schemas.microsoft.com/office/drawing/2014/main" val="20002"/>
                    </a:ext>
                  </a:extLst>
                </a:gridCol>
                <a:gridCol w="1152127">
                  <a:extLst>
                    <a:ext uri="{9D8B030D-6E8A-4147-A177-3AD203B41FA5}">
                      <a16:colId xmlns:a16="http://schemas.microsoft.com/office/drawing/2014/main" val="20003"/>
                    </a:ext>
                  </a:extLst>
                </a:gridCol>
              </a:tblGrid>
              <a:tr h="7143883">
                <a:tc>
                  <a:txBody>
                    <a:bodyPr/>
                    <a:lstStyle/>
                    <a:p>
                      <a:endParaRPr lang="es-MX" dirty="0"/>
                    </a:p>
                  </a:txBody>
                  <a:tcPr>
                    <a:noFill/>
                  </a:tcPr>
                </a:tc>
                <a:tc>
                  <a:txBody>
                    <a:bodyPr/>
                    <a:lstStyle/>
                    <a:p>
                      <a:endParaRPr lang="es-MX" dirty="0"/>
                    </a:p>
                  </a:txBody>
                  <a:tcPr>
                    <a:noFill/>
                  </a:tcPr>
                </a:tc>
                <a:tc>
                  <a:txBody>
                    <a:bodyPr/>
                    <a:lstStyle/>
                    <a:p>
                      <a:endParaRPr lang="es-MX" dirty="0"/>
                    </a:p>
                  </a:txBody>
                  <a:tcPr>
                    <a:noFill/>
                  </a:tcPr>
                </a:tc>
                <a:tc>
                  <a:txBody>
                    <a:bodyPr/>
                    <a:lstStyle/>
                    <a:p>
                      <a:endParaRPr lang="es-MX" dirty="0"/>
                    </a:p>
                  </a:txBody>
                  <a:tcPr>
                    <a:noFill/>
                  </a:tcPr>
                </a:tc>
                <a:extLst>
                  <a:ext uri="{0D108BD9-81ED-4DB2-BD59-A6C34878D82A}">
                    <a16:rowId xmlns:a16="http://schemas.microsoft.com/office/drawing/2014/main" val="10000"/>
                  </a:ext>
                </a:extLst>
              </a:tr>
            </a:tbl>
          </a:graphicData>
        </a:graphic>
      </p:graphicFrame>
      <p:graphicFrame>
        <p:nvGraphicFramePr>
          <p:cNvPr id="4" name="Tabla 3">
            <a:extLst>
              <a:ext uri="{FF2B5EF4-FFF2-40B4-BE49-F238E27FC236}">
                <a16:creationId xmlns:a16="http://schemas.microsoft.com/office/drawing/2014/main" id="{34C836BC-831F-4F09-A1F6-5EB67C3FE59B}"/>
              </a:ext>
            </a:extLst>
          </p:cNvPr>
          <p:cNvGraphicFramePr>
            <a:graphicFrameLocks noGrp="1"/>
          </p:cNvGraphicFramePr>
          <p:nvPr>
            <p:extLst>
              <p:ext uri="{D42A27DB-BD31-4B8C-83A1-F6EECF244321}">
                <p14:modId xmlns:p14="http://schemas.microsoft.com/office/powerpoint/2010/main" val="3478727377"/>
              </p:ext>
            </p:extLst>
          </p:nvPr>
        </p:nvGraphicFramePr>
        <p:xfrm>
          <a:off x="548680" y="869876"/>
          <a:ext cx="5832648" cy="432048"/>
        </p:xfrm>
        <a:graphic>
          <a:graphicData uri="http://schemas.openxmlformats.org/drawingml/2006/table">
            <a:tbl>
              <a:tblPr firstRow="1" bandRow="1">
                <a:tableStyleId>{F5AB1C69-6EDB-4FF4-983F-18BD219EF322}</a:tableStyleId>
              </a:tblPr>
              <a:tblGrid>
                <a:gridCol w="5832648">
                  <a:extLst>
                    <a:ext uri="{9D8B030D-6E8A-4147-A177-3AD203B41FA5}">
                      <a16:colId xmlns:a16="http://schemas.microsoft.com/office/drawing/2014/main" val="3334706208"/>
                    </a:ext>
                  </a:extLst>
                </a:gridCol>
              </a:tblGrid>
              <a:tr h="4320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solidFill>
                            <a:schemeClr val="tx1"/>
                          </a:solidFill>
                          <a:latin typeface="Arial" panose="020B0604020202020204" pitchFamily="34" charset="0"/>
                          <a:cs typeface="Arial" panose="020B0604020202020204" pitchFamily="34" charset="0"/>
                        </a:rPr>
                        <a:t>Diagrama</a:t>
                      </a:r>
                      <a:r>
                        <a:rPr lang="es-MX" sz="1200" b="1" dirty="0">
                          <a:solidFill>
                            <a:schemeClr val="tx1"/>
                          </a:solidFill>
                          <a:latin typeface="Arial" panose="020B0604020202020204" pitchFamily="34" charset="0"/>
                          <a:cs typeface="Arial" panose="020B0604020202020204" pitchFamily="34" charset="0"/>
                        </a:rPr>
                        <a:t> de Flujo: </a:t>
                      </a:r>
                      <a:r>
                        <a:rPr lang="es-MX" sz="1200" b="1" dirty="0">
                          <a:solidFill>
                            <a:schemeClr val="tx1"/>
                          </a:solidFill>
                          <a:latin typeface="+mn-lt"/>
                          <a:cs typeface="+mn-cs"/>
                        </a:rPr>
                        <a:t>Para</a:t>
                      </a:r>
                      <a:r>
                        <a:rPr lang="es-MX" sz="1200" b="1" baseline="0" dirty="0">
                          <a:solidFill>
                            <a:schemeClr val="tx1"/>
                          </a:solidFill>
                          <a:latin typeface="+mn-lt"/>
                          <a:cs typeface="+mn-cs"/>
                        </a:rPr>
                        <a:t> la</a:t>
                      </a:r>
                      <a:r>
                        <a:rPr lang="es-ES" sz="1200" b="1" dirty="0">
                          <a:solidFill>
                            <a:schemeClr val="tx1"/>
                          </a:solidFill>
                          <a:ea typeface="Calibri" panose="020F0502020204030204" pitchFamily="34" charset="0"/>
                          <a:cs typeface="Arial" panose="020B0604020202020204" pitchFamily="34" charset="0"/>
                        </a:rPr>
                        <a:t> </a:t>
                      </a:r>
                      <a:r>
                        <a:rPr lang="es-MX" sz="1200" dirty="0">
                          <a:solidFill>
                            <a:schemeClr val="tx1"/>
                          </a:solidFill>
                        </a:rPr>
                        <a:t>Realización de Eventos Culturales.</a:t>
                      </a:r>
                      <a:endParaRPr lang="es-ES" sz="1200" dirty="0">
                        <a:solidFill>
                          <a:schemeClr val="tx1"/>
                        </a:solidFill>
                        <a:ea typeface="Calibri" panose="020F050202020403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8583136"/>
                  </a:ext>
                </a:extLst>
              </a:tr>
            </a:tbl>
          </a:graphicData>
        </a:graphic>
      </p:graphicFrame>
      <p:sp>
        <p:nvSpPr>
          <p:cNvPr id="9" name="Diagrama de flujo: terminador 8">
            <a:extLst>
              <a:ext uri="{FF2B5EF4-FFF2-40B4-BE49-F238E27FC236}">
                <a16:creationId xmlns:a16="http://schemas.microsoft.com/office/drawing/2014/main" id="{0A4A838F-CE03-4360-A07D-F04D70640D42}"/>
              </a:ext>
            </a:extLst>
          </p:cNvPr>
          <p:cNvSpPr/>
          <p:nvPr/>
        </p:nvSpPr>
        <p:spPr bwMode="auto">
          <a:xfrm>
            <a:off x="1160572" y="1749474"/>
            <a:ext cx="914400" cy="301752"/>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dirty="0">
                <a:ln>
                  <a:noFill/>
                </a:ln>
                <a:solidFill>
                  <a:schemeClr val="tx1"/>
                </a:solidFill>
                <a:effectLst/>
                <a:latin typeface="Arial" charset="0"/>
              </a:rPr>
              <a:t>Inicio</a:t>
            </a:r>
          </a:p>
        </p:txBody>
      </p:sp>
      <p:sp>
        <p:nvSpPr>
          <p:cNvPr id="17" name="Diagrama de flujo: proceso 16">
            <a:extLst>
              <a:ext uri="{FF2B5EF4-FFF2-40B4-BE49-F238E27FC236}">
                <a16:creationId xmlns:a16="http://schemas.microsoft.com/office/drawing/2014/main" id="{05704A2C-27C6-4347-9953-705FC5DF9B35}"/>
              </a:ext>
            </a:extLst>
          </p:cNvPr>
          <p:cNvSpPr/>
          <p:nvPr/>
        </p:nvSpPr>
        <p:spPr bwMode="auto">
          <a:xfrm>
            <a:off x="5301209" y="6003568"/>
            <a:ext cx="936104" cy="1058996"/>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fontAlgn="auto">
              <a:spcBef>
                <a:spcPts val="0"/>
              </a:spcBef>
              <a:spcAft>
                <a:spcPts val="0"/>
              </a:spcAft>
              <a:defRPr/>
            </a:pPr>
            <a:r>
              <a:rPr lang="es-MX" sz="1000" dirty="0">
                <a:solidFill>
                  <a:schemeClr val="tx1"/>
                </a:solidFill>
                <a:latin typeface="Arial" panose="020B0604020202020204" pitchFamily="34" charset="0"/>
                <a:cs typeface="Arial" panose="020B0604020202020204" pitchFamily="34" charset="0"/>
              </a:rPr>
              <a:t>Lleva a cabo la promoción del evento en los medios a su alcance.</a:t>
            </a:r>
          </a:p>
        </p:txBody>
      </p:sp>
      <p:sp>
        <p:nvSpPr>
          <p:cNvPr id="18" name="Diagrama de flujo: proceso 17">
            <a:extLst>
              <a:ext uri="{FF2B5EF4-FFF2-40B4-BE49-F238E27FC236}">
                <a16:creationId xmlns:a16="http://schemas.microsoft.com/office/drawing/2014/main" id="{2FB5642D-3B44-4FA9-94EA-0CF4217E02B5}"/>
              </a:ext>
            </a:extLst>
          </p:cNvPr>
          <p:cNvSpPr/>
          <p:nvPr/>
        </p:nvSpPr>
        <p:spPr bwMode="auto">
          <a:xfrm>
            <a:off x="602505" y="4821833"/>
            <a:ext cx="2034407" cy="439675"/>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Coordina las acciones para realizar el evento.</a:t>
            </a:r>
          </a:p>
        </p:txBody>
      </p:sp>
      <p:sp>
        <p:nvSpPr>
          <p:cNvPr id="23" name="Diagrama de flujo: terminador 22">
            <a:extLst>
              <a:ext uri="{FF2B5EF4-FFF2-40B4-BE49-F238E27FC236}">
                <a16:creationId xmlns:a16="http://schemas.microsoft.com/office/drawing/2014/main" id="{C2D8DCDB-602F-46CD-9F0B-F2301006D83E}"/>
              </a:ext>
            </a:extLst>
          </p:cNvPr>
          <p:cNvSpPr/>
          <p:nvPr/>
        </p:nvSpPr>
        <p:spPr bwMode="auto">
          <a:xfrm>
            <a:off x="4441645" y="5982832"/>
            <a:ext cx="524805" cy="301752"/>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dirty="0">
                <a:ln>
                  <a:noFill/>
                </a:ln>
                <a:solidFill>
                  <a:schemeClr val="tx1"/>
                </a:solidFill>
                <a:effectLst/>
                <a:latin typeface="Arial" charset="0"/>
              </a:rPr>
              <a:t>Fin</a:t>
            </a:r>
          </a:p>
        </p:txBody>
      </p:sp>
      <p:cxnSp>
        <p:nvCxnSpPr>
          <p:cNvPr id="25" name="Conector recto de flecha 24">
            <a:extLst>
              <a:ext uri="{FF2B5EF4-FFF2-40B4-BE49-F238E27FC236}">
                <a16:creationId xmlns:a16="http://schemas.microsoft.com/office/drawing/2014/main" id="{42BFA1D8-2F92-4D6E-8A4D-DB5221DA683F}"/>
              </a:ext>
            </a:extLst>
          </p:cNvPr>
          <p:cNvCxnSpPr>
            <a:cxnSpLocks/>
          </p:cNvCxnSpPr>
          <p:nvPr/>
        </p:nvCxnSpPr>
        <p:spPr bwMode="auto">
          <a:xfrm>
            <a:off x="1617772" y="2034637"/>
            <a:ext cx="0" cy="32004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55" name="CuadroTexto 54">
            <a:extLst>
              <a:ext uri="{FF2B5EF4-FFF2-40B4-BE49-F238E27FC236}">
                <a16:creationId xmlns:a16="http://schemas.microsoft.com/office/drawing/2014/main" id="{C5D463C6-A0F7-44F7-B74C-ADD0ABA1C190}"/>
              </a:ext>
            </a:extLst>
          </p:cNvPr>
          <p:cNvSpPr txBox="1"/>
          <p:nvPr/>
        </p:nvSpPr>
        <p:spPr>
          <a:xfrm>
            <a:off x="2316894" y="2194657"/>
            <a:ext cx="265691" cy="215444"/>
          </a:xfrm>
          <a:prstGeom prst="rect">
            <a:avLst/>
          </a:prstGeom>
          <a:noFill/>
        </p:spPr>
        <p:txBody>
          <a:bodyPr wrap="square" rtlCol="0">
            <a:spAutoFit/>
          </a:bodyPr>
          <a:lstStyle/>
          <a:p>
            <a:r>
              <a:rPr lang="es-MX" sz="800" dirty="0"/>
              <a:t>1</a:t>
            </a:r>
          </a:p>
        </p:txBody>
      </p:sp>
      <p:sp>
        <p:nvSpPr>
          <p:cNvPr id="56" name="CuadroTexto 55">
            <a:extLst>
              <a:ext uri="{FF2B5EF4-FFF2-40B4-BE49-F238E27FC236}">
                <a16:creationId xmlns:a16="http://schemas.microsoft.com/office/drawing/2014/main" id="{F2A2EF5A-D2F8-46E1-AAB7-43B73AD206D3}"/>
              </a:ext>
            </a:extLst>
          </p:cNvPr>
          <p:cNvSpPr txBox="1"/>
          <p:nvPr/>
        </p:nvSpPr>
        <p:spPr>
          <a:xfrm>
            <a:off x="2328552" y="2848818"/>
            <a:ext cx="242374" cy="215444"/>
          </a:xfrm>
          <a:prstGeom prst="rect">
            <a:avLst/>
          </a:prstGeom>
          <a:noFill/>
        </p:spPr>
        <p:txBody>
          <a:bodyPr wrap="none" rtlCol="0">
            <a:spAutoFit/>
          </a:bodyPr>
          <a:lstStyle/>
          <a:p>
            <a:r>
              <a:rPr lang="es-MX" sz="800" dirty="0"/>
              <a:t>2</a:t>
            </a:r>
          </a:p>
        </p:txBody>
      </p:sp>
      <p:sp>
        <p:nvSpPr>
          <p:cNvPr id="58" name="CuadroTexto 57">
            <a:extLst>
              <a:ext uri="{FF2B5EF4-FFF2-40B4-BE49-F238E27FC236}">
                <a16:creationId xmlns:a16="http://schemas.microsoft.com/office/drawing/2014/main" id="{1C5B0234-1736-4216-BDD0-71C07CB7F2C3}"/>
              </a:ext>
            </a:extLst>
          </p:cNvPr>
          <p:cNvSpPr txBox="1"/>
          <p:nvPr/>
        </p:nvSpPr>
        <p:spPr>
          <a:xfrm>
            <a:off x="2328552" y="3836499"/>
            <a:ext cx="242374" cy="215444"/>
          </a:xfrm>
          <a:prstGeom prst="rect">
            <a:avLst/>
          </a:prstGeom>
          <a:noFill/>
        </p:spPr>
        <p:txBody>
          <a:bodyPr wrap="none" rtlCol="0">
            <a:spAutoFit/>
          </a:bodyPr>
          <a:lstStyle/>
          <a:p>
            <a:r>
              <a:rPr lang="es-MX" sz="800" dirty="0"/>
              <a:t>3</a:t>
            </a:r>
          </a:p>
        </p:txBody>
      </p:sp>
      <p:sp>
        <p:nvSpPr>
          <p:cNvPr id="59" name="CuadroTexto 58">
            <a:extLst>
              <a:ext uri="{FF2B5EF4-FFF2-40B4-BE49-F238E27FC236}">
                <a16:creationId xmlns:a16="http://schemas.microsoft.com/office/drawing/2014/main" id="{D888F304-B3C8-49E3-A191-73F3D7296210}"/>
              </a:ext>
            </a:extLst>
          </p:cNvPr>
          <p:cNvSpPr txBox="1"/>
          <p:nvPr/>
        </p:nvSpPr>
        <p:spPr>
          <a:xfrm>
            <a:off x="4900980" y="3518998"/>
            <a:ext cx="242374" cy="215444"/>
          </a:xfrm>
          <a:prstGeom prst="rect">
            <a:avLst/>
          </a:prstGeom>
          <a:noFill/>
        </p:spPr>
        <p:txBody>
          <a:bodyPr wrap="none" rtlCol="0">
            <a:spAutoFit/>
          </a:bodyPr>
          <a:lstStyle/>
          <a:p>
            <a:r>
              <a:rPr lang="es-MX" sz="800" dirty="0"/>
              <a:t>4</a:t>
            </a:r>
          </a:p>
        </p:txBody>
      </p:sp>
      <p:sp>
        <p:nvSpPr>
          <p:cNvPr id="60" name="CuadroTexto 59">
            <a:extLst>
              <a:ext uri="{FF2B5EF4-FFF2-40B4-BE49-F238E27FC236}">
                <a16:creationId xmlns:a16="http://schemas.microsoft.com/office/drawing/2014/main" id="{7350A997-A2DC-4DFC-B900-259A09EB1752}"/>
              </a:ext>
            </a:extLst>
          </p:cNvPr>
          <p:cNvSpPr txBox="1"/>
          <p:nvPr/>
        </p:nvSpPr>
        <p:spPr>
          <a:xfrm>
            <a:off x="2316894" y="4659528"/>
            <a:ext cx="269626" cy="215444"/>
          </a:xfrm>
          <a:prstGeom prst="rect">
            <a:avLst/>
          </a:prstGeom>
          <a:noFill/>
        </p:spPr>
        <p:txBody>
          <a:bodyPr wrap="square" rtlCol="0">
            <a:spAutoFit/>
          </a:bodyPr>
          <a:lstStyle/>
          <a:p>
            <a:r>
              <a:rPr lang="es-MX" sz="800" dirty="0"/>
              <a:t>6</a:t>
            </a:r>
          </a:p>
        </p:txBody>
      </p:sp>
      <p:sp>
        <p:nvSpPr>
          <p:cNvPr id="62" name="Diagrama de flujo: proceso 61">
            <a:extLst>
              <a:ext uri="{FF2B5EF4-FFF2-40B4-BE49-F238E27FC236}">
                <a16:creationId xmlns:a16="http://schemas.microsoft.com/office/drawing/2014/main" id="{9AAE3366-4635-461F-AF75-20F781F25F12}"/>
              </a:ext>
            </a:extLst>
          </p:cNvPr>
          <p:cNvSpPr/>
          <p:nvPr/>
        </p:nvSpPr>
        <p:spPr bwMode="auto">
          <a:xfrm>
            <a:off x="598632" y="2373626"/>
            <a:ext cx="2038280" cy="274776"/>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fontAlgn="auto">
              <a:spcBef>
                <a:spcPts val="0"/>
              </a:spcBef>
              <a:spcAft>
                <a:spcPts val="0"/>
              </a:spcAft>
              <a:defRPr/>
            </a:pPr>
            <a:r>
              <a:rPr lang="es-MX" sz="1000" dirty="0">
                <a:solidFill>
                  <a:schemeClr val="tx1"/>
                </a:solidFill>
                <a:latin typeface="Arial" panose="020B0604020202020204" pitchFamily="34" charset="0"/>
                <a:cs typeface="Arial" panose="020B0604020202020204" pitchFamily="34" charset="0"/>
              </a:rPr>
              <a:t>Planeación del evento a realizar.</a:t>
            </a:r>
          </a:p>
        </p:txBody>
      </p:sp>
      <p:sp>
        <p:nvSpPr>
          <p:cNvPr id="65" name="CuadroTexto 64">
            <a:extLst>
              <a:ext uri="{FF2B5EF4-FFF2-40B4-BE49-F238E27FC236}">
                <a16:creationId xmlns:a16="http://schemas.microsoft.com/office/drawing/2014/main" id="{75DF6D7E-6102-40C7-9E9D-65316A0C2007}"/>
              </a:ext>
            </a:extLst>
          </p:cNvPr>
          <p:cNvSpPr txBox="1"/>
          <p:nvPr/>
        </p:nvSpPr>
        <p:spPr>
          <a:xfrm>
            <a:off x="4916432" y="5014832"/>
            <a:ext cx="242374" cy="215444"/>
          </a:xfrm>
          <a:prstGeom prst="rect">
            <a:avLst/>
          </a:prstGeom>
          <a:noFill/>
        </p:spPr>
        <p:txBody>
          <a:bodyPr wrap="none" rtlCol="0">
            <a:spAutoFit/>
          </a:bodyPr>
          <a:lstStyle/>
          <a:p>
            <a:r>
              <a:rPr lang="es-MX" sz="800" dirty="0"/>
              <a:t>5</a:t>
            </a:r>
          </a:p>
        </p:txBody>
      </p:sp>
      <p:sp>
        <p:nvSpPr>
          <p:cNvPr id="66" name="CuadroTexto 65">
            <a:extLst>
              <a:ext uri="{FF2B5EF4-FFF2-40B4-BE49-F238E27FC236}">
                <a16:creationId xmlns:a16="http://schemas.microsoft.com/office/drawing/2014/main" id="{A48961E4-33A7-40E8-8DF2-C72637099C1C}"/>
              </a:ext>
            </a:extLst>
          </p:cNvPr>
          <p:cNvSpPr txBox="1"/>
          <p:nvPr/>
        </p:nvSpPr>
        <p:spPr>
          <a:xfrm>
            <a:off x="3851558" y="5432600"/>
            <a:ext cx="242374" cy="215444"/>
          </a:xfrm>
          <a:prstGeom prst="rect">
            <a:avLst/>
          </a:prstGeom>
          <a:noFill/>
        </p:spPr>
        <p:txBody>
          <a:bodyPr wrap="none" rtlCol="0">
            <a:spAutoFit/>
          </a:bodyPr>
          <a:lstStyle/>
          <a:p>
            <a:r>
              <a:rPr lang="es-MX" sz="800" dirty="0"/>
              <a:t>7</a:t>
            </a:r>
          </a:p>
        </p:txBody>
      </p:sp>
      <p:pic>
        <p:nvPicPr>
          <p:cNvPr id="49" name="Picture 2077" descr="Resultado de imagen para ayuntamiento de tlatlauquitepec">
            <a:hlinkClick r:id="rId2"/>
            <a:extLst>
              <a:ext uri="{FF2B5EF4-FFF2-40B4-BE49-F238E27FC236}">
                <a16:creationId xmlns:a16="http://schemas.microsoft.com/office/drawing/2014/main" id="{8F414887-28F1-4C47-B21D-A96C0F6264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64067" y="154189"/>
            <a:ext cx="1329865" cy="56076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0" name="Tabla 49">
            <a:extLst>
              <a:ext uri="{FF2B5EF4-FFF2-40B4-BE49-F238E27FC236}">
                <a16:creationId xmlns:a16="http://schemas.microsoft.com/office/drawing/2014/main" id="{67A34F0B-9C80-4F3C-8D2C-9AAB4F8B3A58}"/>
              </a:ext>
            </a:extLst>
          </p:cNvPr>
          <p:cNvGraphicFramePr>
            <a:graphicFrameLocks noGrp="1"/>
          </p:cNvGraphicFramePr>
          <p:nvPr>
            <p:extLst>
              <p:ext uri="{D42A27DB-BD31-4B8C-83A1-F6EECF244321}">
                <p14:modId xmlns:p14="http://schemas.microsoft.com/office/powerpoint/2010/main" val="581313292"/>
              </p:ext>
            </p:extLst>
          </p:nvPr>
        </p:nvGraphicFramePr>
        <p:xfrm>
          <a:off x="5229200" y="8912203"/>
          <a:ext cx="1263675" cy="370840"/>
        </p:xfrm>
        <a:graphic>
          <a:graphicData uri="http://schemas.openxmlformats.org/drawingml/2006/table">
            <a:tbl>
              <a:tblPr firstRow="1" bandRow="1">
                <a:tableStyleId>{F5AB1C69-6EDB-4FF4-983F-18BD219EF322}</a:tableStyleId>
              </a:tblPr>
              <a:tblGrid>
                <a:gridCol w="1263675">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9 de 24</a:t>
                      </a:r>
                    </a:p>
                  </a:txBody>
                  <a:tcPr/>
                </a:tc>
                <a:extLst>
                  <a:ext uri="{0D108BD9-81ED-4DB2-BD59-A6C34878D82A}">
                    <a16:rowId xmlns:a16="http://schemas.microsoft.com/office/drawing/2014/main" val="2061326865"/>
                  </a:ext>
                </a:extLst>
              </a:tr>
            </a:tbl>
          </a:graphicData>
        </a:graphic>
      </p:graphicFrame>
      <p:sp>
        <p:nvSpPr>
          <p:cNvPr id="2" name="Diagrama de flujo: proceso 1">
            <a:extLst>
              <a:ext uri="{FF2B5EF4-FFF2-40B4-BE49-F238E27FC236}">
                <a16:creationId xmlns:a16="http://schemas.microsoft.com/office/drawing/2014/main" id="{CEEBDCB2-E796-4E91-974F-8E3E8F961A7D}"/>
              </a:ext>
            </a:extLst>
          </p:cNvPr>
          <p:cNvSpPr/>
          <p:nvPr/>
        </p:nvSpPr>
        <p:spPr bwMode="auto">
          <a:xfrm>
            <a:off x="598632" y="3033531"/>
            <a:ext cx="2038280" cy="395758"/>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Verifica la existencia de programas de apoyo.</a:t>
            </a:r>
          </a:p>
          <a:p>
            <a:r>
              <a:rPr lang="es-MX" sz="1000" dirty="0">
                <a:solidFill>
                  <a:schemeClr val="tx1"/>
                </a:solidFill>
                <a:latin typeface="Arial" panose="020B0604020202020204" pitchFamily="34" charset="0"/>
                <a:cs typeface="Arial" panose="020B0604020202020204" pitchFamily="34" charset="0"/>
              </a:rPr>
              <a:t>.</a:t>
            </a:r>
          </a:p>
          <a:p>
            <a:endParaRPr kumimoji="0" lang="es-MX"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5" name="Diagrama de flujo: proceso 34">
            <a:extLst>
              <a:ext uri="{FF2B5EF4-FFF2-40B4-BE49-F238E27FC236}">
                <a16:creationId xmlns:a16="http://schemas.microsoft.com/office/drawing/2014/main" id="{5FE5481E-18F9-4AD8-AF10-F08FA6B15E25}"/>
              </a:ext>
            </a:extLst>
          </p:cNvPr>
          <p:cNvSpPr/>
          <p:nvPr/>
        </p:nvSpPr>
        <p:spPr bwMode="auto">
          <a:xfrm>
            <a:off x="2905686" y="5604961"/>
            <a:ext cx="1144924" cy="797213"/>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fontAlgn="auto">
              <a:spcBef>
                <a:spcPts val="0"/>
              </a:spcBef>
              <a:spcAft>
                <a:spcPts val="0"/>
              </a:spcAft>
              <a:defRPr/>
            </a:pPr>
            <a:r>
              <a:rPr lang="es-MX" sz="1000" dirty="0">
                <a:solidFill>
                  <a:schemeClr val="tx1"/>
                </a:solidFill>
                <a:latin typeface="Arial" panose="020B0604020202020204" pitchFamily="34" charset="0"/>
                <a:cs typeface="Arial" panose="020B0604020202020204" pitchFamily="34" charset="0"/>
              </a:rPr>
              <a:t>Apoya en la organización del evento y elabora plan de medios.</a:t>
            </a:r>
          </a:p>
        </p:txBody>
      </p:sp>
      <p:cxnSp>
        <p:nvCxnSpPr>
          <p:cNvPr id="92" name="Conector recto de flecha 91">
            <a:extLst>
              <a:ext uri="{FF2B5EF4-FFF2-40B4-BE49-F238E27FC236}">
                <a16:creationId xmlns:a16="http://schemas.microsoft.com/office/drawing/2014/main" id="{E60D94AB-C426-40DC-BCD2-CBC6345B2A04}"/>
              </a:ext>
            </a:extLst>
          </p:cNvPr>
          <p:cNvCxnSpPr>
            <a:cxnSpLocks/>
          </p:cNvCxnSpPr>
          <p:nvPr/>
        </p:nvCxnSpPr>
        <p:spPr bwMode="auto">
          <a:xfrm>
            <a:off x="4704048" y="5633817"/>
            <a:ext cx="0" cy="361093"/>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0" name="Proceso 9"/>
          <p:cNvSpPr/>
          <p:nvPr/>
        </p:nvSpPr>
        <p:spPr bwMode="auto">
          <a:xfrm>
            <a:off x="4265689" y="3734442"/>
            <a:ext cx="876719" cy="885038"/>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fontAlgn="auto">
              <a:spcBef>
                <a:spcPts val="0"/>
              </a:spcBef>
              <a:spcAft>
                <a:spcPts val="0"/>
              </a:spcAft>
              <a:defRPr/>
            </a:pPr>
            <a:r>
              <a:rPr lang="es-MX" sz="1000" dirty="0">
                <a:solidFill>
                  <a:schemeClr val="tx1"/>
                </a:solidFill>
                <a:latin typeface="Arial" panose="020B0604020202020204" pitchFamily="34" charset="0"/>
                <a:cs typeface="Arial" panose="020B0604020202020204" pitchFamily="34" charset="0"/>
              </a:rPr>
              <a:t>Analiza la existencia de recursos para el evento.</a:t>
            </a:r>
            <a:endParaRPr lang="es-MX" sz="1000" dirty="0">
              <a:latin typeface="Arial" panose="020B0604020202020204" pitchFamily="34" charset="0"/>
              <a:cs typeface="Arial" panose="020B0604020202020204" pitchFamily="34" charset="0"/>
            </a:endParaRPr>
          </a:p>
        </p:txBody>
      </p:sp>
      <p:sp>
        <p:nvSpPr>
          <p:cNvPr id="11" name="Proceso 10"/>
          <p:cNvSpPr/>
          <p:nvPr/>
        </p:nvSpPr>
        <p:spPr bwMode="auto">
          <a:xfrm>
            <a:off x="598632" y="6702451"/>
            <a:ext cx="2038280" cy="579912"/>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fontAlgn="auto">
              <a:spcBef>
                <a:spcPts val="0"/>
              </a:spcBef>
              <a:spcAft>
                <a:spcPts val="0"/>
              </a:spcAft>
              <a:defRPr/>
            </a:pPr>
            <a:r>
              <a:rPr lang="es-MX" sz="1000" dirty="0">
                <a:solidFill>
                  <a:schemeClr val="tx1"/>
                </a:solidFill>
                <a:latin typeface="Arial" panose="020B0604020202020204" pitchFamily="34" charset="0"/>
                <a:cs typeface="Arial" panose="020B0604020202020204" pitchFamily="34" charset="0"/>
              </a:rPr>
              <a:t>Coordinar las actividades que realiza el personal  para lograr un evento de calidad.</a:t>
            </a:r>
          </a:p>
        </p:txBody>
      </p:sp>
      <p:graphicFrame>
        <p:nvGraphicFramePr>
          <p:cNvPr id="7" name="Tabla 6"/>
          <p:cNvGraphicFramePr>
            <a:graphicFrameLocks noGrp="1"/>
          </p:cNvGraphicFramePr>
          <p:nvPr>
            <p:extLst>
              <p:ext uri="{D42A27DB-BD31-4B8C-83A1-F6EECF244321}">
                <p14:modId xmlns:p14="http://schemas.microsoft.com/office/powerpoint/2010/main" val="594232498"/>
              </p:ext>
            </p:extLst>
          </p:nvPr>
        </p:nvGraphicFramePr>
        <p:xfrm>
          <a:off x="545041" y="1287050"/>
          <a:ext cx="5836288" cy="334685"/>
        </p:xfrm>
        <a:graphic>
          <a:graphicData uri="http://schemas.openxmlformats.org/drawingml/2006/table">
            <a:tbl>
              <a:tblPr firstRow="1" bandRow="1">
                <a:tableStyleId>{D7AC3CCA-C797-4891-BE02-D94E43425B78}</a:tableStyleId>
              </a:tblPr>
              <a:tblGrid>
                <a:gridCol w="2235887">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gridCol w="1080120">
                  <a:extLst>
                    <a:ext uri="{9D8B030D-6E8A-4147-A177-3AD203B41FA5}">
                      <a16:colId xmlns:a16="http://schemas.microsoft.com/office/drawing/2014/main" val="20002"/>
                    </a:ext>
                  </a:extLst>
                </a:gridCol>
                <a:gridCol w="1152129">
                  <a:extLst>
                    <a:ext uri="{9D8B030D-6E8A-4147-A177-3AD203B41FA5}">
                      <a16:colId xmlns:a16="http://schemas.microsoft.com/office/drawing/2014/main" val="20003"/>
                    </a:ext>
                  </a:extLst>
                </a:gridCol>
              </a:tblGrid>
              <a:tr h="334685">
                <a:tc>
                  <a:txBody>
                    <a:bodyPr/>
                    <a:lstStyle/>
                    <a:p>
                      <a:pPr algn="ctr"/>
                      <a:r>
                        <a:rPr lang="es-MX" sz="1100" dirty="0"/>
                        <a:t>Director de Cultura  </a:t>
                      </a:r>
                      <a:endParaRPr lang="es-MX" sz="1100" b="0" dirty="0">
                        <a:solidFill>
                          <a:schemeClr val="tx1"/>
                        </a:solidFill>
                        <a:latin typeface="Arial" panose="020B0604020202020204" pitchFamily="34" charset="0"/>
                        <a:cs typeface="Arial" panose="020B0604020202020204" pitchFamily="34" charset="0"/>
                      </a:endParaRPr>
                    </a:p>
                  </a:txBody>
                  <a:tcPr>
                    <a:noFill/>
                  </a:tcPr>
                </a:tc>
                <a:tc>
                  <a:txBody>
                    <a:bodyPr/>
                    <a:lstStyle/>
                    <a:p>
                      <a:pPr marL="0" indent="0" algn="ctr"/>
                      <a:r>
                        <a:rPr lang="es-MX" sz="1100" dirty="0"/>
                        <a:t>Auxiliar de Cultura  </a:t>
                      </a:r>
                      <a:endParaRPr lang="es-MX" sz="1100" b="0" dirty="0">
                        <a:solidFill>
                          <a:schemeClr val="tx1"/>
                        </a:solidFill>
                        <a:latin typeface="Arial" panose="020B0604020202020204" pitchFamily="34" charset="0"/>
                        <a:cs typeface="Arial" panose="020B0604020202020204" pitchFamily="34" charset="0"/>
                      </a:endParaRPr>
                    </a:p>
                  </a:txBody>
                  <a:tcPr>
                    <a:noFill/>
                  </a:tcPr>
                </a:tc>
                <a:tc>
                  <a:txBody>
                    <a:bodyPr/>
                    <a:lstStyle/>
                    <a:p>
                      <a:pPr marL="0" indent="0" algn="ctr"/>
                      <a:r>
                        <a:rPr lang="es-MX" sz="1100" b="1" dirty="0">
                          <a:solidFill>
                            <a:schemeClr val="tx1"/>
                          </a:solidFill>
                          <a:latin typeface="Arial" panose="020B0604020202020204" pitchFamily="34" charset="0"/>
                          <a:cs typeface="Arial" panose="020B0604020202020204" pitchFamily="34" charset="0"/>
                        </a:rPr>
                        <a:t>Tesorería </a:t>
                      </a:r>
                    </a:p>
                  </a:txBody>
                  <a:tcPr>
                    <a:noFill/>
                  </a:tcPr>
                </a:tc>
                <a:tc>
                  <a:txBody>
                    <a:bodyPr/>
                    <a:lstStyle/>
                    <a:p>
                      <a:pPr marL="0" indent="0" algn="ctr"/>
                      <a:r>
                        <a:rPr lang="es-MX" sz="1100" b="1" dirty="0">
                          <a:solidFill>
                            <a:schemeClr val="tx1"/>
                          </a:solidFill>
                          <a:latin typeface="Arial" panose="020B0604020202020204" pitchFamily="34" charset="0"/>
                          <a:cs typeface="Arial" panose="020B0604020202020204" pitchFamily="34" charset="0"/>
                        </a:rPr>
                        <a:t>Comunicación</a:t>
                      </a:r>
                    </a:p>
                  </a:txBody>
                  <a:tcPr>
                    <a:noFill/>
                  </a:tcPr>
                </a:tc>
                <a:extLst>
                  <a:ext uri="{0D108BD9-81ED-4DB2-BD59-A6C34878D82A}">
                    <a16:rowId xmlns:a16="http://schemas.microsoft.com/office/drawing/2014/main" val="10000"/>
                  </a:ext>
                </a:extLst>
              </a:tr>
            </a:tbl>
          </a:graphicData>
        </a:graphic>
      </p:graphicFrame>
      <p:sp>
        <p:nvSpPr>
          <p:cNvPr id="37" name="CuadroTexto 36">
            <a:extLst>
              <a:ext uri="{FF2B5EF4-FFF2-40B4-BE49-F238E27FC236}">
                <a16:creationId xmlns:a16="http://schemas.microsoft.com/office/drawing/2014/main" id="{A48961E4-33A7-40E8-8DF2-C72637099C1C}"/>
              </a:ext>
            </a:extLst>
          </p:cNvPr>
          <p:cNvSpPr txBox="1"/>
          <p:nvPr/>
        </p:nvSpPr>
        <p:spPr>
          <a:xfrm>
            <a:off x="2328552" y="5540322"/>
            <a:ext cx="242375" cy="215444"/>
          </a:xfrm>
          <a:prstGeom prst="rect">
            <a:avLst/>
          </a:prstGeom>
          <a:noFill/>
        </p:spPr>
        <p:txBody>
          <a:bodyPr wrap="none" rtlCol="0">
            <a:spAutoFit/>
          </a:bodyPr>
          <a:lstStyle/>
          <a:p>
            <a:r>
              <a:rPr lang="es-MX" sz="800" dirty="0"/>
              <a:t>8</a:t>
            </a:r>
          </a:p>
        </p:txBody>
      </p:sp>
      <p:sp>
        <p:nvSpPr>
          <p:cNvPr id="13" name="Decisión 12"/>
          <p:cNvSpPr/>
          <p:nvPr/>
        </p:nvSpPr>
        <p:spPr bwMode="auto">
          <a:xfrm>
            <a:off x="598632" y="3802645"/>
            <a:ext cx="2038280" cy="663822"/>
          </a:xfrm>
          <a:prstGeom prst="flowChartDecision">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800" b="0" i="0" u="none" strike="noStrike" cap="none" normalizeH="0" baseline="0" dirty="0">
                <a:ln>
                  <a:noFill/>
                </a:ln>
                <a:solidFill>
                  <a:schemeClr val="tx1"/>
                </a:solidFill>
                <a:effectLst/>
                <a:latin typeface="Arial" charset="0"/>
              </a:rPr>
              <a:t>Existen programas de apoyo  </a:t>
            </a:r>
          </a:p>
        </p:txBody>
      </p:sp>
      <p:sp>
        <p:nvSpPr>
          <p:cNvPr id="14" name="Decisión 13"/>
          <p:cNvSpPr/>
          <p:nvPr/>
        </p:nvSpPr>
        <p:spPr bwMode="auto">
          <a:xfrm>
            <a:off x="4266634" y="5014832"/>
            <a:ext cx="876720" cy="620174"/>
          </a:xfrm>
          <a:prstGeom prst="flowChartDecision">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600" b="0" i="0" u="none" strike="noStrike" cap="none" normalizeH="0" baseline="0" dirty="0">
                <a:ln>
                  <a:noFill/>
                </a:ln>
                <a:solidFill>
                  <a:schemeClr val="tx1"/>
                </a:solidFill>
                <a:effectLst/>
                <a:latin typeface="Arial" charset="0"/>
              </a:rPr>
              <a:t>Recursos</a:t>
            </a:r>
          </a:p>
        </p:txBody>
      </p:sp>
      <p:sp>
        <p:nvSpPr>
          <p:cNvPr id="16" name="Documento 15"/>
          <p:cNvSpPr/>
          <p:nvPr/>
        </p:nvSpPr>
        <p:spPr bwMode="auto">
          <a:xfrm>
            <a:off x="598632" y="5738391"/>
            <a:ext cx="2038280" cy="606469"/>
          </a:xfrm>
          <a:prstGeom prst="flowChartDocument">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fontAlgn="auto">
              <a:spcBef>
                <a:spcPts val="0"/>
              </a:spcBef>
              <a:spcAft>
                <a:spcPts val="0"/>
              </a:spcAft>
              <a:defRPr/>
            </a:pPr>
            <a:r>
              <a:rPr lang="es-MX" sz="1000" dirty="0">
                <a:solidFill>
                  <a:schemeClr val="tx1"/>
                </a:solidFill>
                <a:latin typeface="Arial" panose="020B0604020202020204" pitchFamily="34" charset="0"/>
                <a:cs typeface="Arial" panose="020B0604020202020204" pitchFamily="34" charset="0"/>
              </a:rPr>
              <a:t>Aprueba el plan y solicita a Comunicación y Estrategia el apoyo. </a:t>
            </a:r>
          </a:p>
        </p:txBody>
      </p:sp>
      <p:sp>
        <p:nvSpPr>
          <p:cNvPr id="41" name="CuadroTexto 40">
            <a:extLst>
              <a:ext uri="{FF2B5EF4-FFF2-40B4-BE49-F238E27FC236}">
                <a16:creationId xmlns:a16="http://schemas.microsoft.com/office/drawing/2014/main" id="{A48961E4-33A7-40E8-8DF2-C72637099C1C}"/>
              </a:ext>
            </a:extLst>
          </p:cNvPr>
          <p:cNvSpPr txBox="1"/>
          <p:nvPr/>
        </p:nvSpPr>
        <p:spPr>
          <a:xfrm>
            <a:off x="5946344" y="5814364"/>
            <a:ext cx="242375" cy="215444"/>
          </a:xfrm>
          <a:prstGeom prst="rect">
            <a:avLst/>
          </a:prstGeom>
          <a:noFill/>
        </p:spPr>
        <p:txBody>
          <a:bodyPr wrap="none" rtlCol="0">
            <a:spAutoFit/>
          </a:bodyPr>
          <a:lstStyle/>
          <a:p>
            <a:r>
              <a:rPr lang="es-MX" sz="800" dirty="0"/>
              <a:t>9</a:t>
            </a:r>
          </a:p>
        </p:txBody>
      </p:sp>
      <p:sp>
        <p:nvSpPr>
          <p:cNvPr id="43" name="CuadroTexto 42">
            <a:extLst>
              <a:ext uri="{FF2B5EF4-FFF2-40B4-BE49-F238E27FC236}">
                <a16:creationId xmlns:a16="http://schemas.microsoft.com/office/drawing/2014/main" id="{A48961E4-33A7-40E8-8DF2-C72637099C1C}"/>
              </a:ext>
            </a:extLst>
          </p:cNvPr>
          <p:cNvSpPr txBox="1"/>
          <p:nvPr/>
        </p:nvSpPr>
        <p:spPr>
          <a:xfrm>
            <a:off x="2316894" y="7371172"/>
            <a:ext cx="300083" cy="215444"/>
          </a:xfrm>
          <a:prstGeom prst="rect">
            <a:avLst/>
          </a:prstGeom>
          <a:noFill/>
        </p:spPr>
        <p:txBody>
          <a:bodyPr wrap="none" rtlCol="0">
            <a:spAutoFit/>
          </a:bodyPr>
          <a:lstStyle/>
          <a:p>
            <a:r>
              <a:rPr lang="es-MX" sz="800" dirty="0"/>
              <a:t>11</a:t>
            </a:r>
          </a:p>
        </p:txBody>
      </p:sp>
      <p:sp>
        <p:nvSpPr>
          <p:cNvPr id="44" name="CuadroTexto 43">
            <a:extLst>
              <a:ext uri="{FF2B5EF4-FFF2-40B4-BE49-F238E27FC236}">
                <a16:creationId xmlns:a16="http://schemas.microsoft.com/office/drawing/2014/main" id="{A48961E4-33A7-40E8-8DF2-C72637099C1C}"/>
              </a:ext>
            </a:extLst>
          </p:cNvPr>
          <p:cNvSpPr txBox="1"/>
          <p:nvPr/>
        </p:nvSpPr>
        <p:spPr>
          <a:xfrm>
            <a:off x="2299697" y="6502621"/>
            <a:ext cx="300083" cy="215444"/>
          </a:xfrm>
          <a:prstGeom prst="rect">
            <a:avLst/>
          </a:prstGeom>
          <a:noFill/>
        </p:spPr>
        <p:txBody>
          <a:bodyPr wrap="none" rtlCol="0">
            <a:spAutoFit/>
          </a:bodyPr>
          <a:lstStyle/>
          <a:p>
            <a:r>
              <a:rPr lang="es-MX" sz="800" dirty="0"/>
              <a:t>10</a:t>
            </a:r>
          </a:p>
        </p:txBody>
      </p:sp>
      <p:sp>
        <p:nvSpPr>
          <p:cNvPr id="20" name="Proceso 19"/>
          <p:cNvSpPr/>
          <p:nvPr/>
        </p:nvSpPr>
        <p:spPr bwMode="auto">
          <a:xfrm>
            <a:off x="598632" y="7561757"/>
            <a:ext cx="2038280" cy="280304"/>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fontAlgn="auto">
              <a:spcBef>
                <a:spcPts val="0"/>
              </a:spcBef>
              <a:spcAft>
                <a:spcPts val="0"/>
              </a:spcAft>
              <a:defRPr/>
            </a:pPr>
            <a:r>
              <a:rPr lang="es-MX" sz="1000" dirty="0">
                <a:solidFill>
                  <a:schemeClr val="tx1"/>
                </a:solidFill>
                <a:latin typeface="Arial" panose="020B0604020202020204" pitchFamily="34" charset="0"/>
                <a:cs typeface="Arial" panose="020B0604020202020204" pitchFamily="34" charset="0"/>
              </a:rPr>
              <a:t>Realiza evaluación del evento</a:t>
            </a:r>
            <a:r>
              <a:rPr lang="es-MX" dirty="0">
                <a:solidFill>
                  <a:schemeClr val="tx1"/>
                </a:solidFill>
                <a:latin typeface="Arial" panose="020B0604020202020204" pitchFamily="34" charset="0"/>
                <a:cs typeface="Arial" panose="020B0604020202020204" pitchFamily="34" charset="0"/>
              </a:rPr>
              <a:t>. </a:t>
            </a:r>
          </a:p>
        </p:txBody>
      </p:sp>
      <p:cxnSp>
        <p:nvCxnSpPr>
          <p:cNvPr id="24" name="Conector recto de flecha 23"/>
          <p:cNvCxnSpPr>
            <a:stCxn id="62" idx="2"/>
            <a:endCxn id="2" idx="0"/>
          </p:cNvCxnSpPr>
          <p:nvPr/>
        </p:nvCxnSpPr>
        <p:spPr bwMode="auto">
          <a:xfrm>
            <a:off x="1617772" y="2648402"/>
            <a:ext cx="0" cy="385129"/>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7" name="Conector recto de flecha 26"/>
          <p:cNvCxnSpPr>
            <a:stCxn id="2" idx="2"/>
            <a:endCxn id="13" idx="0"/>
          </p:cNvCxnSpPr>
          <p:nvPr/>
        </p:nvCxnSpPr>
        <p:spPr bwMode="auto">
          <a:xfrm>
            <a:off x="1617772" y="3429289"/>
            <a:ext cx="0" cy="37335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9" name="Conector recto de flecha 28"/>
          <p:cNvCxnSpPr>
            <a:stCxn id="13" idx="2"/>
            <a:endCxn id="18" idx="0"/>
          </p:cNvCxnSpPr>
          <p:nvPr/>
        </p:nvCxnSpPr>
        <p:spPr bwMode="auto">
          <a:xfrm>
            <a:off x="1617772" y="4466467"/>
            <a:ext cx="1937" cy="35536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1" name="Conector recto de flecha 30"/>
          <p:cNvCxnSpPr>
            <a:stCxn id="13" idx="3"/>
          </p:cNvCxnSpPr>
          <p:nvPr/>
        </p:nvCxnSpPr>
        <p:spPr bwMode="auto">
          <a:xfrm>
            <a:off x="2636912" y="4134556"/>
            <a:ext cx="1628777"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53" name="CuadroTexto 52">
            <a:extLst>
              <a:ext uri="{FF2B5EF4-FFF2-40B4-BE49-F238E27FC236}">
                <a16:creationId xmlns:a16="http://schemas.microsoft.com/office/drawing/2014/main" id="{D888F304-B3C8-49E3-A191-73F3D7296210}"/>
              </a:ext>
            </a:extLst>
          </p:cNvPr>
          <p:cNvSpPr txBox="1"/>
          <p:nvPr/>
        </p:nvSpPr>
        <p:spPr>
          <a:xfrm>
            <a:off x="2511849" y="3924087"/>
            <a:ext cx="316113" cy="215444"/>
          </a:xfrm>
          <a:prstGeom prst="rect">
            <a:avLst/>
          </a:prstGeom>
          <a:noFill/>
        </p:spPr>
        <p:txBody>
          <a:bodyPr wrap="none" rtlCol="0">
            <a:spAutoFit/>
          </a:bodyPr>
          <a:lstStyle/>
          <a:p>
            <a:r>
              <a:rPr lang="es-MX" sz="800" dirty="0"/>
              <a:t>No</a:t>
            </a:r>
          </a:p>
        </p:txBody>
      </p:sp>
      <p:sp>
        <p:nvSpPr>
          <p:cNvPr id="54" name="CuadroTexto 53">
            <a:extLst>
              <a:ext uri="{FF2B5EF4-FFF2-40B4-BE49-F238E27FC236}">
                <a16:creationId xmlns:a16="http://schemas.microsoft.com/office/drawing/2014/main" id="{D888F304-B3C8-49E3-A191-73F3D7296210}"/>
              </a:ext>
            </a:extLst>
          </p:cNvPr>
          <p:cNvSpPr txBox="1"/>
          <p:nvPr/>
        </p:nvSpPr>
        <p:spPr>
          <a:xfrm>
            <a:off x="1351990" y="4526881"/>
            <a:ext cx="276038" cy="215444"/>
          </a:xfrm>
          <a:prstGeom prst="rect">
            <a:avLst/>
          </a:prstGeom>
          <a:noFill/>
        </p:spPr>
        <p:txBody>
          <a:bodyPr wrap="none" rtlCol="0">
            <a:spAutoFit/>
          </a:bodyPr>
          <a:lstStyle/>
          <a:p>
            <a:r>
              <a:rPr lang="es-MX" sz="800" dirty="0"/>
              <a:t>Si</a:t>
            </a:r>
          </a:p>
        </p:txBody>
      </p:sp>
      <p:cxnSp>
        <p:nvCxnSpPr>
          <p:cNvPr id="36" name="Conector recto de flecha 35"/>
          <p:cNvCxnSpPr>
            <a:stCxn id="10" idx="2"/>
          </p:cNvCxnSpPr>
          <p:nvPr/>
        </p:nvCxnSpPr>
        <p:spPr bwMode="auto">
          <a:xfrm flipH="1">
            <a:off x="4704048" y="4619480"/>
            <a:ext cx="1" cy="395352"/>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9" name="Conector angular 38"/>
          <p:cNvCxnSpPr>
            <a:stCxn id="14" idx="1"/>
          </p:cNvCxnSpPr>
          <p:nvPr/>
        </p:nvCxnSpPr>
        <p:spPr bwMode="auto">
          <a:xfrm rot="10800000">
            <a:off x="2647940" y="5041671"/>
            <a:ext cx="1618694" cy="283249"/>
          </a:xfrm>
          <a:prstGeom prst="bentConnector3">
            <a:avLst>
              <a:gd name="adj1" fmla="val 24996"/>
            </a:avLst>
          </a:prstGeom>
          <a:solidFill>
            <a:schemeClr val="accent1"/>
          </a:solidFill>
          <a:ln w="9525" cap="flat" cmpd="sng" algn="ctr">
            <a:solidFill>
              <a:schemeClr val="tx1"/>
            </a:solidFill>
            <a:prstDash val="solid"/>
            <a:round/>
            <a:headEnd type="none" w="med" len="med"/>
            <a:tailEnd type="triangle"/>
          </a:ln>
          <a:effectLst/>
        </p:spPr>
      </p:cxnSp>
      <p:sp>
        <p:nvSpPr>
          <p:cNvPr id="61" name="CuadroTexto 60">
            <a:extLst>
              <a:ext uri="{FF2B5EF4-FFF2-40B4-BE49-F238E27FC236}">
                <a16:creationId xmlns:a16="http://schemas.microsoft.com/office/drawing/2014/main" id="{D888F304-B3C8-49E3-A191-73F3D7296210}"/>
              </a:ext>
            </a:extLst>
          </p:cNvPr>
          <p:cNvSpPr txBox="1"/>
          <p:nvPr/>
        </p:nvSpPr>
        <p:spPr>
          <a:xfrm>
            <a:off x="4100461" y="5109475"/>
            <a:ext cx="276038" cy="215444"/>
          </a:xfrm>
          <a:prstGeom prst="rect">
            <a:avLst/>
          </a:prstGeom>
          <a:noFill/>
        </p:spPr>
        <p:txBody>
          <a:bodyPr wrap="none" rtlCol="0">
            <a:spAutoFit/>
          </a:bodyPr>
          <a:lstStyle/>
          <a:p>
            <a:r>
              <a:rPr lang="es-MX" sz="800" dirty="0"/>
              <a:t>Si</a:t>
            </a:r>
          </a:p>
        </p:txBody>
      </p:sp>
      <p:sp>
        <p:nvSpPr>
          <p:cNvPr id="63" name="CuadroTexto 62">
            <a:extLst>
              <a:ext uri="{FF2B5EF4-FFF2-40B4-BE49-F238E27FC236}">
                <a16:creationId xmlns:a16="http://schemas.microsoft.com/office/drawing/2014/main" id="{D888F304-B3C8-49E3-A191-73F3D7296210}"/>
              </a:ext>
            </a:extLst>
          </p:cNvPr>
          <p:cNvSpPr txBox="1"/>
          <p:nvPr/>
        </p:nvSpPr>
        <p:spPr>
          <a:xfrm>
            <a:off x="4650337" y="5679154"/>
            <a:ext cx="316113" cy="215444"/>
          </a:xfrm>
          <a:prstGeom prst="rect">
            <a:avLst/>
          </a:prstGeom>
          <a:noFill/>
        </p:spPr>
        <p:txBody>
          <a:bodyPr wrap="none" rtlCol="0">
            <a:spAutoFit/>
          </a:bodyPr>
          <a:lstStyle/>
          <a:p>
            <a:r>
              <a:rPr lang="es-MX" sz="800" dirty="0"/>
              <a:t>No</a:t>
            </a:r>
          </a:p>
        </p:txBody>
      </p:sp>
      <p:cxnSp>
        <p:nvCxnSpPr>
          <p:cNvPr id="46" name="Conector angular 45"/>
          <p:cNvCxnSpPr>
            <a:stCxn id="18" idx="2"/>
            <a:endCxn id="35" idx="0"/>
          </p:cNvCxnSpPr>
          <p:nvPr/>
        </p:nvCxnSpPr>
        <p:spPr bwMode="auto">
          <a:xfrm rot="16200000" flipH="1">
            <a:off x="2377202" y="4504014"/>
            <a:ext cx="343453" cy="1858439"/>
          </a:xfrm>
          <a:prstGeom prst="bentConnector3">
            <a:avLst>
              <a:gd name="adj1" fmla="val 50000"/>
            </a:avLst>
          </a:prstGeom>
          <a:solidFill>
            <a:schemeClr val="accent1"/>
          </a:solidFill>
          <a:ln w="9525" cap="flat" cmpd="sng" algn="ctr">
            <a:solidFill>
              <a:schemeClr val="tx1"/>
            </a:solidFill>
            <a:prstDash val="solid"/>
            <a:round/>
            <a:headEnd type="none" w="med" len="med"/>
            <a:tailEnd type="triangle"/>
          </a:ln>
          <a:effectLst/>
        </p:spPr>
      </p:cxnSp>
      <p:cxnSp>
        <p:nvCxnSpPr>
          <p:cNvPr id="69" name="Conector recto de flecha 68"/>
          <p:cNvCxnSpPr>
            <a:endCxn id="16" idx="3"/>
          </p:cNvCxnSpPr>
          <p:nvPr/>
        </p:nvCxnSpPr>
        <p:spPr bwMode="auto">
          <a:xfrm flipH="1">
            <a:off x="2636912" y="6029808"/>
            <a:ext cx="268774" cy="1181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74" name="Conector angular 73"/>
          <p:cNvCxnSpPr>
            <a:stCxn id="16" idx="2"/>
          </p:cNvCxnSpPr>
          <p:nvPr/>
        </p:nvCxnSpPr>
        <p:spPr bwMode="auto">
          <a:xfrm rot="16200000" flipH="1">
            <a:off x="3356411" y="4566126"/>
            <a:ext cx="197855" cy="3675133"/>
          </a:xfrm>
          <a:prstGeom prst="bentConnector2">
            <a:avLst/>
          </a:prstGeom>
          <a:solidFill>
            <a:schemeClr val="accent1"/>
          </a:solidFill>
          <a:ln w="9525" cap="flat" cmpd="sng" algn="ctr">
            <a:solidFill>
              <a:schemeClr val="tx1"/>
            </a:solidFill>
            <a:prstDash val="solid"/>
            <a:round/>
            <a:headEnd type="none" w="med" len="med"/>
            <a:tailEnd type="triangle"/>
          </a:ln>
          <a:effectLst/>
        </p:spPr>
      </p:cxnSp>
      <p:cxnSp>
        <p:nvCxnSpPr>
          <p:cNvPr id="76" name="Conector angular 75"/>
          <p:cNvCxnSpPr>
            <a:stCxn id="17" idx="2"/>
          </p:cNvCxnSpPr>
          <p:nvPr/>
        </p:nvCxnSpPr>
        <p:spPr bwMode="auto">
          <a:xfrm rot="5400000" flipH="1">
            <a:off x="4172596" y="5465899"/>
            <a:ext cx="72008" cy="3121322"/>
          </a:xfrm>
          <a:prstGeom prst="bentConnector4">
            <a:avLst>
              <a:gd name="adj1" fmla="val -150925"/>
              <a:gd name="adj2" fmla="val 57498"/>
            </a:avLst>
          </a:prstGeom>
          <a:solidFill>
            <a:schemeClr val="accent1"/>
          </a:solidFill>
          <a:ln w="9525" cap="flat" cmpd="sng" algn="ctr">
            <a:solidFill>
              <a:schemeClr val="tx1"/>
            </a:solidFill>
            <a:prstDash val="solid"/>
            <a:round/>
            <a:headEnd type="none" w="med" len="med"/>
            <a:tailEnd type="triangle"/>
          </a:ln>
          <a:effectLst/>
        </p:spPr>
      </p:cxnSp>
      <p:cxnSp>
        <p:nvCxnSpPr>
          <p:cNvPr id="79" name="Conector recto de flecha 78"/>
          <p:cNvCxnSpPr>
            <a:stCxn id="11" idx="2"/>
            <a:endCxn id="20" idx="0"/>
          </p:cNvCxnSpPr>
          <p:nvPr/>
        </p:nvCxnSpPr>
        <p:spPr bwMode="auto">
          <a:xfrm>
            <a:off x="1617772" y="7282363"/>
            <a:ext cx="0" cy="27939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81" name="Conector recto de flecha 80"/>
          <p:cNvCxnSpPr>
            <a:stCxn id="20" idx="2"/>
          </p:cNvCxnSpPr>
          <p:nvPr/>
        </p:nvCxnSpPr>
        <p:spPr bwMode="auto">
          <a:xfrm>
            <a:off x="1617772" y="7842061"/>
            <a:ext cx="0" cy="300623"/>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82" name="Terminador 81"/>
          <p:cNvSpPr/>
          <p:nvPr/>
        </p:nvSpPr>
        <p:spPr bwMode="auto">
          <a:xfrm>
            <a:off x="1176596" y="8141669"/>
            <a:ext cx="914400" cy="301752"/>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dirty="0">
                <a:ln>
                  <a:noFill/>
                </a:ln>
                <a:solidFill>
                  <a:schemeClr val="tx1"/>
                </a:solidFill>
                <a:effectLst/>
                <a:latin typeface="Arial" charset="0"/>
              </a:rPr>
              <a:t>Fin</a:t>
            </a:r>
          </a:p>
        </p:txBody>
      </p:sp>
    </p:spTree>
    <p:extLst>
      <p:ext uri="{BB962C8B-B14F-4D97-AF65-F5344CB8AC3E}">
        <p14:creationId xmlns:p14="http://schemas.microsoft.com/office/powerpoint/2010/main" val="2874468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880CADF-2B13-46A9-8240-0E6A728A53CF}"/>
              </a:ext>
            </a:extLst>
          </p:cNvPr>
          <p:cNvSpPr txBox="1"/>
          <p:nvPr/>
        </p:nvSpPr>
        <p:spPr>
          <a:xfrm>
            <a:off x="532263" y="1445940"/>
            <a:ext cx="5921073" cy="954107"/>
          </a:xfrm>
          <a:prstGeom prst="rect">
            <a:avLst/>
          </a:prstGeom>
          <a:noFill/>
        </p:spPr>
        <p:txBody>
          <a:bodyPr wrap="square" rtlCol="0">
            <a:spAutoFit/>
          </a:bodyPr>
          <a:lstStyle/>
          <a:p>
            <a:r>
              <a:rPr lang="es-MX" sz="1400" b="1" dirty="0"/>
              <a:t>4.3</a:t>
            </a:r>
          </a:p>
          <a:p>
            <a:endParaRPr lang="es-MX" sz="1400" b="1" dirty="0"/>
          </a:p>
          <a:p>
            <a:pPr algn="just">
              <a:spcAft>
                <a:spcPts val="0"/>
              </a:spcAft>
            </a:pPr>
            <a:r>
              <a:rPr lang="es-MX" sz="1400" b="1" dirty="0"/>
              <a:t>Nombre del procedimiento: </a:t>
            </a:r>
            <a:r>
              <a:rPr lang="es-ES" sz="1400" dirty="0">
                <a:solidFill>
                  <a:srgbClr val="000000"/>
                </a:solidFill>
                <a:ea typeface="Calibri" panose="020F0502020204030204" pitchFamily="34" charset="0"/>
                <a:cs typeface="Arial" panose="020B0604020202020204" pitchFamily="34" charset="0"/>
              </a:rPr>
              <a:t>Atención a solicitudes de actividades artísticas. </a:t>
            </a:r>
          </a:p>
        </p:txBody>
      </p:sp>
      <p:graphicFrame>
        <p:nvGraphicFramePr>
          <p:cNvPr id="3" name="Tabla 2">
            <a:extLst>
              <a:ext uri="{FF2B5EF4-FFF2-40B4-BE49-F238E27FC236}">
                <a16:creationId xmlns:a16="http://schemas.microsoft.com/office/drawing/2014/main" id="{D88A0936-C531-4245-8FB1-CCAE2EF94F2F}"/>
              </a:ext>
            </a:extLst>
          </p:cNvPr>
          <p:cNvGraphicFramePr>
            <a:graphicFrameLocks noGrp="1"/>
          </p:cNvGraphicFramePr>
          <p:nvPr>
            <p:extLst>
              <p:ext uri="{D42A27DB-BD31-4B8C-83A1-F6EECF244321}">
                <p14:modId xmlns:p14="http://schemas.microsoft.com/office/powerpoint/2010/main" val="3257026902"/>
              </p:ext>
            </p:extLst>
          </p:nvPr>
        </p:nvGraphicFramePr>
        <p:xfrm>
          <a:off x="510169" y="2989250"/>
          <a:ext cx="5915024" cy="731520"/>
        </p:xfrm>
        <a:graphic>
          <a:graphicData uri="http://schemas.openxmlformats.org/drawingml/2006/table">
            <a:tbl>
              <a:tblPr>
                <a:tableStyleId>{F5AB1C69-6EDB-4FF4-983F-18BD219EF322}</a:tableStyleId>
              </a:tblPr>
              <a:tblGrid>
                <a:gridCol w="2488052">
                  <a:extLst>
                    <a:ext uri="{9D8B030D-6E8A-4147-A177-3AD203B41FA5}">
                      <a16:colId xmlns:a16="http://schemas.microsoft.com/office/drawing/2014/main" val="2098473293"/>
                    </a:ext>
                  </a:extLst>
                </a:gridCol>
                <a:gridCol w="3426972">
                  <a:extLst>
                    <a:ext uri="{9D8B030D-6E8A-4147-A177-3AD203B41FA5}">
                      <a16:colId xmlns:a16="http://schemas.microsoft.com/office/drawing/2014/main" val="3446197060"/>
                    </a:ext>
                  </a:extLst>
                </a:gridCol>
              </a:tblGrid>
              <a:tr h="544510">
                <a:tc>
                  <a:txBody>
                    <a:bodyPr/>
                    <a:lstStyle/>
                    <a:p>
                      <a:pPr>
                        <a:lnSpc>
                          <a:spcPct val="107000"/>
                        </a:lnSpc>
                        <a:spcAft>
                          <a:spcPts val="0"/>
                        </a:spcAft>
                      </a:pPr>
                      <a:r>
                        <a:rPr lang="es-ES" sz="1200" dirty="0">
                          <a:effectLst/>
                          <a:latin typeface="Arial" panose="020B0604020202020204" pitchFamily="34" charset="0"/>
                          <a:cs typeface="Arial" panose="020B0604020202020204" pitchFamily="34" charset="0"/>
                        </a:rPr>
                        <a:t>Objetivo: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tc>
                <a:tc>
                  <a:txBody>
                    <a:bodyPr/>
                    <a:lstStyle/>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Lograr la promoción de la actividad cultural dentro y fuera del municipio apoyando las actividades regionales, así como las manifestaciones artísticas ciudadanas. </a:t>
                      </a:r>
                      <a:endParaRPr lang="es-MX" sz="1800" b="0" i="0" u="none" strike="noStrike" kern="1200" baseline="0" dirty="0">
                        <a:solidFill>
                          <a:schemeClr val="dk1"/>
                        </a:solidFill>
                        <a:latin typeface="+mn-lt"/>
                        <a:ea typeface="+mn-ea"/>
                        <a:cs typeface="+mn-cs"/>
                      </a:endParaRPr>
                    </a:p>
                  </a:txBody>
                  <a:tcPr marL="68032" marR="68032" marT="0" marB="0"/>
                </a:tc>
                <a:extLst>
                  <a:ext uri="{0D108BD9-81ED-4DB2-BD59-A6C34878D82A}">
                    <a16:rowId xmlns:a16="http://schemas.microsoft.com/office/drawing/2014/main" val="1363500732"/>
                  </a:ext>
                </a:extLst>
              </a:tr>
            </a:tbl>
          </a:graphicData>
        </a:graphic>
      </p:graphicFrame>
      <p:graphicFrame>
        <p:nvGraphicFramePr>
          <p:cNvPr id="4" name="Tabla 3">
            <a:extLst>
              <a:ext uri="{FF2B5EF4-FFF2-40B4-BE49-F238E27FC236}">
                <a16:creationId xmlns:a16="http://schemas.microsoft.com/office/drawing/2014/main" id="{B35B1244-0340-43DA-BF60-0ABFFF703555}"/>
              </a:ext>
            </a:extLst>
          </p:cNvPr>
          <p:cNvGraphicFramePr>
            <a:graphicFrameLocks noGrp="1"/>
          </p:cNvGraphicFramePr>
          <p:nvPr>
            <p:extLst>
              <p:ext uri="{D42A27DB-BD31-4B8C-83A1-F6EECF244321}">
                <p14:modId xmlns:p14="http://schemas.microsoft.com/office/powerpoint/2010/main" val="3307050209"/>
              </p:ext>
            </p:extLst>
          </p:nvPr>
        </p:nvGraphicFramePr>
        <p:xfrm>
          <a:off x="532263" y="4110236"/>
          <a:ext cx="5915024" cy="1097280"/>
        </p:xfrm>
        <a:graphic>
          <a:graphicData uri="http://schemas.openxmlformats.org/drawingml/2006/table">
            <a:tbl>
              <a:tblPr>
                <a:tableStyleId>{5C22544A-7EE6-4342-B048-85BDC9FD1C3A}</a:tableStyleId>
              </a:tblPr>
              <a:tblGrid>
                <a:gridCol w="2488052">
                  <a:extLst>
                    <a:ext uri="{9D8B030D-6E8A-4147-A177-3AD203B41FA5}">
                      <a16:colId xmlns:a16="http://schemas.microsoft.com/office/drawing/2014/main" val="1684066273"/>
                    </a:ext>
                  </a:extLst>
                </a:gridCol>
                <a:gridCol w="3426972">
                  <a:extLst>
                    <a:ext uri="{9D8B030D-6E8A-4147-A177-3AD203B41FA5}">
                      <a16:colId xmlns:a16="http://schemas.microsoft.com/office/drawing/2014/main" val="6949607"/>
                    </a:ext>
                  </a:extLst>
                </a:gridCol>
              </a:tblGrid>
              <a:tr h="0">
                <a:tc>
                  <a:txBody>
                    <a:bodyPr/>
                    <a:lstStyle/>
                    <a:p>
                      <a:pPr algn="just">
                        <a:lnSpc>
                          <a:spcPct val="107000"/>
                        </a:lnSpc>
                        <a:spcAft>
                          <a:spcPts val="0"/>
                        </a:spcAft>
                      </a:pPr>
                      <a:r>
                        <a:rPr lang="es-ES" sz="1200" dirty="0">
                          <a:effectLst/>
                          <a:latin typeface="Arial" panose="020B0604020202020204" pitchFamily="34" charset="0"/>
                          <a:cs typeface="Arial" panose="020B0604020202020204" pitchFamily="34" charset="0"/>
                        </a:rPr>
                        <a:t>Políticas de Operación: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1.- Apoyar en lo posible la promoción de la actividad artística en el municipio y la región </a:t>
                      </a:r>
                    </a:p>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2.- Estimular la participación ciudadana en las actividades culturales y artísticas </a:t>
                      </a:r>
                    </a:p>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3.- Incentivar la creatividad en los individuos por medio de las manifestaciones artísticas. </a:t>
                      </a:r>
                      <a:endParaRPr lang="es-MX" sz="1800" b="0" i="0" u="none" strike="noStrike" kern="1200" baseline="0" dirty="0">
                        <a:solidFill>
                          <a:schemeClr val="dk1"/>
                        </a:solidFill>
                        <a:latin typeface="+mn-lt"/>
                        <a:ea typeface="+mn-ea"/>
                        <a:cs typeface="+mn-cs"/>
                      </a:endParaRPr>
                    </a:p>
                  </a:txBody>
                  <a:tcPr marL="68032" marR="68032" marT="0" marB="0">
                    <a:lnL w="12700" cmpd="sng">
                      <a:noFill/>
                    </a:lnL>
                    <a:solidFill>
                      <a:schemeClr val="bg1"/>
                    </a:solidFill>
                  </a:tcPr>
                </a:tc>
                <a:extLst>
                  <a:ext uri="{0D108BD9-81ED-4DB2-BD59-A6C34878D82A}">
                    <a16:rowId xmlns:a16="http://schemas.microsoft.com/office/drawing/2014/main" val="2486600258"/>
                  </a:ext>
                </a:extLst>
              </a:tr>
            </a:tbl>
          </a:graphicData>
        </a:graphic>
      </p:graphicFrame>
      <p:sp>
        <p:nvSpPr>
          <p:cNvPr id="5" name="Line 16">
            <a:extLst>
              <a:ext uri="{FF2B5EF4-FFF2-40B4-BE49-F238E27FC236}">
                <a16:creationId xmlns:a16="http://schemas.microsoft.com/office/drawing/2014/main" id="{382A9CFB-0355-4334-A7E9-A35E705B93BE}"/>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4">
            <a:extLst>
              <a:ext uri="{FF2B5EF4-FFF2-40B4-BE49-F238E27FC236}">
                <a16:creationId xmlns:a16="http://schemas.microsoft.com/office/drawing/2014/main" id="{A9C1AB4B-8343-4AB2-8C72-3395A1C730DD}"/>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7" name="Line 17">
            <a:extLst>
              <a:ext uri="{FF2B5EF4-FFF2-40B4-BE49-F238E27FC236}">
                <a16:creationId xmlns:a16="http://schemas.microsoft.com/office/drawing/2014/main" id="{20F9E609-0F83-4C33-845B-A030C4B6A2DF}"/>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8" name="Line 15">
            <a:extLst>
              <a:ext uri="{FF2B5EF4-FFF2-40B4-BE49-F238E27FC236}">
                <a16:creationId xmlns:a16="http://schemas.microsoft.com/office/drawing/2014/main" id="{473738A2-9696-488A-B3BF-8C21E090E073}"/>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9" name="Tabla 8">
            <a:extLst>
              <a:ext uri="{FF2B5EF4-FFF2-40B4-BE49-F238E27FC236}">
                <a16:creationId xmlns:a16="http://schemas.microsoft.com/office/drawing/2014/main" id="{712E8263-DC2F-4FE3-972D-4750E4B1A6FF}"/>
              </a:ext>
            </a:extLst>
          </p:cNvPr>
          <p:cNvGraphicFramePr>
            <a:graphicFrameLocks noGrp="1"/>
          </p:cNvGraphicFramePr>
          <p:nvPr>
            <p:extLst>
              <p:ext uri="{D42A27DB-BD31-4B8C-83A1-F6EECF244321}">
                <p14:modId xmlns:p14="http://schemas.microsoft.com/office/powerpoint/2010/main" val="2181577013"/>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 de Cultura</a:t>
                      </a:r>
                      <a:r>
                        <a:rPr lang="es-MX" sz="1200" b="0" baseline="0" dirty="0">
                          <a:solidFill>
                            <a:schemeClr val="tx1"/>
                          </a:solidFill>
                          <a:latin typeface="Arial" panose="020B0604020202020204" pitchFamily="34" charset="0"/>
                          <a:cs typeface="Arial" panose="020B0604020202020204" pitchFamily="34" charset="0"/>
                        </a:rPr>
                        <a:t> </a:t>
                      </a:r>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10" name="Picture 2077" descr="Resultado de imagen para ayuntamiento de tlatlauquitepec">
            <a:hlinkClick r:id="rId2"/>
            <a:extLst>
              <a:ext uri="{FF2B5EF4-FFF2-40B4-BE49-F238E27FC236}">
                <a16:creationId xmlns:a16="http://schemas.microsoft.com/office/drawing/2014/main" id="{9A288362-A782-4CAC-942E-55384E5923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a 10">
            <a:extLst>
              <a:ext uri="{FF2B5EF4-FFF2-40B4-BE49-F238E27FC236}">
                <a16:creationId xmlns:a16="http://schemas.microsoft.com/office/drawing/2014/main" id="{080B88E9-D99C-49E2-BF17-18F0292C6C7E}"/>
              </a:ext>
            </a:extLst>
          </p:cNvPr>
          <p:cNvGraphicFramePr>
            <a:graphicFrameLocks noGrp="1"/>
          </p:cNvGraphicFramePr>
          <p:nvPr>
            <p:extLst>
              <p:ext uri="{D42A27DB-BD31-4B8C-83A1-F6EECF244321}">
                <p14:modId xmlns:p14="http://schemas.microsoft.com/office/powerpoint/2010/main" val="3690772261"/>
              </p:ext>
            </p:extLst>
          </p:nvPr>
        </p:nvGraphicFramePr>
        <p:xfrm>
          <a:off x="5036990" y="8912203"/>
          <a:ext cx="1455886" cy="370840"/>
        </p:xfrm>
        <a:graphic>
          <a:graphicData uri="http://schemas.openxmlformats.org/drawingml/2006/table">
            <a:tbl>
              <a:tblPr firstRow="1" bandRow="1">
                <a:tableStyleId>{F5AB1C69-6EDB-4FF4-983F-18BD219EF322}</a:tableStyleId>
              </a:tblPr>
              <a:tblGrid>
                <a:gridCol w="1455886">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10 de 24</a:t>
                      </a:r>
                    </a:p>
                  </a:txBody>
                  <a:tcPr/>
                </a:tc>
                <a:extLst>
                  <a:ext uri="{0D108BD9-81ED-4DB2-BD59-A6C34878D82A}">
                    <a16:rowId xmlns:a16="http://schemas.microsoft.com/office/drawing/2014/main" val="2061326865"/>
                  </a:ext>
                </a:extLst>
              </a:tr>
            </a:tbl>
          </a:graphicData>
        </a:graphic>
      </p:graphicFrame>
    </p:spTree>
    <p:extLst>
      <p:ext uri="{BB962C8B-B14F-4D97-AF65-F5344CB8AC3E}">
        <p14:creationId xmlns:p14="http://schemas.microsoft.com/office/powerpoint/2010/main" val="7069980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13FED22D-5424-464C-A246-37E14F2831FB}"/>
              </a:ext>
            </a:extLst>
          </p:cNvPr>
          <p:cNvGraphicFramePr>
            <a:graphicFrameLocks noGrp="1"/>
          </p:cNvGraphicFramePr>
          <p:nvPr>
            <p:extLst>
              <p:ext uri="{D42A27DB-BD31-4B8C-83A1-F6EECF244321}">
                <p14:modId xmlns:p14="http://schemas.microsoft.com/office/powerpoint/2010/main" val="46383719"/>
              </p:ext>
            </p:extLst>
          </p:nvPr>
        </p:nvGraphicFramePr>
        <p:xfrm>
          <a:off x="542452" y="2038497"/>
          <a:ext cx="5820407" cy="4950924"/>
        </p:xfrm>
        <a:graphic>
          <a:graphicData uri="http://schemas.openxmlformats.org/drawingml/2006/table">
            <a:tbl>
              <a:tblPr firstRow="1" bandRow="1">
                <a:tableStyleId>{5940675A-B579-460E-94D1-54222C63F5DA}</a:tableStyleId>
              </a:tblPr>
              <a:tblGrid>
                <a:gridCol w="650116">
                  <a:extLst>
                    <a:ext uri="{9D8B030D-6E8A-4147-A177-3AD203B41FA5}">
                      <a16:colId xmlns:a16="http://schemas.microsoft.com/office/drawing/2014/main" val="2446579786"/>
                    </a:ext>
                  </a:extLst>
                </a:gridCol>
                <a:gridCol w="1728192">
                  <a:extLst>
                    <a:ext uri="{9D8B030D-6E8A-4147-A177-3AD203B41FA5}">
                      <a16:colId xmlns:a16="http://schemas.microsoft.com/office/drawing/2014/main" val="3043753496"/>
                    </a:ext>
                  </a:extLst>
                </a:gridCol>
                <a:gridCol w="3442099">
                  <a:extLst>
                    <a:ext uri="{9D8B030D-6E8A-4147-A177-3AD203B41FA5}">
                      <a16:colId xmlns:a16="http://schemas.microsoft.com/office/drawing/2014/main" val="3743977267"/>
                    </a:ext>
                  </a:extLst>
                </a:gridCol>
              </a:tblGrid>
              <a:tr h="335464">
                <a:tc>
                  <a:txBody>
                    <a:bodyPr/>
                    <a:lstStyle/>
                    <a:p>
                      <a:pPr algn="ctr"/>
                      <a:r>
                        <a:rPr lang="es-MX" sz="1200" dirty="0">
                          <a:latin typeface="Arial" panose="020B0604020202020204" pitchFamily="34" charset="0"/>
                          <a:cs typeface="Arial" panose="020B0604020202020204" pitchFamily="34" charset="0"/>
                        </a:rPr>
                        <a:t>Paso</a:t>
                      </a:r>
                    </a:p>
                  </a:txBody>
                  <a:tcPr/>
                </a:tc>
                <a:tc>
                  <a:txBody>
                    <a:bodyPr/>
                    <a:lstStyle/>
                    <a:p>
                      <a:pPr algn="ctr"/>
                      <a:r>
                        <a:rPr lang="es-MX" sz="1200" dirty="0"/>
                        <a:t>Responsable</a:t>
                      </a:r>
                      <a:endParaRPr lang="es-MX" sz="1200" dirty="0">
                        <a:latin typeface="Arial" panose="020B0604020202020204" pitchFamily="34" charset="0"/>
                        <a:cs typeface="Arial" panose="020B0604020202020204" pitchFamily="34" charset="0"/>
                      </a:endParaRPr>
                    </a:p>
                  </a:txBody>
                  <a:tcPr/>
                </a:tc>
                <a:tc>
                  <a:txBody>
                    <a:bodyPr/>
                    <a:lstStyle/>
                    <a:p>
                      <a:pPr algn="ctr"/>
                      <a:r>
                        <a:rPr lang="es-MX" sz="1200" dirty="0"/>
                        <a:t>Actividad</a:t>
                      </a:r>
                      <a:endParaRPr lang="es-MX"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868324245"/>
                  </a:ext>
                </a:extLst>
              </a:tr>
              <a:tr h="403779">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a:t>
                      </a:r>
                    </a:p>
                  </a:txBody>
                  <a:tcPr marL="68580" marR="68580" marT="0" marB="0"/>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s-ES"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 de Cultura</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Recibe la solicitud de grupos o actividades artísticas para un evento.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1"/>
                  </a:ext>
                </a:extLst>
              </a:tr>
              <a:tr h="403779">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Auxiliar</a:t>
                      </a:r>
                      <a:r>
                        <a:rPr lang="es-MX" sz="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de Cultura </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En base a la solicitud verifica la disponibilidad de los artistas que pueden presentarse en el evento.</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36362764"/>
                  </a:ext>
                </a:extLst>
              </a:tr>
              <a:tr h="432048">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Auxiliar</a:t>
                      </a:r>
                      <a:r>
                        <a:rPr lang="es-MX" sz="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de Cultura </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Si hay disponibilidad de artistas se da seguimiento si no se notifica al solicitante la indisposición artística. 	</a:t>
                      </a:r>
                    </a:p>
                  </a:txBody>
                  <a:tcPr marL="68580" marR="68580" marT="0" marB="0"/>
                </a:tc>
                <a:extLst>
                  <a:ext uri="{0D108BD9-81ED-4DB2-BD59-A6C34878D82A}">
                    <a16:rowId xmlns:a16="http://schemas.microsoft.com/office/drawing/2014/main" val="3935992432"/>
                  </a:ext>
                </a:extLst>
              </a:tr>
              <a:tr h="204584">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Auxiliar</a:t>
                      </a:r>
                      <a:r>
                        <a:rPr lang="es-MX" sz="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de Cultura</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Recaba la firma del artista en el formato de convenio de participación de artistas y notifica al Director.</a:t>
                      </a:r>
                    </a:p>
                  </a:txBody>
                  <a:tcPr marL="68580" marR="68580" marT="0" marB="0"/>
                </a:tc>
                <a:extLst>
                  <a:ext uri="{0D108BD9-81ED-4DB2-BD59-A6C34878D82A}">
                    <a16:rowId xmlns:a16="http://schemas.microsoft.com/office/drawing/2014/main" val="10004"/>
                  </a:ext>
                </a:extLst>
              </a:tr>
              <a:tr h="204584">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a:t>
                      </a:r>
                    </a:p>
                  </a:txBody>
                  <a:tcPr marL="68580" marR="68580" marT="0" marB="0"/>
                </a:tc>
                <a:tc>
                  <a:txBody>
                    <a:bodyPr/>
                    <a:lstStyle/>
                    <a:p>
                      <a:pPr>
                        <a:lnSpc>
                          <a:spcPct val="107000"/>
                        </a:lnSpc>
                        <a:spcAft>
                          <a:spcPts val="0"/>
                        </a:spcAft>
                      </a:pPr>
                      <a:r>
                        <a:rPr lang="es-ES"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a:t>
                      </a:r>
                      <a:r>
                        <a:rPr lang="es-ES" sz="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de Cultura </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De acuerdo a la confirmación del Jefe de Cultura el Director cita al solicitante para que firme el convenio de solicitud de artistas.</a:t>
                      </a:r>
                    </a:p>
                  </a:txBody>
                  <a:tcPr marL="68580" marR="68580" marT="0" marB="0"/>
                </a:tc>
                <a:extLst>
                  <a:ext uri="{0D108BD9-81ED-4DB2-BD59-A6C34878D82A}">
                    <a16:rowId xmlns:a16="http://schemas.microsoft.com/office/drawing/2014/main" val="3657339292"/>
                  </a:ext>
                </a:extLst>
              </a:tr>
              <a:tr h="436592">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Auxiliar</a:t>
                      </a:r>
                      <a:r>
                        <a:rPr lang="es-MX" sz="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de Cultura </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Confirma al artista de su participación y agenda la presentación.	</a:t>
                      </a:r>
                    </a:p>
                  </a:txBody>
                  <a:tcPr marL="68580" marR="68580" marT="0" marB="0"/>
                </a:tc>
                <a:extLst>
                  <a:ext uri="{0D108BD9-81ED-4DB2-BD59-A6C34878D82A}">
                    <a16:rowId xmlns:a16="http://schemas.microsoft.com/office/drawing/2014/main" val="4175772796"/>
                  </a:ext>
                </a:extLst>
              </a:tr>
              <a:tr h="371481">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Auxiliar</a:t>
                      </a:r>
                      <a:r>
                        <a:rPr lang="es-MX" sz="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de Cultura  </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Llegada la fecha el Jefe de Cultura acompaña al artista para verificar su presentación y garantizar su regreso. </a:t>
                      </a:r>
                      <a:endParaRPr lang="es-MX" sz="1200" dirty="0">
                        <a:latin typeface="Arial" panose="020B0604020202020204" pitchFamily="34" charset="0"/>
                        <a:cs typeface="Arial" panose="020B0604020202020204" pitchFamily="34" charset="0"/>
                      </a:endParaRPr>
                    </a:p>
                  </a:txBody>
                  <a:tcPr marL="68580" marR="68580" marT="0" marB="0"/>
                </a:tc>
                <a:extLst>
                  <a:ext uri="{0D108BD9-81ED-4DB2-BD59-A6C34878D82A}">
                    <a16:rowId xmlns:a16="http://schemas.microsoft.com/office/drawing/2014/main" val="1473386933"/>
                  </a:ext>
                </a:extLst>
              </a:tr>
              <a:tr h="445932">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8</a:t>
                      </a:r>
                    </a:p>
                  </a:txBody>
                  <a:tcPr marL="68580" marR="68580" marT="0" marB="0"/>
                </a:tc>
                <a:tc>
                  <a:txBody>
                    <a:bodyPr/>
                    <a:lstStyle/>
                    <a:p>
                      <a:r>
                        <a:rPr lang="es-MX" sz="1200" dirty="0">
                          <a:latin typeface="Arial" panose="020B0604020202020204" pitchFamily="34" charset="0"/>
                          <a:cs typeface="Arial" panose="020B0604020202020204" pitchFamily="34" charset="0"/>
                        </a:rPr>
                        <a:t>Auxiliar de Cultura</a:t>
                      </a:r>
                      <a:r>
                        <a:rPr lang="es-MX" sz="1200" baseline="0" dirty="0">
                          <a:latin typeface="Arial" panose="020B0604020202020204" pitchFamily="34" charset="0"/>
                          <a:cs typeface="Arial" panose="020B0604020202020204" pitchFamily="34" charset="0"/>
                        </a:rPr>
                        <a:t> </a:t>
                      </a:r>
                      <a:endParaRPr lang="es-MX" sz="1200" dirty="0">
                        <a:latin typeface="Arial" panose="020B0604020202020204" pitchFamily="34" charset="0"/>
                        <a:cs typeface="Arial" panose="020B0604020202020204" pitchFamily="34" charset="0"/>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Emite un reporte para el director sobre la presentación realizada.</a:t>
                      </a:r>
                    </a:p>
                  </a:txBody>
                  <a:tcPr marL="68580" marR="68580" marT="0" marB="0"/>
                </a:tc>
                <a:extLst>
                  <a:ext uri="{0D108BD9-81ED-4DB2-BD59-A6C34878D82A}">
                    <a16:rowId xmlns:a16="http://schemas.microsoft.com/office/drawing/2014/main" val="3905927076"/>
                  </a:ext>
                </a:extLst>
              </a:tr>
              <a:tr h="585957">
                <a:tc gridSpan="3">
                  <a:txBody>
                    <a:bodyPr/>
                    <a:lstStyle/>
                    <a:p>
                      <a:pPr algn="ctr">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FINAL DEL PROCEDIMIENTO</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just">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1157043"/>
                  </a:ext>
                </a:extLst>
              </a:tr>
            </a:tbl>
          </a:graphicData>
        </a:graphic>
      </p:graphicFrame>
      <p:sp>
        <p:nvSpPr>
          <p:cNvPr id="4" name="CuadroTexto 3">
            <a:extLst>
              <a:ext uri="{FF2B5EF4-FFF2-40B4-BE49-F238E27FC236}">
                <a16:creationId xmlns:a16="http://schemas.microsoft.com/office/drawing/2014/main" id="{97A1DCE8-0CC9-461E-88BB-0249BF100E82}"/>
              </a:ext>
            </a:extLst>
          </p:cNvPr>
          <p:cNvSpPr txBox="1"/>
          <p:nvPr/>
        </p:nvSpPr>
        <p:spPr>
          <a:xfrm>
            <a:off x="439955" y="1515277"/>
            <a:ext cx="5820407" cy="523220"/>
          </a:xfrm>
          <a:prstGeom prst="rect">
            <a:avLst/>
          </a:prstGeom>
          <a:noFill/>
        </p:spPr>
        <p:txBody>
          <a:bodyPr wrap="square" rtlCol="0">
            <a:spAutoFit/>
          </a:bodyPr>
          <a:lstStyle/>
          <a:p>
            <a:pPr algn="l"/>
            <a:r>
              <a:rPr lang="es-MX" sz="1400" b="1" dirty="0"/>
              <a:t>Nombre del Procedimiento: </a:t>
            </a:r>
            <a:r>
              <a:rPr lang="es-ES" sz="1400" dirty="0">
                <a:solidFill>
                  <a:srgbClr val="000000"/>
                </a:solidFill>
                <a:ea typeface="Calibri" panose="020F0502020204030204" pitchFamily="34" charset="0"/>
                <a:cs typeface="Arial" panose="020B0604020202020204" pitchFamily="34" charset="0"/>
              </a:rPr>
              <a:t> Atención a solicitudes de actividades artísticas. </a:t>
            </a:r>
          </a:p>
        </p:txBody>
      </p:sp>
      <p:graphicFrame>
        <p:nvGraphicFramePr>
          <p:cNvPr id="5" name="Tabla 4">
            <a:extLst>
              <a:ext uri="{FF2B5EF4-FFF2-40B4-BE49-F238E27FC236}">
                <a16:creationId xmlns:a16="http://schemas.microsoft.com/office/drawing/2014/main" id="{CEC3617B-DC51-4FD4-953E-C0D4A0B9C011}"/>
              </a:ext>
            </a:extLst>
          </p:cNvPr>
          <p:cNvGraphicFramePr>
            <a:graphicFrameLocks noGrp="1"/>
          </p:cNvGraphicFramePr>
          <p:nvPr>
            <p:extLst>
              <p:ext uri="{D42A27DB-BD31-4B8C-83A1-F6EECF244321}">
                <p14:modId xmlns:p14="http://schemas.microsoft.com/office/powerpoint/2010/main" val="1493265436"/>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 de Cultura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6" name="Picture 2077" descr="Resultado de imagen para ayuntamiento de tlatlauquitepec">
            <a:hlinkClick r:id="rId2"/>
            <a:extLst>
              <a:ext uri="{FF2B5EF4-FFF2-40B4-BE49-F238E27FC236}">
                <a16:creationId xmlns:a16="http://schemas.microsoft.com/office/drawing/2014/main" id="{68853E79-D6CB-4A8F-80B4-07BC7B3068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a 6">
            <a:extLst>
              <a:ext uri="{FF2B5EF4-FFF2-40B4-BE49-F238E27FC236}">
                <a16:creationId xmlns:a16="http://schemas.microsoft.com/office/drawing/2014/main" id="{5C3B28E4-A5F0-48D5-885D-6F667CD7B580}"/>
              </a:ext>
            </a:extLst>
          </p:cNvPr>
          <p:cNvGraphicFramePr>
            <a:graphicFrameLocks noGrp="1"/>
          </p:cNvGraphicFramePr>
          <p:nvPr>
            <p:extLst>
              <p:ext uri="{D42A27DB-BD31-4B8C-83A1-F6EECF244321}">
                <p14:modId xmlns:p14="http://schemas.microsoft.com/office/powerpoint/2010/main" val="7016439"/>
              </p:ext>
            </p:extLst>
          </p:nvPr>
        </p:nvGraphicFramePr>
        <p:xfrm>
          <a:off x="4941168" y="8912203"/>
          <a:ext cx="1551707" cy="370840"/>
        </p:xfrm>
        <a:graphic>
          <a:graphicData uri="http://schemas.openxmlformats.org/drawingml/2006/table">
            <a:tbl>
              <a:tblPr firstRow="1" bandRow="1">
                <a:tableStyleId>{F5AB1C69-6EDB-4FF4-983F-18BD219EF322}</a:tableStyleId>
              </a:tblPr>
              <a:tblGrid>
                <a:gridCol w="1551707">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11 de 24</a:t>
                      </a:r>
                    </a:p>
                  </a:txBody>
                  <a:tcPr/>
                </a:tc>
                <a:extLst>
                  <a:ext uri="{0D108BD9-81ED-4DB2-BD59-A6C34878D82A}">
                    <a16:rowId xmlns:a16="http://schemas.microsoft.com/office/drawing/2014/main" val="2061326865"/>
                  </a:ext>
                </a:extLst>
              </a:tr>
            </a:tbl>
          </a:graphicData>
        </a:graphic>
      </p:graphicFrame>
    </p:spTree>
    <p:extLst>
      <p:ext uri="{BB962C8B-B14F-4D97-AF65-F5344CB8AC3E}">
        <p14:creationId xmlns:p14="http://schemas.microsoft.com/office/powerpoint/2010/main" val="19817703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a 7"/>
          <p:cNvGraphicFramePr>
            <a:graphicFrameLocks noGrp="1"/>
          </p:cNvGraphicFramePr>
          <p:nvPr>
            <p:extLst>
              <p:ext uri="{D42A27DB-BD31-4B8C-83A1-F6EECF244321}">
                <p14:modId xmlns:p14="http://schemas.microsoft.com/office/powerpoint/2010/main" val="4230567551"/>
              </p:ext>
            </p:extLst>
          </p:nvPr>
        </p:nvGraphicFramePr>
        <p:xfrm>
          <a:off x="548681" y="1646872"/>
          <a:ext cx="5903728" cy="7143883"/>
        </p:xfrm>
        <a:graphic>
          <a:graphicData uri="http://schemas.openxmlformats.org/drawingml/2006/table">
            <a:tbl>
              <a:tblPr firstRow="1" bandRow="1">
                <a:tableStyleId>{D7AC3CCA-C797-4891-BE02-D94E43425B78}</a:tableStyleId>
              </a:tblPr>
              <a:tblGrid>
                <a:gridCol w="2952327">
                  <a:extLst>
                    <a:ext uri="{9D8B030D-6E8A-4147-A177-3AD203B41FA5}">
                      <a16:colId xmlns:a16="http://schemas.microsoft.com/office/drawing/2014/main" val="20000"/>
                    </a:ext>
                  </a:extLst>
                </a:gridCol>
                <a:gridCol w="2951401">
                  <a:extLst>
                    <a:ext uri="{9D8B030D-6E8A-4147-A177-3AD203B41FA5}">
                      <a16:colId xmlns:a16="http://schemas.microsoft.com/office/drawing/2014/main" val="20001"/>
                    </a:ext>
                  </a:extLst>
                </a:gridCol>
              </a:tblGrid>
              <a:tr h="7143883">
                <a:tc>
                  <a:txBody>
                    <a:bodyPr/>
                    <a:lstStyle/>
                    <a:p>
                      <a:endParaRPr lang="es-MX" dirty="0"/>
                    </a:p>
                  </a:txBody>
                  <a:tcPr>
                    <a:noFill/>
                  </a:tcPr>
                </a:tc>
                <a:tc>
                  <a:txBody>
                    <a:bodyPr/>
                    <a:lstStyle/>
                    <a:p>
                      <a:endParaRPr lang="es-MX" dirty="0"/>
                    </a:p>
                  </a:txBody>
                  <a:tcPr>
                    <a:noFill/>
                  </a:tcPr>
                </a:tc>
                <a:extLst>
                  <a:ext uri="{0D108BD9-81ED-4DB2-BD59-A6C34878D82A}">
                    <a16:rowId xmlns:a16="http://schemas.microsoft.com/office/drawing/2014/main" val="10000"/>
                  </a:ext>
                </a:extLst>
              </a:tr>
            </a:tbl>
          </a:graphicData>
        </a:graphic>
      </p:graphicFrame>
      <p:graphicFrame>
        <p:nvGraphicFramePr>
          <p:cNvPr id="4" name="Tabla 3">
            <a:extLst>
              <a:ext uri="{FF2B5EF4-FFF2-40B4-BE49-F238E27FC236}">
                <a16:creationId xmlns:a16="http://schemas.microsoft.com/office/drawing/2014/main" id="{34C836BC-831F-4F09-A1F6-5EB67C3FE59B}"/>
              </a:ext>
            </a:extLst>
          </p:cNvPr>
          <p:cNvGraphicFramePr>
            <a:graphicFrameLocks noGrp="1"/>
          </p:cNvGraphicFramePr>
          <p:nvPr>
            <p:extLst>
              <p:ext uri="{D42A27DB-BD31-4B8C-83A1-F6EECF244321}">
                <p14:modId xmlns:p14="http://schemas.microsoft.com/office/powerpoint/2010/main" val="2478358026"/>
              </p:ext>
            </p:extLst>
          </p:nvPr>
        </p:nvGraphicFramePr>
        <p:xfrm>
          <a:off x="548677" y="816431"/>
          <a:ext cx="5904656" cy="370840"/>
        </p:xfrm>
        <a:graphic>
          <a:graphicData uri="http://schemas.openxmlformats.org/drawingml/2006/table">
            <a:tbl>
              <a:tblPr firstRow="1" bandRow="1">
                <a:tableStyleId>{F5AB1C69-6EDB-4FF4-983F-18BD219EF322}</a:tableStyleId>
              </a:tblPr>
              <a:tblGrid>
                <a:gridCol w="5904656">
                  <a:extLst>
                    <a:ext uri="{9D8B030D-6E8A-4147-A177-3AD203B41FA5}">
                      <a16:colId xmlns:a16="http://schemas.microsoft.com/office/drawing/2014/main" val="3334706208"/>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solidFill>
                            <a:schemeClr val="tx1"/>
                          </a:solidFill>
                          <a:latin typeface="Arial" panose="020B0604020202020204" pitchFamily="34" charset="0"/>
                          <a:cs typeface="Arial" panose="020B0604020202020204" pitchFamily="34" charset="0"/>
                        </a:rPr>
                        <a:t>Diagrama de Flujo: </a:t>
                      </a:r>
                      <a:r>
                        <a:rPr lang="es-MX" sz="1200" dirty="0">
                          <a:solidFill>
                            <a:schemeClr val="tx1"/>
                          </a:solidFill>
                          <a:latin typeface="+mn-lt"/>
                          <a:cs typeface="+mn-cs"/>
                        </a:rPr>
                        <a:t>Para</a:t>
                      </a:r>
                      <a:r>
                        <a:rPr lang="es-MX" sz="1200" baseline="0" dirty="0">
                          <a:solidFill>
                            <a:schemeClr val="tx1"/>
                          </a:solidFill>
                          <a:latin typeface="+mn-lt"/>
                          <a:cs typeface="+mn-cs"/>
                        </a:rPr>
                        <a:t> la </a:t>
                      </a:r>
                      <a:r>
                        <a:rPr lang="es-ES" sz="1200" dirty="0">
                          <a:solidFill>
                            <a:srgbClr val="000000"/>
                          </a:solidFill>
                          <a:ea typeface="Calibri" panose="020F0502020204030204" pitchFamily="34" charset="0"/>
                          <a:cs typeface="Arial" panose="020B0604020202020204" pitchFamily="34" charset="0"/>
                        </a:rPr>
                        <a:t>Atención a solicitudes de actividades artísticas. </a:t>
                      </a:r>
                      <a:endParaRPr lang="es-MX"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8583136"/>
                  </a:ext>
                </a:extLst>
              </a:tr>
            </a:tbl>
          </a:graphicData>
        </a:graphic>
      </p:graphicFrame>
      <p:sp>
        <p:nvSpPr>
          <p:cNvPr id="9" name="Diagrama de flujo: terminador 8">
            <a:extLst>
              <a:ext uri="{FF2B5EF4-FFF2-40B4-BE49-F238E27FC236}">
                <a16:creationId xmlns:a16="http://schemas.microsoft.com/office/drawing/2014/main" id="{0A4A838F-CE03-4360-A07D-F04D70640D42}"/>
              </a:ext>
            </a:extLst>
          </p:cNvPr>
          <p:cNvSpPr/>
          <p:nvPr/>
        </p:nvSpPr>
        <p:spPr bwMode="auto">
          <a:xfrm>
            <a:off x="1598974" y="1869528"/>
            <a:ext cx="914400" cy="301752"/>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dirty="0">
                <a:ln>
                  <a:noFill/>
                </a:ln>
                <a:solidFill>
                  <a:schemeClr val="tx1"/>
                </a:solidFill>
                <a:effectLst/>
                <a:latin typeface="Arial" charset="0"/>
              </a:rPr>
              <a:t>Inicio</a:t>
            </a:r>
          </a:p>
        </p:txBody>
      </p:sp>
      <p:sp>
        <p:nvSpPr>
          <p:cNvPr id="17" name="Diagrama de flujo: proceso 16">
            <a:extLst>
              <a:ext uri="{FF2B5EF4-FFF2-40B4-BE49-F238E27FC236}">
                <a16:creationId xmlns:a16="http://schemas.microsoft.com/office/drawing/2014/main" id="{05704A2C-27C6-4347-9953-705FC5DF9B35}"/>
              </a:ext>
            </a:extLst>
          </p:cNvPr>
          <p:cNvSpPr/>
          <p:nvPr/>
        </p:nvSpPr>
        <p:spPr bwMode="auto">
          <a:xfrm>
            <a:off x="3854950" y="7274849"/>
            <a:ext cx="1992589" cy="530427"/>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fontAlgn="auto">
              <a:spcBef>
                <a:spcPts val="0"/>
              </a:spcBef>
              <a:spcAft>
                <a:spcPts val="0"/>
              </a:spcAft>
              <a:defRPr/>
            </a:pPr>
            <a:r>
              <a:rPr lang="es-MX" sz="1000" dirty="0">
                <a:solidFill>
                  <a:schemeClr val="tx1"/>
                </a:solidFill>
                <a:latin typeface="Arial" panose="020B0604020202020204" pitchFamily="34" charset="0"/>
                <a:cs typeface="Arial" panose="020B0604020202020204" pitchFamily="34" charset="0"/>
              </a:rPr>
              <a:t>Emite un reporte para el director sobre la presentación realizada.</a:t>
            </a:r>
          </a:p>
        </p:txBody>
      </p:sp>
      <p:sp>
        <p:nvSpPr>
          <p:cNvPr id="18" name="Diagrama de flujo: proceso 17">
            <a:extLst>
              <a:ext uri="{FF2B5EF4-FFF2-40B4-BE49-F238E27FC236}">
                <a16:creationId xmlns:a16="http://schemas.microsoft.com/office/drawing/2014/main" id="{2FB5642D-3B44-4FA9-94EA-0CF4217E02B5}"/>
              </a:ext>
            </a:extLst>
          </p:cNvPr>
          <p:cNvSpPr/>
          <p:nvPr/>
        </p:nvSpPr>
        <p:spPr bwMode="auto">
          <a:xfrm>
            <a:off x="3847056" y="3902621"/>
            <a:ext cx="2014110" cy="507474"/>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Recaba la firma del artista y notifica al Director.</a:t>
            </a:r>
          </a:p>
          <a:p>
            <a:pPr algn="just"/>
            <a:r>
              <a:rPr lang="es-MX" sz="1000" dirty="0">
                <a:solidFill>
                  <a:schemeClr val="tx1"/>
                </a:solidFill>
                <a:latin typeface="Arial" panose="020B0604020202020204" pitchFamily="34" charset="0"/>
                <a:cs typeface="Arial" panose="020B0604020202020204" pitchFamily="34" charset="0"/>
              </a:rPr>
              <a:t>.</a:t>
            </a:r>
          </a:p>
        </p:txBody>
      </p:sp>
      <p:sp>
        <p:nvSpPr>
          <p:cNvPr id="23" name="Diagrama de flujo: terminador 22">
            <a:extLst>
              <a:ext uri="{FF2B5EF4-FFF2-40B4-BE49-F238E27FC236}">
                <a16:creationId xmlns:a16="http://schemas.microsoft.com/office/drawing/2014/main" id="{C2D8DCDB-602F-46CD-9F0B-F2301006D83E}"/>
              </a:ext>
            </a:extLst>
          </p:cNvPr>
          <p:cNvSpPr/>
          <p:nvPr/>
        </p:nvSpPr>
        <p:spPr bwMode="auto">
          <a:xfrm>
            <a:off x="4588841" y="8184827"/>
            <a:ext cx="524805" cy="301752"/>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dirty="0">
                <a:ln>
                  <a:noFill/>
                </a:ln>
                <a:solidFill>
                  <a:schemeClr val="tx1"/>
                </a:solidFill>
                <a:effectLst/>
                <a:latin typeface="Arial" charset="0"/>
              </a:rPr>
              <a:t>Fin</a:t>
            </a:r>
          </a:p>
        </p:txBody>
      </p:sp>
      <p:cxnSp>
        <p:nvCxnSpPr>
          <p:cNvPr id="25" name="Conector recto de flecha 24">
            <a:extLst>
              <a:ext uri="{FF2B5EF4-FFF2-40B4-BE49-F238E27FC236}">
                <a16:creationId xmlns:a16="http://schemas.microsoft.com/office/drawing/2014/main" id="{42BFA1D8-2F92-4D6E-8A4D-DB5221DA683F}"/>
              </a:ext>
            </a:extLst>
          </p:cNvPr>
          <p:cNvCxnSpPr>
            <a:cxnSpLocks/>
          </p:cNvCxnSpPr>
          <p:nvPr/>
        </p:nvCxnSpPr>
        <p:spPr bwMode="auto">
          <a:xfrm>
            <a:off x="2056174" y="2195668"/>
            <a:ext cx="0" cy="32004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55" name="CuadroTexto 54">
            <a:extLst>
              <a:ext uri="{FF2B5EF4-FFF2-40B4-BE49-F238E27FC236}">
                <a16:creationId xmlns:a16="http://schemas.microsoft.com/office/drawing/2014/main" id="{C5D463C6-A0F7-44F7-B74C-ADD0ABA1C190}"/>
              </a:ext>
            </a:extLst>
          </p:cNvPr>
          <p:cNvSpPr txBox="1"/>
          <p:nvPr/>
        </p:nvSpPr>
        <p:spPr>
          <a:xfrm>
            <a:off x="2582265" y="2320456"/>
            <a:ext cx="242374" cy="215444"/>
          </a:xfrm>
          <a:prstGeom prst="rect">
            <a:avLst/>
          </a:prstGeom>
          <a:noFill/>
        </p:spPr>
        <p:txBody>
          <a:bodyPr wrap="none" rtlCol="0">
            <a:spAutoFit/>
          </a:bodyPr>
          <a:lstStyle/>
          <a:p>
            <a:r>
              <a:rPr lang="es-MX" sz="800" dirty="0"/>
              <a:t>1</a:t>
            </a:r>
          </a:p>
        </p:txBody>
      </p:sp>
      <p:sp>
        <p:nvSpPr>
          <p:cNvPr id="56" name="CuadroTexto 55">
            <a:extLst>
              <a:ext uri="{FF2B5EF4-FFF2-40B4-BE49-F238E27FC236}">
                <a16:creationId xmlns:a16="http://schemas.microsoft.com/office/drawing/2014/main" id="{F2A2EF5A-D2F8-46E1-AAB7-43B73AD206D3}"/>
              </a:ext>
            </a:extLst>
          </p:cNvPr>
          <p:cNvSpPr txBox="1"/>
          <p:nvPr/>
        </p:nvSpPr>
        <p:spPr>
          <a:xfrm>
            <a:off x="5605166" y="1804960"/>
            <a:ext cx="242374" cy="215444"/>
          </a:xfrm>
          <a:prstGeom prst="rect">
            <a:avLst/>
          </a:prstGeom>
          <a:noFill/>
        </p:spPr>
        <p:txBody>
          <a:bodyPr wrap="none" rtlCol="0">
            <a:spAutoFit/>
          </a:bodyPr>
          <a:lstStyle/>
          <a:p>
            <a:r>
              <a:rPr lang="es-MX" sz="800" dirty="0"/>
              <a:t>2</a:t>
            </a:r>
          </a:p>
        </p:txBody>
      </p:sp>
      <p:sp>
        <p:nvSpPr>
          <p:cNvPr id="58" name="CuadroTexto 57">
            <a:extLst>
              <a:ext uri="{FF2B5EF4-FFF2-40B4-BE49-F238E27FC236}">
                <a16:creationId xmlns:a16="http://schemas.microsoft.com/office/drawing/2014/main" id="{1C5B0234-1736-4216-BDD0-71C07CB7F2C3}"/>
              </a:ext>
            </a:extLst>
          </p:cNvPr>
          <p:cNvSpPr txBox="1"/>
          <p:nvPr/>
        </p:nvSpPr>
        <p:spPr>
          <a:xfrm>
            <a:off x="4900419" y="2846648"/>
            <a:ext cx="242374" cy="215444"/>
          </a:xfrm>
          <a:prstGeom prst="rect">
            <a:avLst/>
          </a:prstGeom>
          <a:noFill/>
        </p:spPr>
        <p:txBody>
          <a:bodyPr wrap="none" rtlCol="0">
            <a:spAutoFit/>
          </a:bodyPr>
          <a:lstStyle/>
          <a:p>
            <a:r>
              <a:rPr lang="es-MX" sz="800" dirty="0"/>
              <a:t>3</a:t>
            </a:r>
          </a:p>
        </p:txBody>
      </p:sp>
      <p:sp>
        <p:nvSpPr>
          <p:cNvPr id="59" name="CuadroTexto 58">
            <a:extLst>
              <a:ext uri="{FF2B5EF4-FFF2-40B4-BE49-F238E27FC236}">
                <a16:creationId xmlns:a16="http://schemas.microsoft.com/office/drawing/2014/main" id="{D888F304-B3C8-49E3-A191-73F3D7296210}"/>
              </a:ext>
            </a:extLst>
          </p:cNvPr>
          <p:cNvSpPr txBox="1"/>
          <p:nvPr/>
        </p:nvSpPr>
        <p:spPr>
          <a:xfrm>
            <a:off x="5591540" y="3706320"/>
            <a:ext cx="242374" cy="215444"/>
          </a:xfrm>
          <a:prstGeom prst="rect">
            <a:avLst/>
          </a:prstGeom>
          <a:noFill/>
        </p:spPr>
        <p:txBody>
          <a:bodyPr wrap="none" rtlCol="0">
            <a:spAutoFit/>
          </a:bodyPr>
          <a:lstStyle/>
          <a:p>
            <a:r>
              <a:rPr lang="es-MX" sz="800" dirty="0"/>
              <a:t>4</a:t>
            </a:r>
          </a:p>
        </p:txBody>
      </p:sp>
      <p:sp>
        <p:nvSpPr>
          <p:cNvPr id="60" name="CuadroTexto 59">
            <a:extLst>
              <a:ext uri="{FF2B5EF4-FFF2-40B4-BE49-F238E27FC236}">
                <a16:creationId xmlns:a16="http://schemas.microsoft.com/office/drawing/2014/main" id="{7350A997-A2DC-4DFC-B900-259A09EB1752}"/>
              </a:ext>
            </a:extLst>
          </p:cNvPr>
          <p:cNvSpPr txBox="1"/>
          <p:nvPr/>
        </p:nvSpPr>
        <p:spPr>
          <a:xfrm>
            <a:off x="5564288" y="4753880"/>
            <a:ext cx="269626" cy="215444"/>
          </a:xfrm>
          <a:prstGeom prst="rect">
            <a:avLst/>
          </a:prstGeom>
          <a:noFill/>
        </p:spPr>
        <p:txBody>
          <a:bodyPr wrap="square" rtlCol="0">
            <a:spAutoFit/>
          </a:bodyPr>
          <a:lstStyle/>
          <a:p>
            <a:r>
              <a:rPr lang="es-MX" sz="800" dirty="0"/>
              <a:t>6</a:t>
            </a:r>
          </a:p>
        </p:txBody>
      </p:sp>
      <p:sp>
        <p:nvSpPr>
          <p:cNvPr id="62" name="Diagrama de flujo: proceso 61">
            <a:extLst>
              <a:ext uri="{FF2B5EF4-FFF2-40B4-BE49-F238E27FC236}">
                <a16:creationId xmlns:a16="http://schemas.microsoft.com/office/drawing/2014/main" id="{9AAE3366-4635-461F-AF75-20F781F25F12}"/>
              </a:ext>
            </a:extLst>
          </p:cNvPr>
          <p:cNvSpPr/>
          <p:nvPr/>
        </p:nvSpPr>
        <p:spPr bwMode="auto">
          <a:xfrm>
            <a:off x="3847056" y="1988827"/>
            <a:ext cx="2014110" cy="359213"/>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fontAlgn="auto">
              <a:spcBef>
                <a:spcPts val="0"/>
              </a:spcBef>
              <a:spcAft>
                <a:spcPts val="0"/>
              </a:spcAft>
              <a:defRPr/>
            </a:pPr>
            <a:r>
              <a:rPr lang="es-MX" sz="1000" dirty="0">
                <a:solidFill>
                  <a:schemeClr val="tx1"/>
                </a:solidFill>
                <a:latin typeface="Arial" panose="020B0604020202020204" pitchFamily="34" charset="0"/>
                <a:cs typeface="Arial" panose="020B0604020202020204" pitchFamily="34" charset="0"/>
              </a:rPr>
              <a:t>Verifica la disponibilidad.</a:t>
            </a:r>
            <a:endParaRPr lang="es-MX" sz="10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
        <p:nvSpPr>
          <p:cNvPr id="65" name="CuadroTexto 64">
            <a:extLst>
              <a:ext uri="{FF2B5EF4-FFF2-40B4-BE49-F238E27FC236}">
                <a16:creationId xmlns:a16="http://schemas.microsoft.com/office/drawing/2014/main" id="{75DF6D7E-6102-40C7-9E9D-65316A0C2007}"/>
              </a:ext>
            </a:extLst>
          </p:cNvPr>
          <p:cNvSpPr txBox="1"/>
          <p:nvPr/>
        </p:nvSpPr>
        <p:spPr>
          <a:xfrm>
            <a:off x="2527569" y="4393301"/>
            <a:ext cx="242374" cy="215444"/>
          </a:xfrm>
          <a:prstGeom prst="rect">
            <a:avLst/>
          </a:prstGeom>
          <a:noFill/>
        </p:spPr>
        <p:txBody>
          <a:bodyPr wrap="none" rtlCol="0">
            <a:spAutoFit/>
          </a:bodyPr>
          <a:lstStyle/>
          <a:p>
            <a:r>
              <a:rPr lang="es-MX" sz="800" dirty="0"/>
              <a:t>5</a:t>
            </a:r>
          </a:p>
        </p:txBody>
      </p:sp>
      <p:sp>
        <p:nvSpPr>
          <p:cNvPr id="66" name="CuadroTexto 65">
            <a:extLst>
              <a:ext uri="{FF2B5EF4-FFF2-40B4-BE49-F238E27FC236}">
                <a16:creationId xmlns:a16="http://schemas.microsoft.com/office/drawing/2014/main" id="{A48961E4-33A7-40E8-8DF2-C72637099C1C}"/>
              </a:ext>
            </a:extLst>
          </p:cNvPr>
          <p:cNvSpPr txBox="1"/>
          <p:nvPr/>
        </p:nvSpPr>
        <p:spPr>
          <a:xfrm>
            <a:off x="5577914" y="5913507"/>
            <a:ext cx="242374" cy="215444"/>
          </a:xfrm>
          <a:prstGeom prst="rect">
            <a:avLst/>
          </a:prstGeom>
          <a:noFill/>
        </p:spPr>
        <p:txBody>
          <a:bodyPr wrap="none" rtlCol="0">
            <a:spAutoFit/>
          </a:bodyPr>
          <a:lstStyle/>
          <a:p>
            <a:r>
              <a:rPr lang="es-MX" sz="800" dirty="0"/>
              <a:t>7</a:t>
            </a:r>
          </a:p>
        </p:txBody>
      </p:sp>
      <p:pic>
        <p:nvPicPr>
          <p:cNvPr id="49" name="Picture 2077" descr="Resultado de imagen para ayuntamiento de tlatlauquitepec">
            <a:hlinkClick r:id="rId2"/>
            <a:extLst>
              <a:ext uri="{FF2B5EF4-FFF2-40B4-BE49-F238E27FC236}">
                <a16:creationId xmlns:a16="http://schemas.microsoft.com/office/drawing/2014/main" id="{8F414887-28F1-4C47-B21D-A96C0F6264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64067" y="154189"/>
            <a:ext cx="1329865" cy="56076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0" name="Tabla 49">
            <a:extLst>
              <a:ext uri="{FF2B5EF4-FFF2-40B4-BE49-F238E27FC236}">
                <a16:creationId xmlns:a16="http://schemas.microsoft.com/office/drawing/2014/main" id="{67A34F0B-9C80-4F3C-8D2C-9AAB4F8B3A58}"/>
              </a:ext>
            </a:extLst>
          </p:cNvPr>
          <p:cNvGraphicFramePr>
            <a:graphicFrameLocks noGrp="1"/>
          </p:cNvGraphicFramePr>
          <p:nvPr>
            <p:extLst>
              <p:ext uri="{D42A27DB-BD31-4B8C-83A1-F6EECF244321}">
                <p14:modId xmlns:p14="http://schemas.microsoft.com/office/powerpoint/2010/main" val="2748371860"/>
              </p:ext>
            </p:extLst>
          </p:nvPr>
        </p:nvGraphicFramePr>
        <p:xfrm>
          <a:off x="5248176" y="8912203"/>
          <a:ext cx="1244700" cy="370840"/>
        </p:xfrm>
        <a:graphic>
          <a:graphicData uri="http://schemas.openxmlformats.org/drawingml/2006/table">
            <a:tbl>
              <a:tblPr firstRow="1" bandRow="1">
                <a:tableStyleId>{F5AB1C69-6EDB-4FF4-983F-18BD219EF322}</a:tableStyleId>
              </a:tblPr>
              <a:tblGrid>
                <a:gridCol w="1244700">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12 de 24</a:t>
                      </a:r>
                    </a:p>
                  </a:txBody>
                  <a:tcPr/>
                </a:tc>
                <a:extLst>
                  <a:ext uri="{0D108BD9-81ED-4DB2-BD59-A6C34878D82A}">
                    <a16:rowId xmlns:a16="http://schemas.microsoft.com/office/drawing/2014/main" val="2061326865"/>
                  </a:ext>
                </a:extLst>
              </a:tr>
            </a:tbl>
          </a:graphicData>
        </a:graphic>
      </p:graphicFrame>
      <p:sp>
        <p:nvSpPr>
          <p:cNvPr id="2" name="Diagrama de flujo: proceso 1">
            <a:extLst>
              <a:ext uri="{FF2B5EF4-FFF2-40B4-BE49-F238E27FC236}">
                <a16:creationId xmlns:a16="http://schemas.microsoft.com/office/drawing/2014/main" id="{CEEBDCB2-E796-4E91-974F-8E3E8F961A7D}"/>
              </a:ext>
            </a:extLst>
          </p:cNvPr>
          <p:cNvSpPr/>
          <p:nvPr/>
        </p:nvSpPr>
        <p:spPr bwMode="auto">
          <a:xfrm>
            <a:off x="1052736" y="2520429"/>
            <a:ext cx="1872208" cy="515807"/>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fontAlgn="auto">
              <a:spcBef>
                <a:spcPts val="0"/>
              </a:spcBef>
              <a:spcAft>
                <a:spcPts val="0"/>
              </a:spcAft>
              <a:defRPr/>
            </a:pPr>
            <a:r>
              <a:rPr lang="es-MX" sz="1000" dirty="0">
                <a:solidFill>
                  <a:schemeClr val="tx1"/>
                </a:solidFill>
                <a:latin typeface="Arial" panose="020B0604020202020204" pitchFamily="34" charset="0"/>
                <a:cs typeface="Arial" panose="020B0604020202020204" pitchFamily="34" charset="0"/>
              </a:rPr>
              <a:t>Recibe la solicitud de grupos o actividades artísticas. </a:t>
            </a:r>
            <a:endParaRPr lang="es-MX" sz="10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
        <p:nvSpPr>
          <p:cNvPr id="35" name="Diagrama de flujo: proceso 34">
            <a:extLst>
              <a:ext uri="{FF2B5EF4-FFF2-40B4-BE49-F238E27FC236}">
                <a16:creationId xmlns:a16="http://schemas.microsoft.com/office/drawing/2014/main" id="{5FE5481E-18F9-4AD8-AF10-F08FA6B15E25}"/>
              </a:ext>
            </a:extLst>
          </p:cNvPr>
          <p:cNvSpPr/>
          <p:nvPr/>
        </p:nvSpPr>
        <p:spPr bwMode="auto">
          <a:xfrm>
            <a:off x="3847056" y="4969324"/>
            <a:ext cx="2014110" cy="479580"/>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Confirma al artista de su participación.</a:t>
            </a:r>
          </a:p>
        </p:txBody>
      </p:sp>
      <p:cxnSp>
        <p:nvCxnSpPr>
          <p:cNvPr id="92" name="Conector recto de flecha 91">
            <a:extLst>
              <a:ext uri="{FF2B5EF4-FFF2-40B4-BE49-F238E27FC236}">
                <a16:creationId xmlns:a16="http://schemas.microsoft.com/office/drawing/2014/main" id="{E60D94AB-C426-40DC-BCD2-CBC6345B2A04}"/>
              </a:ext>
            </a:extLst>
          </p:cNvPr>
          <p:cNvCxnSpPr>
            <a:cxnSpLocks/>
          </p:cNvCxnSpPr>
          <p:nvPr/>
        </p:nvCxnSpPr>
        <p:spPr bwMode="auto">
          <a:xfrm>
            <a:off x="4851244" y="7805276"/>
            <a:ext cx="0" cy="361093"/>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0" name="Proceso 9"/>
          <p:cNvSpPr/>
          <p:nvPr/>
        </p:nvSpPr>
        <p:spPr bwMode="auto">
          <a:xfrm>
            <a:off x="1052736" y="4562898"/>
            <a:ext cx="1872208" cy="548315"/>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fontAlgn="auto">
              <a:spcBef>
                <a:spcPts val="0"/>
              </a:spcBef>
              <a:spcAft>
                <a:spcPts val="0"/>
              </a:spcAft>
              <a:defRPr/>
            </a:pPr>
            <a:r>
              <a:rPr lang="es-MX" sz="1000" dirty="0">
                <a:solidFill>
                  <a:schemeClr val="tx1"/>
                </a:solidFill>
                <a:latin typeface="Arial" panose="020B0604020202020204" pitchFamily="34" charset="0"/>
                <a:cs typeface="Arial" panose="020B0604020202020204" pitchFamily="34" charset="0"/>
              </a:rPr>
              <a:t>Cita al solicitante para que firme el convenio de solicitud de artistas.</a:t>
            </a:r>
          </a:p>
        </p:txBody>
      </p:sp>
      <p:sp>
        <p:nvSpPr>
          <p:cNvPr id="11" name="Proceso 10"/>
          <p:cNvSpPr/>
          <p:nvPr/>
        </p:nvSpPr>
        <p:spPr bwMode="auto">
          <a:xfrm>
            <a:off x="3847057" y="6087006"/>
            <a:ext cx="2014110" cy="615518"/>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fontAlgn="auto">
              <a:spcBef>
                <a:spcPts val="0"/>
              </a:spcBef>
              <a:spcAft>
                <a:spcPts val="0"/>
              </a:spcAft>
              <a:defRPr/>
            </a:pPr>
            <a:r>
              <a:rPr lang="es-MX" sz="1000" dirty="0">
                <a:solidFill>
                  <a:schemeClr val="tx1"/>
                </a:solidFill>
                <a:latin typeface="Arial" panose="020B0604020202020204" pitchFamily="34" charset="0"/>
                <a:cs typeface="Arial" panose="020B0604020202020204" pitchFamily="34" charset="0"/>
              </a:rPr>
              <a:t>Acompaña al artista para verificar su presentación y garantizar su regreso. </a:t>
            </a:r>
            <a:endParaRPr lang="es-MX" sz="1000" dirty="0">
              <a:latin typeface="Arial" panose="020B0604020202020204" pitchFamily="34" charset="0"/>
              <a:cs typeface="Arial" panose="020B0604020202020204" pitchFamily="34" charset="0"/>
            </a:endParaRPr>
          </a:p>
        </p:txBody>
      </p:sp>
      <p:graphicFrame>
        <p:nvGraphicFramePr>
          <p:cNvPr id="7" name="Tabla 6"/>
          <p:cNvGraphicFramePr>
            <a:graphicFrameLocks noGrp="1"/>
          </p:cNvGraphicFramePr>
          <p:nvPr>
            <p:extLst>
              <p:ext uri="{D42A27DB-BD31-4B8C-83A1-F6EECF244321}">
                <p14:modId xmlns:p14="http://schemas.microsoft.com/office/powerpoint/2010/main" val="54636655"/>
              </p:ext>
            </p:extLst>
          </p:nvPr>
        </p:nvGraphicFramePr>
        <p:xfrm>
          <a:off x="545040" y="1287050"/>
          <a:ext cx="5904370" cy="334685"/>
        </p:xfrm>
        <a:graphic>
          <a:graphicData uri="http://schemas.openxmlformats.org/drawingml/2006/table">
            <a:tbl>
              <a:tblPr firstRow="1" bandRow="1">
                <a:tableStyleId>{D7AC3CCA-C797-4891-BE02-D94E43425B78}</a:tableStyleId>
              </a:tblPr>
              <a:tblGrid>
                <a:gridCol w="2952185">
                  <a:extLst>
                    <a:ext uri="{9D8B030D-6E8A-4147-A177-3AD203B41FA5}">
                      <a16:colId xmlns:a16="http://schemas.microsoft.com/office/drawing/2014/main" val="20000"/>
                    </a:ext>
                  </a:extLst>
                </a:gridCol>
                <a:gridCol w="2952185">
                  <a:extLst>
                    <a:ext uri="{9D8B030D-6E8A-4147-A177-3AD203B41FA5}">
                      <a16:colId xmlns:a16="http://schemas.microsoft.com/office/drawing/2014/main" val="20001"/>
                    </a:ext>
                  </a:extLst>
                </a:gridCol>
              </a:tblGrid>
              <a:tr h="334685">
                <a:tc>
                  <a:txBody>
                    <a:bodyPr/>
                    <a:lstStyle/>
                    <a:p>
                      <a:pPr algn="ctr"/>
                      <a:r>
                        <a:rPr lang="es-MX" sz="1100" dirty="0"/>
                        <a:t>Director de Cultura   </a:t>
                      </a:r>
                      <a:endParaRPr lang="es-MX" sz="1100" b="0" dirty="0">
                        <a:solidFill>
                          <a:schemeClr val="tx1"/>
                        </a:solidFill>
                        <a:latin typeface="Arial" panose="020B0604020202020204" pitchFamily="34" charset="0"/>
                        <a:cs typeface="Arial" panose="020B0604020202020204" pitchFamily="34" charset="0"/>
                      </a:endParaRPr>
                    </a:p>
                  </a:txBody>
                  <a:tcPr>
                    <a:noFill/>
                  </a:tcPr>
                </a:tc>
                <a:tc>
                  <a:txBody>
                    <a:bodyPr/>
                    <a:lstStyle/>
                    <a:p>
                      <a:pPr marL="0" indent="0" algn="ctr"/>
                      <a:r>
                        <a:rPr lang="es-MX" sz="1100" dirty="0"/>
                        <a:t>Auxiliar de Cultura   </a:t>
                      </a:r>
                      <a:endParaRPr lang="es-MX" sz="1100" b="0" dirty="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0000"/>
                  </a:ext>
                </a:extLst>
              </a:tr>
            </a:tbl>
          </a:graphicData>
        </a:graphic>
      </p:graphicFrame>
      <p:sp>
        <p:nvSpPr>
          <p:cNvPr id="21" name="Decisión 20"/>
          <p:cNvSpPr/>
          <p:nvPr/>
        </p:nvSpPr>
        <p:spPr bwMode="auto">
          <a:xfrm>
            <a:off x="3593254" y="2870579"/>
            <a:ext cx="1691179" cy="612648"/>
          </a:xfrm>
          <a:prstGeom prst="flowChartDecision">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800" b="0" i="0" u="none" strike="noStrike" cap="none" normalizeH="0" baseline="0" dirty="0">
                <a:ln>
                  <a:noFill/>
                </a:ln>
                <a:solidFill>
                  <a:schemeClr val="tx1"/>
                </a:solidFill>
                <a:effectLst/>
                <a:latin typeface="Arial" charset="0"/>
              </a:rPr>
              <a:t>Disponibilidad</a:t>
            </a:r>
          </a:p>
        </p:txBody>
      </p:sp>
      <p:sp>
        <p:nvSpPr>
          <p:cNvPr id="41" name="CuadroTexto 40">
            <a:extLst>
              <a:ext uri="{FF2B5EF4-FFF2-40B4-BE49-F238E27FC236}">
                <a16:creationId xmlns:a16="http://schemas.microsoft.com/office/drawing/2014/main" id="{A48961E4-33A7-40E8-8DF2-C72637099C1C}"/>
              </a:ext>
            </a:extLst>
          </p:cNvPr>
          <p:cNvSpPr txBox="1"/>
          <p:nvPr/>
        </p:nvSpPr>
        <p:spPr>
          <a:xfrm>
            <a:off x="5591539" y="7059405"/>
            <a:ext cx="242375" cy="215444"/>
          </a:xfrm>
          <a:prstGeom prst="rect">
            <a:avLst/>
          </a:prstGeom>
          <a:noFill/>
        </p:spPr>
        <p:txBody>
          <a:bodyPr wrap="none" rtlCol="0">
            <a:spAutoFit/>
          </a:bodyPr>
          <a:lstStyle/>
          <a:p>
            <a:r>
              <a:rPr lang="es-MX" sz="800" dirty="0"/>
              <a:t>8</a:t>
            </a:r>
          </a:p>
        </p:txBody>
      </p:sp>
      <p:sp>
        <p:nvSpPr>
          <p:cNvPr id="22" name="Terminador 21"/>
          <p:cNvSpPr/>
          <p:nvPr/>
        </p:nvSpPr>
        <p:spPr bwMode="auto">
          <a:xfrm>
            <a:off x="5591539" y="3038569"/>
            <a:ext cx="640751" cy="274648"/>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dirty="0">
                <a:ln>
                  <a:noFill/>
                </a:ln>
                <a:solidFill>
                  <a:schemeClr val="tx1"/>
                </a:solidFill>
                <a:effectLst/>
                <a:latin typeface="Arial" charset="0"/>
              </a:rPr>
              <a:t>Fin</a:t>
            </a:r>
          </a:p>
        </p:txBody>
      </p:sp>
      <p:sp>
        <p:nvSpPr>
          <p:cNvPr id="43" name="CuadroTexto 42">
            <a:extLst>
              <a:ext uri="{FF2B5EF4-FFF2-40B4-BE49-F238E27FC236}">
                <a16:creationId xmlns:a16="http://schemas.microsoft.com/office/drawing/2014/main" id="{A48961E4-33A7-40E8-8DF2-C72637099C1C}"/>
              </a:ext>
            </a:extLst>
          </p:cNvPr>
          <p:cNvSpPr txBox="1"/>
          <p:nvPr/>
        </p:nvSpPr>
        <p:spPr>
          <a:xfrm>
            <a:off x="4179637" y="3565280"/>
            <a:ext cx="276038" cy="215444"/>
          </a:xfrm>
          <a:prstGeom prst="rect">
            <a:avLst/>
          </a:prstGeom>
          <a:noFill/>
        </p:spPr>
        <p:txBody>
          <a:bodyPr wrap="none" rtlCol="0">
            <a:spAutoFit/>
          </a:bodyPr>
          <a:lstStyle/>
          <a:p>
            <a:r>
              <a:rPr lang="es-MX" sz="800" dirty="0"/>
              <a:t>Si</a:t>
            </a:r>
          </a:p>
        </p:txBody>
      </p:sp>
      <p:sp>
        <p:nvSpPr>
          <p:cNvPr id="45" name="CuadroTexto 44">
            <a:extLst>
              <a:ext uri="{FF2B5EF4-FFF2-40B4-BE49-F238E27FC236}">
                <a16:creationId xmlns:a16="http://schemas.microsoft.com/office/drawing/2014/main" id="{A48961E4-33A7-40E8-8DF2-C72637099C1C}"/>
              </a:ext>
            </a:extLst>
          </p:cNvPr>
          <p:cNvSpPr txBox="1"/>
          <p:nvPr/>
        </p:nvSpPr>
        <p:spPr>
          <a:xfrm>
            <a:off x="5248175" y="2983366"/>
            <a:ext cx="316113" cy="215444"/>
          </a:xfrm>
          <a:prstGeom prst="rect">
            <a:avLst/>
          </a:prstGeom>
          <a:noFill/>
        </p:spPr>
        <p:txBody>
          <a:bodyPr wrap="none" rtlCol="0">
            <a:spAutoFit/>
          </a:bodyPr>
          <a:lstStyle/>
          <a:p>
            <a:r>
              <a:rPr lang="es-MX" sz="800" dirty="0"/>
              <a:t>No</a:t>
            </a:r>
          </a:p>
        </p:txBody>
      </p:sp>
      <p:cxnSp>
        <p:nvCxnSpPr>
          <p:cNvPr id="26" name="Conector angular 25"/>
          <p:cNvCxnSpPr>
            <a:stCxn id="2" idx="3"/>
          </p:cNvCxnSpPr>
          <p:nvPr/>
        </p:nvCxnSpPr>
        <p:spPr bwMode="auto">
          <a:xfrm flipV="1">
            <a:off x="2924944" y="2195668"/>
            <a:ext cx="922112" cy="582665"/>
          </a:xfrm>
          <a:prstGeom prst="bentConnector3">
            <a:avLst/>
          </a:prstGeom>
          <a:solidFill>
            <a:schemeClr val="accent1"/>
          </a:solidFill>
          <a:ln w="9525" cap="flat" cmpd="sng" algn="ctr">
            <a:solidFill>
              <a:schemeClr val="tx1"/>
            </a:solidFill>
            <a:prstDash val="solid"/>
            <a:round/>
            <a:headEnd type="none" w="med" len="med"/>
            <a:tailEnd type="triangle"/>
          </a:ln>
          <a:effectLst/>
        </p:spPr>
      </p:cxnSp>
      <p:cxnSp>
        <p:nvCxnSpPr>
          <p:cNvPr id="28" name="Conector recto de flecha 27"/>
          <p:cNvCxnSpPr>
            <a:endCxn id="21" idx="0"/>
          </p:cNvCxnSpPr>
          <p:nvPr/>
        </p:nvCxnSpPr>
        <p:spPr bwMode="auto">
          <a:xfrm>
            <a:off x="4438843" y="2348040"/>
            <a:ext cx="1" cy="522539"/>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2" name="Conector recto de flecha 31"/>
          <p:cNvCxnSpPr>
            <a:stCxn id="21" idx="3"/>
            <a:endCxn id="22" idx="1"/>
          </p:cNvCxnSpPr>
          <p:nvPr/>
        </p:nvCxnSpPr>
        <p:spPr bwMode="auto">
          <a:xfrm flipV="1">
            <a:off x="5284433" y="3175893"/>
            <a:ext cx="307106" cy="101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7" name="Conector recto de flecha 36"/>
          <p:cNvCxnSpPr>
            <a:stCxn id="21" idx="2"/>
          </p:cNvCxnSpPr>
          <p:nvPr/>
        </p:nvCxnSpPr>
        <p:spPr bwMode="auto">
          <a:xfrm flipH="1">
            <a:off x="4438843" y="3483227"/>
            <a:ext cx="1" cy="41939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0" name="Conector angular 39"/>
          <p:cNvCxnSpPr>
            <a:stCxn id="18" idx="1"/>
            <a:endCxn id="10" idx="0"/>
          </p:cNvCxnSpPr>
          <p:nvPr/>
        </p:nvCxnSpPr>
        <p:spPr bwMode="auto">
          <a:xfrm rot="10800000" flipV="1">
            <a:off x="1988840" y="4156358"/>
            <a:ext cx="1858216" cy="406540"/>
          </a:xfrm>
          <a:prstGeom prst="bentConnector2">
            <a:avLst/>
          </a:prstGeom>
          <a:solidFill>
            <a:schemeClr val="accent1"/>
          </a:solidFill>
          <a:ln w="9525" cap="flat" cmpd="sng" algn="ctr">
            <a:solidFill>
              <a:schemeClr val="tx1"/>
            </a:solidFill>
            <a:prstDash val="solid"/>
            <a:round/>
            <a:headEnd type="none" w="med" len="med"/>
            <a:tailEnd type="triangle"/>
          </a:ln>
          <a:effectLst/>
        </p:spPr>
      </p:cxnSp>
      <p:cxnSp>
        <p:nvCxnSpPr>
          <p:cNvPr id="46" name="Conector angular 45"/>
          <p:cNvCxnSpPr>
            <a:stCxn id="10" idx="2"/>
          </p:cNvCxnSpPr>
          <p:nvPr/>
        </p:nvCxnSpPr>
        <p:spPr bwMode="auto">
          <a:xfrm rot="16200000" flipH="1">
            <a:off x="2868998" y="4231055"/>
            <a:ext cx="97901" cy="1858216"/>
          </a:xfrm>
          <a:prstGeom prst="bentConnector2">
            <a:avLst/>
          </a:prstGeom>
          <a:solidFill>
            <a:schemeClr val="accent1"/>
          </a:solidFill>
          <a:ln w="9525" cap="flat" cmpd="sng" algn="ctr">
            <a:solidFill>
              <a:schemeClr val="tx1"/>
            </a:solidFill>
            <a:prstDash val="solid"/>
            <a:round/>
            <a:headEnd type="none" w="med" len="med"/>
            <a:tailEnd type="triangle"/>
          </a:ln>
          <a:effectLst/>
        </p:spPr>
      </p:cxnSp>
      <p:cxnSp>
        <p:nvCxnSpPr>
          <p:cNvPr id="48" name="Conector recto de flecha 47"/>
          <p:cNvCxnSpPr>
            <a:stCxn id="35" idx="2"/>
            <a:endCxn id="11" idx="0"/>
          </p:cNvCxnSpPr>
          <p:nvPr/>
        </p:nvCxnSpPr>
        <p:spPr bwMode="auto">
          <a:xfrm>
            <a:off x="4854111" y="5448904"/>
            <a:ext cx="1" cy="638102"/>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52" name="Conector recto de flecha 51"/>
          <p:cNvCxnSpPr>
            <a:stCxn id="11" idx="2"/>
            <a:endCxn id="17" idx="0"/>
          </p:cNvCxnSpPr>
          <p:nvPr/>
        </p:nvCxnSpPr>
        <p:spPr bwMode="auto">
          <a:xfrm flipH="1">
            <a:off x="4851245" y="6702524"/>
            <a:ext cx="2867" cy="572325"/>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4165533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880CADF-2B13-46A9-8240-0E6A728A53CF}"/>
              </a:ext>
            </a:extLst>
          </p:cNvPr>
          <p:cNvSpPr txBox="1"/>
          <p:nvPr/>
        </p:nvSpPr>
        <p:spPr>
          <a:xfrm>
            <a:off x="548680" y="1445940"/>
            <a:ext cx="5904656" cy="1169551"/>
          </a:xfrm>
          <a:prstGeom prst="rect">
            <a:avLst/>
          </a:prstGeom>
          <a:noFill/>
        </p:spPr>
        <p:txBody>
          <a:bodyPr wrap="square" rtlCol="0">
            <a:spAutoFit/>
          </a:bodyPr>
          <a:lstStyle/>
          <a:p>
            <a:r>
              <a:rPr lang="es-MX" sz="1400" b="1" dirty="0"/>
              <a:t>4.4 </a:t>
            </a:r>
          </a:p>
          <a:p>
            <a:endParaRPr lang="es-MX" sz="1400" b="1" dirty="0"/>
          </a:p>
          <a:p>
            <a:pPr algn="just">
              <a:spcAft>
                <a:spcPts val="0"/>
              </a:spcAft>
            </a:pPr>
            <a:r>
              <a:rPr lang="es-MX" sz="1400" b="1" dirty="0"/>
              <a:t>Nombre del procedimiento: </a:t>
            </a:r>
            <a:r>
              <a:rPr lang="es-ES" sz="1400" dirty="0">
                <a:solidFill>
                  <a:srgbClr val="000000"/>
                </a:solidFill>
                <a:ea typeface="Calibri" panose="020F0502020204030204" pitchFamily="34" charset="0"/>
                <a:cs typeface="Arial" panose="020B0604020202020204" pitchFamily="34" charset="0"/>
              </a:rPr>
              <a:t>Integración y supervisión de talleres de iniciación a las artes.</a:t>
            </a:r>
            <a:r>
              <a:rPr lang="es-ES" sz="1400" dirty="0">
                <a:ea typeface="Calibri" panose="020F0502020204030204" pitchFamily="34" charset="0"/>
                <a:cs typeface="Arial" panose="020B0604020202020204" pitchFamily="34" charset="0"/>
              </a:rPr>
              <a:t> </a:t>
            </a:r>
            <a:endParaRPr lang="es-MX" sz="1400" dirty="0">
              <a:ea typeface="Calibri" panose="020F0502020204030204" pitchFamily="34" charset="0"/>
              <a:cs typeface="Arial" panose="020B0604020202020204" pitchFamily="34" charset="0"/>
            </a:endParaRPr>
          </a:p>
          <a:p>
            <a:pPr algn="just">
              <a:spcAft>
                <a:spcPts val="0"/>
              </a:spcAft>
            </a:pPr>
            <a:r>
              <a:rPr lang="es-ES" sz="1400" dirty="0">
                <a:ea typeface="Calibri" panose="020F0502020204030204" pitchFamily="34" charset="0"/>
                <a:cs typeface="Arial" panose="020B0604020202020204" pitchFamily="34" charset="0"/>
              </a:rPr>
              <a:t> </a:t>
            </a:r>
            <a:endParaRPr lang="es-ES" sz="1400" dirty="0">
              <a:solidFill>
                <a:srgbClr val="000000"/>
              </a:solidFill>
              <a:ea typeface="Calibri" panose="020F0502020204030204" pitchFamily="34" charset="0"/>
              <a:cs typeface="Arial" panose="020B0604020202020204" pitchFamily="34" charset="0"/>
            </a:endParaRPr>
          </a:p>
        </p:txBody>
      </p:sp>
      <p:graphicFrame>
        <p:nvGraphicFramePr>
          <p:cNvPr id="3" name="Tabla 2">
            <a:extLst>
              <a:ext uri="{FF2B5EF4-FFF2-40B4-BE49-F238E27FC236}">
                <a16:creationId xmlns:a16="http://schemas.microsoft.com/office/drawing/2014/main" id="{D88A0936-C531-4245-8FB1-CCAE2EF94F2F}"/>
              </a:ext>
            </a:extLst>
          </p:cNvPr>
          <p:cNvGraphicFramePr>
            <a:graphicFrameLocks noGrp="1"/>
          </p:cNvGraphicFramePr>
          <p:nvPr>
            <p:extLst>
              <p:ext uri="{D42A27DB-BD31-4B8C-83A1-F6EECF244321}">
                <p14:modId xmlns:p14="http://schemas.microsoft.com/office/powerpoint/2010/main" val="4226390445"/>
              </p:ext>
            </p:extLst>
          </p:nvPr>
        </p:nvGraphicFramePr>
        <p:xfrm>
          <a:off x="510169" y="2989250"/>
          <a:ext cx="5915024" cy="914400"/>
        </p:xfrm>
        <a:graphic>
          <a:graphicData uri="http://schemas.openxmlformats.org/drawingml/2006/table">
            <a:tbl>
              <a:tblPr>
                <a:tableStyleId>{F5AB1C69-6EDB-4FF4-983F-18BD219EF322}</a:tableStyleId>
              </a:tblPr>
              <a:tblGrid>
                <a:gridCol w="2488052">
                  <a:extLst>
                    <a:ext uri="{9D8B030D-6E8A-4147-A177-3AD203B41FA5}">
                      <a16:colId xmlns:a16="http://schemas.microsoft.com/office/drawing/2014/main" val="2098473293"/>
                    </a:ext>
                  </a:extLst>
                </a:gridCol>
                <a:gridCol w="3426972">
                  <a:extLst>
                    <a:ext uri="{9D8B030D-6E8A-4147-A177-3AD203B41FA5}">
                      <a16:colId xmlns:a16="http://schemas.microsoft.com/office/drawing/2014/main" val="3446197060"/>
                    </a:ext>
                  </a:extLst>
                </a:gridCol>
              </a:tblGrid>
              <a:tr h="544510">
                <a:tc>
                  <a:txBody>
                    <a:bodyPr/>
                    <a:lstStyle/>
                    <a:p>
                      <a:pPr>
                        <a:lnSpc>
                          <a:spcPct val="107000"/>
                        </a:lnSpc>
                        <a:spcAft>
                          <a:spcPts val="0"/>
                        </a:spcAft>
                      </a:pPr>
                      <a:r>
                        <a:rPr lang="es-ES" sz="1200" dirty="0">
                          <a:effectLst/>
                          <a:latin typeface="Arial" panose="020B0604020202020204" pitchFamily="34" charset="0"/>
                          <a:cs typeface="Arial" panose="020B0604020202020204" pitchFamily="34" charset="0"/>
                        </a:rPr>
                        <a:t>Objetivo: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tc>
                <a:tc>
                  <a:txBody>
                    <a:bodyPr/>
                    <a:lstStyle/>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Promover las actividades artísticas fomentando la participación ciudadana por medio de las manifestaciones culturales, brindando un espacio de sano esparcimiento y de desarrollo personal 	</a:t>
                      </a:r>
                    </a:p>
                  </a:txBody>
                  <a:tcPr marL="68032" marR="68032" marT="0" marB="0"/>
                </a:tc>
                <a:extLst>
                  <a:ext uri="{0D108BD9-81ED-4DB2-BD59-A6C34878D82A}">
                    <a16:rowId xmlns:a16="http://schemas.microsoft.com/office/drawing/2014/main" val="1363500732"/>
                  </a:ext>
                </a:extLst>
              </a:tr>
            </a:tbl>
          </a:graphicData>
        </a:graphic>
      </p:graphicFrame>
      <p:graphicFrame>
        <p:nvGraphicFramePr>
          <p:cNvPr id="4" name="Tabla 3">
            <a:extLst>
              <a:ext uri="{FF2B5EF4-FFF2-40B4-BE49-F238E27FC236}">
                <a16:creationId xmlns:a16="http://schemas.microsoft.com/office/drawing/2014/main" id="{B35B1244-0340-43DA-BF60-0ABFFF703555}"/>
              </a:ext>
            </a:extLst>
          </p:cNvPr>
          <p:cNvGraphicFramePr>
            <a:graphicFrameLocks noGrp="1"/>
          </p:cNvGraphicFramePr>
          <p:nvPr>
            <p:extLst>
              <p:ext uri="{D42A27DB-BD31-4B8C-83A1-F6EECF244321}">
                <p14:modId xmlns:p14="http://schemas.microsoft.com/office/powerpoint/2010/main" val="1210789647"/>
              </p:ext>
            </p:extLst>
          </p:nvPr>
        </p:nvGraphicFramePr>
        <p:xfrm>
          <a:off x="521540" y="4110236"/>
          <a:ext cx="5915024" cy="1645920"/>
        </p:xfrm>
        <a:graphic>
          <a:graphicData uri="http://schemas.openxmlformats.org/drawingml/2006/table">
            <a:tbl>
              <a:tblPr>
                <a:tableStyleId>{5C22544A-7EE6-4342-B048-85BDC9FD1C3A}</a:tableStyleId>
              </a:tblPr>
              <a:tblGrid>
                <a:gridCol w="2488052">
                  <a:extLst>
                    <a:ext uri="{9D8B030D-6E8A-4147-A177-3AD203B41FA5}">
                      <a16:colId xmlns:a16="http://schemas.microsoft.com/office/drawing/2014/main" val="1684066273"/>
                    </a:ext>
                  </a:extLst>
                </a:gridCol>
                <a:gridCol w="3426972">
                  <a:extLst>
                    <a:ext uri="{9D8B030D-6E8A-4147-A177-3AD203B41FA5}">
                      <a16:colId xmlns:a16="http://schemas.microsoft.com/office/drawing/2014/main" val="6949607"/>
                    </a:ext>
                  </a:extLst>
                </a:gridCol>
              </a:tblGrid>
              <a:tr h="0">
                <a:tc>
                  <a:txBody>
                    <a:bodyPr/>
                    <a:lstStyle/>
                    <a:p>
                      <a:pPr algn="just">
                        <a:lnSpc>
                          <a:spcPct val="107000"/>
                        </a:lnSpc>
                        <a:spcAft>
                          <a:spcPts val="0"/>
                        </a:spcAft>
                      </a:pPr>
                      <a:r>
                        <a:rPr lang="es-ES" sz="1200" dirty="0">
                          <a:effectLst/>
                          <a:latin typeface="Arial" panose="020B0604020202020204" pitchFamily="34" charset="0"/>
                          <a:cs typeface="Arial" panose="020B0604020202020204" pitchFamily="34" charset="0"/>
                        </a:rPr>
                        <a:t>Políticas de Operación: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1.- Proporcionar a instructores en artes un espacio donde puedan compartir sus conocimientos a la ciudadanía interesada </a:t>
                      </a:r>
                    </a:p>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2.- Fomentar entre los ciudadanos el desarrollo de las actividades culturales para su beneficio </a:t>
                      </a:r>
                    </a:p>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3.- Trabajar en conjunto con los instructores para generar un ambiente adecuado para las actividades culturales </a:t>
                      </a:r>
                    </a:p>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4.- Apoyar el estudio básico de las artes 	</a:t>
                      </a:r>
                    </a:p>
                  </a:txBody>
                  <a:tcPr marL="68032" marR="68032" marT="0" marB="0">
                    <a:lnL w="12700" cmpd="sng">
                      <a:noFill/>
                    </a:lnL>
                    <a:solidFill>
                      <a:schemeClr val="bg1"/>
                    </a:solidFill>
                  </a:tcPr>
                </a:tc>
                <a:extLst>
                  <a:ext uri="{0D108BD9-81ED-4DB2-BD59-A6C34878D82A}">
                    <a16:rowId xmlns:a16="http://schemas.microsoft.com/office/drawing/2014/main" val="2486600258"/>
                  </a:ext>
                </a:extLst>
              </a:tr>
            </a:tbl>
          </a:graphicData>
        </a:graphic>
      </p:graphicFrame>
      <p:sp>
        <p:nvSpPr>
          <p:cNvPr id="5" name="Line 16">
            <a:extLst>
              <a:ext uri="{FF2B5EF4-FFF2-40B4-BE49-F238E27FC236}">
                <a16:creationId xmlns:a16="http://schemas.microsoft.com/office/drawing/2014/main" id="{382A9CFB-0355-4334-A7E9-A35E705B93BE}"/>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4">
            <a:extLst>
              <a:ext uri="{FF2B5EF4-FFF2-40B4-BE49-F238E27FC236}">
                <a16:creationId xmlns:a16="http://schemas.microsoft.com/office/drawing/2014/main" id="{A9C1AB4B-8343-4AB2-8C72-3395A1C730DD}"/>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7" name="Line 17">
            <a:extLst>
              <a:ext uri="{FF2B5EF4-FFF2-40B4-BE49-F238E27FC236}">
                <a16:creationId xmlns:a16="http://schemas.microsoft.com/office/drawing/2014/main" id="{20F9E609-0F83-4C33-845B-A030C4B6A2DF}"/>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8" name="Line 15">
            <a:extLst>
              <a:ext uri="{FF2B5EF4-FFF2-40B4-BE49-F238E27FC236}">
                <a16:creationId xmlns:a16="http://schemas.microsoft.com/office/drawing/2014/main" id="{473738A2-9696-488A-B3BF-8C21E090E073}"/>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9" name="Tabla 8">
            <a:extLst>
              <a:ext uri="{FF2B5EF4-FFF2-40B4-BE49-F238E27FC236}">
                <a16:creationId xmlns:a16="http://schemas.microsoft.com/office/drawing/2014/main" id="{712E8263-DC2F-4FE3-972D-4750E4B1A6FF}"/>
              </a:ext>
            </a:extLst>
          </p:cNvPr>
          <p:cNvGraphicFramePr>
            <a:graphicFrameLocks noGrp="1"/>
          </p:cNvGraphicFramePr>
          <p:nvPr>
            <p:extLst>
              <p:ext uri="{D42A27DB-BD31-4B8C-83A1-F6EECF244321}">
                <p14:modId xmlns:p14="http://schemas.microsoft.com/office/powerpoint/2010/main" val="569829843"/>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 de Cultura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10" name="Picture 2077" descr="Resultado de imagen para ayuntamiento de tlatlauquitepec">
            <a:hlinkClick r:id="rId2"/>
            <a:extLst>
              <a:ext uri="{FF2B5EF4-FFF2-40B4-BE49-F238E27FC236}">
                <a16:creationId xmlns:a16="http://schemas.microsoft.com/office/drawing/2014/main" id="{9A288362-A782-4CAC-942E-55384E5923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a 10">
            <a:extLst>
              <a:ext uri="{FF2B5EF4-FFF2-40B4-BE49-F238E27FC236}">
                <a16:creationId xmlns:a16="http://schemas.microsoft.com/office/drawing/2014/main" id="{080B88E9-D99C-49E2-BF17-18F0292C6C7E}"/>
              </a:ext>
            </a:extLst>
          </p:cNvPr>
          <p:cNvGraphicFramePr>
            <a:graphicFrameLocks noGrp="1"/>
          </p:cNvGraphicFramePr>
          <p:nvPr>
            <p:extLst>
              <p:ext uri="{D42A27DB-BD31-4B8C-83A1-F6EECF244321}">
                <p14:modId xmlns:p14="http://schemas.microsoft.com/office/powerpoint/2010/main" val="3286055052"/>
              </p:ext>
            </p:extLst>
          </p:nvPr>
        </p:nvGraphicFramePr>
        <p:xfrm>
          <a:off x="5085184" y="8912203"/>
          <a:ext cx="1407691" cy="370840"/>
        </p:xfrm>
        <a:graphic>
          <a:graphicData uri="http://schemas.openxmlformats.org/drawingml/2006/table">
            <a:tbl>
              <a:tblPr firstRow="1" bandRow="1">
                <a:tableStyleId>{F5AB1C69-6EDB-4FF4-983F-18BD219EF322}</a:tableStyleId>
              </a:tblPr>
              <a:tblGrid>
                <a:gridCol w="1407691">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13 de 24</a:t>
                      </a:r>
                    </a:p>
                  </a:txBody>
                  <a:tcPr/>
                </a:tc>
                <a:extLst>
                  <a:ext uri="{0D108BD9-81ED-4DB2-BD59-A6C34878D82A}">
                    <a16:rowId xmlns:a16="http://schemas.microsoft.com/office/drawing/2014/main" val="2061326865"/>
                  </a:ext>
                </a:extLst>
              </a:tr>
            </a:tbl>
          </a:graphicData>
        </a:graphic>
      </p:graphicFrame>
    </p:spTree>
    <p:extLst>
      <p:ext uri="{BB962C8B-B14F-4D97-AF65-F5344CB8AC3E}">
        <p14:creationId xmlns:p14="http://schemas.microsoft.com/office/powerpoint/2010/main" val="952074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13FED22D-5424-464C-A246-37E14F2831FB}"/>
              </a:ext>
            </a:extLst>
          </p:cNvPr>
          <p:cNvGraphicFramePr>
            <a:graphicFrameLocks noGrp="1"/>
          </p:cNvGraphicFramePr>
          <p:nvPr>
            <p:extLst>
              <p:ext uri="{D42A27DB-BD31-4B8C-83A1-F6EECF244321}">
                <p14:modId xmlns:p14="http://schemas.microsoft.com/office/powerpoint/2010/main" val="1203817964"/>
              </p:ext>
            </p:extLst>
          </p:nvPr>
        </p:nvGraphicFramePr>
        <p:xfrm>
          <a:off x="474628" y="1930833"/>
          <a:ext cx="5820407" cy="5857742"/>
        </p:xfrm>
        <a:graphic>
          <a:graphicData uri="http://schemas.openxmlformats.org/drawingml/2006/table">
            <a:tbl>
              <a:tblPr firstRow="1" bandRow="1">
                <a:tableStyleId>{5940675A-B579-460E-94D1-54222C63F5DA}</a:tableStyleId>
              </a:tblPr>
              <a:tblGrid>
                <a:gridCol w="635831">
                  <a:extLst>
                    <a:ext uri="{9D8B030D-6E8A-4147-A177-3AD203B41FA5}">
                      <a16:colId xmlns:a16="http://schemas.microsoft.com/office/drawing/2014/main" val="2446579786"/>
                    </a:ext>
                  </a:extLst>
                </a:gridCol>
                <a:gridCol w="1454445">
                  <a:extLst>
                    <a:ext uri="{9D8B030D-6E8A-4147-A177-3AD203B41FA5}">
                      <a16:colId xmlns:a16="http://schemas.microsoft.com/office/drawing/2014/main" val="3043753496"/>
                    </a:ext>
                  </a:extLst>
                </a:gridCol>
                <a:gridCol w="3730131">
                  <a:extLst>
                    <a:ext uri="{9D8B030D-6E8A-4147-A177-3AD203B41FA5}">
                      <a16:colId xmlns:a16="http://schemas.microsoft.com/office/drawing/2014/main" val="3743977267"/>
                    </a:ext>
                  </a:extLst>
                </a:gridCol>
              </a:tblGrid>
              <a:tr h="335464">
                <a:tc>
                  <a:txBody>
                    <a:bodyPr/>
                    <a:lstStyle/>
                    <a:p>
                      <a:pPr algn="ctr"/>
                      <a:r>
                        <a:rPr lang="es-MX" sz="1200" dirty="0">
                          <a:latin typeface="Arial" panose="020B0604020202020204" pitchFamily="34" charset="0"/>
                          <a:cs typeface="Arial" panose="020B0604020202020204" pitchFamily="34" charset="0"/>
                        </a:rPr>
                        <a:t>Paso</a:t>
                      </a:r>
                    </a:p>
                  </a:txBody>
                  <a:tcPr/>
                </a:tc>
                <a:tc>
                  <a:txBody>
                    <a:bodyPr/>
                    <a:lstStyle/>
                    <a:p>
                      <a:pPr algn="ctr"/>
                      <a:r>
                        <a:rPr lang="es-MX" sz="1200" dirty="0"/>
                        <a:t>Responsable</a:t>
                      </a:r>
                      <a:endParaRPr lang="es-MX" sz="1200" dirty="0">
                        <a:latin typeface="Arial" panose="020B0604020202020204" pitchFamily="34" charset="0"/>
                        <a:cs typeface="Arial" panose="020B0604020202020204" pitchFamily="34" charset="0"/>
                      </a:endParaRPr>
                    </a:p>
                  </a:txBody>
                  <a:tcPr/>
                </a:tc>
                <a:tc>
                  <a:txBody>
                    <a:bodyPr/>
                    <a:lstStyle/>
                    <a:p>
                      <a:pPr algn="ctr"/>
                      <a:r>
                        <a:rPr lang="es-MX" sz="1200" dirty="0"/>
                        <a:t>Actividad</a:t>
                      </a:r>
                      <a:endParaRPr lang="es-MX"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868324245"/>
                  </a:ext>
                </a:extLst>
              </a:tr>
              <a:tr h="979843">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a:t>
                      </a:r>
                    </a:p>
                    <a:p>
                      <a:pPr algn="ctr">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ES"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 de Cultura </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Recibe propuesta para llevar a cabo un taller dentro del Complejo Cultural y revisa la propuesta analizando la viabilidad de aplicar el taller en el complejo dependiendo del tipo de actividad, del espacio requerido, de la disposición de salones.</a:t>
                      </a:r>
                    </a:p>
                  </a:txBody>
                  <a:tcPr marL="68580" marR="68580" marT="0" marB="0"/>
                </a:tc>
                <a:extLst>
                  <a:ext uri="{0D108BD9-81ED-4DB2-BD59-A6C34878D82A}">
                    <a16:rowId xmlns:a16="http://schemas.microsoft.com/office/drawing/2014/main" val="736362764"/>
                  </a:ext>
                </a:extLst>
              </a:tr>
              <a:tr h="237728">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ES" sz="1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Auxiliar de Cultura</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Verifica la disponibilidad de los espacios para el taller.</a:t>
                      </a:r>
                    </a:p>
                  </a:txBody>
                  <a:tcPr marL="68580" marR="68580" marT="0" marB="0"/>
                </a:tc>
                <a:extLst>
                  <a:ext uri="{0D108BD9-81ED-4DB2-BD59-A6C34878D82A}">
                    <a16:rowId xmlns:a16="http://schemas.microsoft.com/office/drawing/2014/main" val="3657339292"/>
                  </a:ext>
                </a:extLst>
              </a:tr>
              <a:tr h="376024">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ES"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 de Cultura </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En base al análisis aprueba o no la instalación del taller. </a:t>
                      </a:r>
                      <a:endParaRPr lang="es-MX" sz="1200" dirty="0">
                        <a:latin typeface="Arial" panose="020B0604020202020204" pitchFamily="34" charset="0"/>
                        <a:cs typeface="Arial" panose="020B0604020202020204" pitchFamily="34" charset="0"/>
                      </a:endParaRPr>
                    </a:p>
                  </a:txBody>
                  <a:tcPr marL="68580" marR="68580" marT="0" marB="0"/>
                </a:tc>
                <a:extLst>
                  <a:ext uri="{0D108BD9-81ED-4DB2-BD59-A6C34878D82A}">
                    <a16:rowId xmlns:a16="http://schemas.microsoft.com/office/drawing/2014/main" val="4175772796"/>
                  </a:ext>
                </a:extLst>
              </a:tr>
              <a:tr h="432048">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Auxiliar de Cultura</a:t>
                      </a:r>
                      <a:r>
                        <a:rPr lang="es-MX" sz="1200" baseline="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Solicita al instructor </a:t>
                      </a:r>
                      <a:r>
                        <a:rPr lang="es-MX" sz="1200" b="0" i="0" u="none" strike="noStrike" kern="1200" baseline="0" dirty="0" err="1">
                          <a:solidFill>
                            <a:schemeClr val="tx1"/>
                          </a:solidFill>
                          <a:latin typeface="Arial" panose="020B0604020202020204" pitchFamily="34" charset="0"/>
                          <a:ea typeface="+mn-ea"/>
                          <a:cs typeface="Arial" panose="020B0604020202020204" pitchFamily="34" charset="0"/>
                        </a:rPr>
                        <a:t>curriculum</a:t>
                      </a: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 propuesta de trabajo anual y propuesta de cobro por el taller. </a:t>
                      </a:r>
                    </a:p>
                  </a:txBody>
                  <a:tcPr marL="68580" marR="68580" marT="0" marB="0"/>
                </a:tc>
                <a:extLst>
                  <a:ext uri="{0D108BD9-81ED-4DB2-BD59-A6C34878D82A}">
                    <a16:rowId xmlns:a16="http://schemas.microsoft.com/office/drawing/2014/main" val="3905927076"/>
                  </a:ext>
                </a:extLst>
              </a:tr>
              <a:tr h="243448">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Auxiliar de Cultura</a:t>
                      </a:r>
                      <a:r>
                        <a:rPr lang="es-MX" sz="1200" baseline="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Se asigna un espacio y horario al instructor para el desarrollo del taller. </a:t>
                      </a:r>
                    </a:p>
                  </a:txBody>
                  <a:tcPr marL="68580" marR="68580" marT="0" marB="0"/>
                </a:tc>
                <a:extLst>
                  <a:ext uri="{0D108BD9-81ED-4DB2-BD59-A6C34878D82A}">
                    <a16:rowId xmlns:a16="http://schemas.microsoft.com/office/drawing/2014/main" val="346264453"/>
                  </a:ext>
                </a:extLst>
              </a:tr>
              <a:tr h="282312">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Auxiliar de Cultura</a:t>
                      </a:r>
                      <a:r>
                        <a:rPr lang="es-MX" sz="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Realiza propuesta para la promoción del taller. </a:t>
                      </a:r>
                    </a:p>
                  </a:txBody>
                  <a:tcPr marL="68580" marR="68580" marT="0" marB="0"/>
                </a:tc>
                <a:extLst>
                  <a:ext uri="{0D108BD9-81ED-4DB2-BD59-A6C34878D82A}">
                    <a16:rowId xmlns:a16="http://schemas.microsoft.com/office/drawing/2014/main" val="10006"/>
                  </a:ext>
                </a:extLst>
              </a:tr>
              <a:tr h="427207">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ES"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 de Cultura </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Verifica la propuesta y solicita el apoyo de comunicación para su difusión. </a:t>
                      </a:r>
                    </a:p>
                  </a:txBody>
                  <a:tcPr marL="68580" marR="68580" marT="0" marB="0"/>
                </a:tc>
                <a:extLst>
                  <a:ext uri="{0D108BD9-81ED-4DB2-BD59-A6C34878D82A}">
                    <a16:rowId xmlns:a16="http://schemas.microsoft.com/office/drawing/2014/main" val="10007"/>
                  </a:ext>
                </a:extLst>
              </a:tr>
              <a:tr h="427207">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8</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Dirección</a:t>
                      </a:r>
                      <a:r>
                        <a:rPr lang="es-MX" sz="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de </a:t>
                      </a: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Comunicación </a:t>
                      </a: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Lleva a cabo la difusión de los talleres. </a:t>
                      </a:r>
                    </a:p>
                  </a:txBody>
                  <a:tcPr marL="68580" marR="68580" marT="0" marB="0"/>
                </a:tc>
                <a:extLst>
                  <a:ext uri="{0D108BD9-81ED-4DB2-BD59-A6C34878D82A}">
                    <a16:rowId xmlns:a16="http://schemas.microsoft.com/office/drawing/2014/main" val="10008"/>
                  </a:ext>
                </a:extLst>
              </a:tr>
              <a:tr h="427207">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9</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Auxiliar de Cultura</a:t>
                      </a:r>
                      <a:r>
                        <a:rPr lang="es-MX" sz="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Lleva el control de los talleres registrando el acceso y salida de los instructores y monitoreando el desempeño del instructor y la cantidad de alumnos que participan en el taller. </a:t>
                      </a:r>
                    </a:p>
                  </a:txBody>
                  <a:tcPr marL="68580" marR="68580" marT="0" marB="0"/>
                </a:tc>
                <a:extLst>
                  <a:ext uri="{0D108BD9-81ED-4DB2-BD59-A6C34878D82A}">
                    <a16:rowId xmlns:a16="http://schemas.microsoft.com/office/drawing/2014/main" val="10009"/>
                  </a:ext>
                </a:extLst>
              </a:tr>
              <a:tr h="427207">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Auxiliar de Cultura</a:t>
                      </a:r>
                      <a:r>
                        <a:rPr lang="es-MX" sz="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Informa al Director de cultura de los inconvenientes que surjan dentro de las actividades propias del taller.</a:t>
                      </a:r>
                    </a:p>
                  </a:txBody>
                  <a:tcPr marL="68580" marR="68580" marT="0" marB="0"/>
                </a:tc>
                <a:extLst>
                  <a:ext uri="{0D108BD9-81ED-4DB2-BD59-A6C34878D82A}">
                    <a16:rowId xmlns:a16="http://schemas.microsoft.com/office/drawing/2014/main" val="10010"/>
                  </a:ext>
                </a:extLst>
              </a:tr>
              <a:tr h="585957">
                <a:tc>
                  <a:txBody>
                    <a:bodyPr/>
                    <a:lstStyle/>
                    <a:p>
                      <a:pPr algn="ctr">
                        <a:lnSpc>
                          <a:spcPct val="100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11</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a:t>
                      </a:r>
                      <a:r>
                        <a:rPr lang="es-MX" sz="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de Cultura </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just" defTabSz="914400" rtl="0" eaLnBrk="1" fontAlgn="auto" latinLnBrk="0" hangingPunct="1">
                        <a:lnSpc>
                          <a:spcPct val="107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Resuelve en lo posible los inconvenientes y agenda reuniones con los instructores para generar propuestas de mejora.</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1157043"/>
                  </a:ext>
                </a:extLst>
              </a:tr>
            </a:tbl>
          </a:graphicData>
        </a:graphic>
      </p:graphicFrame>
      <p:sp>
        <p:nvSpPr>
          <p:cNvPr id="4" name="CuadroTexto 3">
            <a:extLst>
              <a:ext uri="{FF2B5EF4-FFF2-40B4-BE49-F238E27FC236}">
                <a16:creationId xmlns:a16="http://schemas.microsoft.com/office/drawing/2014/main" id="{97A1DCE8-0CC9-461E-88BB-0249BF100E82}"/>
              </a:ext>
            </a:extLst>
          </p:cNvPr>
          <p:cNvSpPr txBox="1"/>
          <p:nvPr/>
        </p:nvSpPr>
        <p:spPr>
          <a:xfrm>
            <a:off x="474628" y="1353103"/>
            <a:ext cx="5820407" cy="523220"/>
          </a:xfrm>
          <a:prstGeom prst="rect">
            <a:avLst/>
          </a:prstGeom>
          <a:noFill/>
        </p:spPr>
        <p:txBody>
          <a:bodyPr wrap="square" rtlCol="0">
            <a:spAutoFit/>
          </a:bodyPr>
          <a:lstStyle/>
          <a:p>
            <a:pPr algn="just">
              <a:spcAft>
                <a:spcPts val="0"/>
              </a:spcAft>
            </a:pPr>
            <a:r>
              <a:rPr lang="es-MX" sz="1400" b="1" dirty="0"/>
              <a:t>Nombre del Procedimiento: </a:t>
            </a:r>
            <a:r>
              <a:rPr lang="es-ES" sz="1400" dirty="0">
                <a:solidFill>
                  <a:srgbClr val="000000"/>
                </a:solidFill>
                <a:ea typeface="Calibri" panose="020F0502020204030204" pitchFamily="34" charset="0"/>
                <a:cs typeface="Arial" panose="020B0604020202020204" pitchFamily="34" charset="0"/>
              </a:rPr>
              <a:t>Integración y supervisión de talleres de iniciación a las artes.</a:t>
            </a:r>
            <a:r>
              <a:rPr lang="es-ES" sz="1400" dirty="0">
                <a:ea typeface="Calibri" panose="020F0502020204030204" pitchFamily="34" charset="0"/>
                <a:cs typeface="Arial" panose="020B0604020202020204" pitchFamily="34" charset="0"/>
              </a:rPr>
              <a:t> </a:t>
            </a:r>
            <a:endParaRPr lang="es-MX" sz="1400" dirty="0">
              <a:ea typeface="Calibri" panose="020F0502020204030204" pitchFamily="34" charset="0"/>
              <a:cs typeface="Arial" panose="020B0604020202020204" pitchFamily="34" charset="0"/>
            </a:endParaRPr>
          </a:p>
        </p:txBody>
      </p:sp>
      <p:graphicFrame>
        <p:nvGraphicFramePr>
          <p:cNvPr id="5" name="Tabla 4">
            <a:extLst>
              <a:ext uri="{FF2B5EF4-FFF2-40B4-BE49-F238E27FC236}">
                <a16:creationId xmlns:a16="http://schemas.microsoft.com/office/drawing/2014/main" id="{CEC3617B-DC51-4FD4-953E-C0D4A0B9C011}"/>
              </a:ext>
            </a:extLst>
          </p:cNvPr>
          <p:cNvGraphicFramePr>
            <a:graphicFrameLocks noGrp="1"/>
          </p:cNvGraphicFramePr>
          <p:nvPr>
            <p:extLst>
              <p:ext uri="{D42A27DB-BD31-4B8C-83A1-F6EECF244321}">
                <p14:modId xmlns:p14="http://schemas.microsoft.com/office/powerpoint/2010/main" val="1353177560"/>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 de Cultura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6" name="Picture 2077" descr="Resultado de imagen para ayuntamiento de tlatlauquitepec">
            <a:hlinkClick r:id="rId2"/>
            <a:extLst>
              <a:ext uri="{FF2B5EF4-FFF2-40B4-BE49-F238E27FC236}">
                <a16:creationId xmlns:a16="http://schemas.microsoft.com/office/drawing/2014/main" id="{68853E79-D6CB-4A8F-80B4-07BC7B3068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a 6">
            <a:extLst>
              <a:ext uri="{FF2B5EF4-FFF2-40B4-BE49-F238E27FC236}">
                <a16:creationId xmlns:a16="http://schemas.microsoft.com/office/drawing/2014/main" id="{5C3B28E4-A5F0-48D5-885D-6F667CD7B580}"/>
              </a:ext>
            </a:extLst>
          </p:cNvPr>
          <p:cNvGraphicFramePr>
            <a:graphicFrameLocks noGrp="1"/>
          </p:cNvGraphicFramePr>
          <p:nvPr>
            <p:extLst>
              <p:ext uri="{D42A27DB-BD31-4B8C-83A1-F6EECF244321}">
                <p14:modId xmlns:p14="http://schemas.microsoft.com/office/powerpoint/2010/main" val="2046461457"/>
              </p:ext>
            </p:extLst>
          </p:nvPr>
        </p:nvGraphicFramePr>
        <p:xfrm>
          <a:off x="5085184" y="8912203"/>
          <a:ext cx="1407691" cy="370840"/>
        </p:xfrm>
        <a:graphic>
          <a:graphicData uri="http://schemas.openxmlformats.org/drawingml/2006/table">
            <a:tbl>
              <a:tblPr firstRow="1" bandRow="1">
                <a:tableStyleId>{F5AB1C69-6EDB-4FF4-983F-18BD219EF322}</a:tableStyleId>
              </a:tblPr>
              <a:tblGrid>
                <a:gridCol w="1407691">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14 de 24</a:t>
                      </a:r>
                    </a:p>
                  </a:txBody>
                  <a:tcPr/>
                </a:tc>
                <a:extLst>
                  <a:ext uri="{0D108BD9-81ED-4DB2-BD59-A6C34878D82A}">
                    <a16:rowId xmlns:a16="http://schemas.microsoft.com/office/drawing/2014/main" val="2061326865"/>
                  </a:ext>
                </a:extLst>
              </a:tr>
            </a:tbl>
          </a:graphicData>
        </a:graphic>
      </p:graphicFrame>
    </p:spTree>
    <p:extLst>
      <p:ext uri="{BB962C8B-B14F-4D97-AF65-F5344CB8AC3E}">
        <p14:creationId xmlns:p14="http://schemas.microsoft.com/office/powerpoint/2010/main" val="30176933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13FED22D-5424-464C-A246-37E14F2831FB}"/>
              </a:ext>
            </a:extLst>
          </p:cNvPr>
          <p:cNvGraphicFramePr>
            <a:graphicFrameLocks noGrp="1"/>
          </p:cNvGraphicFramePr>
          <p:nvPr>
            <p:extLst>
              <p:ext uri="{D42A27DB-BD31-4B8C-83A1-F6EECF244321}">
                <p14:modId xmlns:p14="http://schemas.microsoft.com/office/powerpoint/2010/main" val="701077861"/>
              </p:ext>
            </p:extLst>
          </p:nvPr>
        </p:nvGraphicFramePr>
        <p:xfrm>
          <a:off x="474628" y="1930833"/>
          <a:ext cx="5820407" cy="3197408"/>
        </p:xfrm>
        <a:graphic>
          <a:graphicData uri="http://schemas.openxmlformats.org/drawingml/2006/table">
            <a:tbl>
              <a:tblPr firstRow="1" bandRow="1">
                <a:tableStyleId>{5940675A-B579-460E-94D1-54222C63F5DA}</a:tableStyleId>
              </a:tblPr>
              <a:tblGrid>
                <a:gridCol w="635831">
                  <a:extLst>
                    <a:ext uri="{9D8B030D-6E8A-4147-A177-3AD203B41FA5}">
                      <a16:colId xmlns:a16="http://schemas.microsoft.com/office/drawing/2014/main" val="2446579786"/>
                    </a:ext>
                  </a:extLst>
                </a:gridCol>
                <a:gridCol w="1454445">
                  <a:extLst>
                    <a:ext uri="{9D8B030D-6E8A-4147-A177-3AD203B41FA5}">
                      <a16:colId xmlns:a16="http://schemas.microsoft.com/office/drawing/2014/main" val="3043753496"/>
                    </a:ext>
                  </a:extLst>
                </a:gridCol>
                <a:gridCol w="3730131">
                  <a:extLst>
                    <a:ext uri="{9D8B030D-6E8A-4147-A177-3AD203B41FA5}">
                      <a16:colId xmlns:a16="http://schemas.microsoft.com/office/drawing/2014/main" val="3743977267"/>
                    </a:ext>
                  </a:extLst>
                </a:gridCol>
              </a:tblGrid>
              <a:tr h="335464">
                <a:tc>
                  <a:txBody>
                    <a:bodyPr/>
                    <a:lstStyle/>
                    <a:p>
                      <a:pPr algn="ctr"/>
                      <a:r>
                        <a:rPr lang="es-MX" sz="1200" dirty="0">
                          <a:latin typeface="Arial" panose="020B0604020202020204" pitchFamily="34" charset="0"/>
                          <a:cs typeface="Arial" panose="020B0604020202020204" pitchFamily="34" charset="0"/>
                        </a:rPr>
                        <a:t>Paso</a:t>
                      </a:r>
                    </a:p>
                  </a:txBody>
                  <a:tcPr/>
                </a:tc>
                <a:tc>
                  <a:txBody>
                    <a:bodyPr/>
                    <a:lstStyle/>
                    <a:p>
                      <a:pPr algn="ctr"/>
                      <a:r>
                        <a:rPr lang="es-MX" sz="1200" dirty="0"/>
                        <a:t>Responsable</a:t>
                      </a:r>
                      <a:endParaRPr lang="es-MX" sz="1200" dirty="0">
                        <a:latin typeface="Arial" panose="020B0604020202020204" pitchFamily="34" charset="0"/>
                        <a:cs typeface="Arial" panose="020B0604020202020204" pitchFamily="34" charset="0"/>
                      </a:endParaRPr>
                    </a:p>
                  </a:txBody>
                  <a:tcPr/>
                </a:tc>
                <a:tc>
                  <a:txBody>
                    <a:bodyPr/>
                    <a:lstStyle/>
                    <a:p>
                      <a:pPr algn="ctr"/>
                      <a:r>
                        <a:rPr lang="es-MX" sz="1200" dirty="0"/>
                        <a:t>Actividad</a:t>
                      </a:r>
                      <a:endParaRPr lang="es-MX"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868324245"/>
                  </a:ext>
                </a:extLst>
              </a:tr>
              <a:tr h="403779">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12</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ES"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 de Cultura </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Se reúne con los instructores y alumnos para conocer sus inquietudes, necesidades y propuestas.</a:t>
                      </a: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36362764"/>
                  </a:ext>
                </a:extLst>
              </a:tr>
              <a:tr h="432048">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13</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Auxiliar de Cultura</a:t>
                      </a:r>
                      <a:r>
                        <a:rPr lang="es-MX" sz="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Ayuda en la elaboración de Proyectos en conjunto con los instructores para conseguir apoyos para la mejora de los talleres.</a:t>
                      </a:r>
                    </a:p>
                  </a:txBody>
                  <a:tcPr marL="68580" marR="68580" marT="0" marB="0"/>
                </a:tc>
                <a:extLst>
                  <a:ext uri="{0D108BD9-81ED-4DB2-BD59-A6C34878D82A}">
                    <a16:rowId xmlns:a16="http://schemas.microsoft.com/office/drawing/2014/main" val="3935992432"/>
                  </a:ext>
                </a:extLst>
              </a:tr>
              <a:tr h="237728">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14</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ES"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 de Cultura </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Gestiona ante las instancias correspondientes los recursos necesarios para llevar a cabo las mejoras propuestas. 	</a:t>
                      </a:r>
                    </a:p>
                  </a:txBody>
                  <a:tcPr marL="68580" marR="68580" marT="0" marB="0"/>
                </a:tc>
                <a:extLst>
                  <a:ext uri="{0D108BD9-81ED-4DB2-BD59-A6C34878D82A}">
                    <a16:rowId xmlns:a16="http://schemas.microsoft.com/office/drawing/2014/main" val="3657339292"/>
                  </a:ext>
                </a:extLst>
              </a:tr>
              <a:tr h="376024">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15</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ES"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 de Cultura </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Si se consigue el apoyo se aplica. </a:t>
                      </a:r>
                    </a:p>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Si no se generan nuevos proyectos.</a:t>
                      </a:r>
                      <a:endParaRPr lang="es-MX" sz="1200" dirty="0">
                        <a:latin typeface="Arial" panose="020B0604020202020204" pitchFamily="34" charset="0"/>
                        <a:cs typeface="Arial" panose="020B0604020202020204" pitchFamily="34" charset="0"/>
                      </a:endParaRPr>
                    </a:p>
                  </a:txBody>
                  <a:tcPr marL="68580" marR="68580" marT="0" marB="0"/>
                </a:tc>
                <a:extLst>
                  <a:ext uri="{0D108BD9-81ED-4DB2-BD59-A6C34878D82A}">
                    <a16:rowId xmlns:a16="http://schemas.microsoft.com/office/drawing/2014/main" val="4175772796"/>
                  </a:ext>
                </a:extLst>
              </a:tr>
              <a:tr h="254043">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16</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ES"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 de Cultura </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Aplicación de programas y apoyos. </a:t>
                      </a:r>
                      <a:endParaRPr lang="es-MX" sz="1800" b="0" i="0" u="none" strike="noStrike" kern="1200" baseline="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1473386933"/>
                  </a:ext>
                </a:extLst>
              </a:tr>
              <a:tr h="585957">
                <a:tc gridSpan="3">
                  <a:txBody>
                    <a:bodyPr/>
                    <a:lstStyle/>
                    <a:p>
                      <a:pPr algn="ctr">
                        <a:lnSpc>
                          <a:spcPct val="100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FINAL</a:t>
                      </a:r>
                      <a:r>
                        <a:rPr lang="es-MX" sz="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DE PROCEDIMIENTO </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indent="0" algn="just" defTabSz="914400" rtl="0" eaLnBrk="1" fontAlgn="auto" latinLnBrk="0" hangingPunct="1">
                        <a:lnSpc>
                          <a:spcPct val="107000"/>
                        </a:lnSpc>
                        <a:spcBef>
                          <a:spcPts val="0"/>
                        </a:spcBef>
                        <a:spcAft>
                          <a:spcPts val="0"/>
                        </a:spcAft>
                        <a:buClrTx/>
                        <a:buSzTx/>
                        <a:buFontTx/>
                        <a:buNone/>
                        <a:tabLst/>
                        <a:defRPr/>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1157043"/>
                  </a:ext>
                </a:extLst>
              </a:tr>
            </a:tbl>
          </a:graphicData>
        </a:graphic>
      </p:graphicFrame>
      <p:sp>
        <p:nvSpPr>
          <p:cNvPr id="4" name="CuadroTexto 3">
            <a:extLst>
              <a:ext uri="{FF2B5EF4-FFF2-40B4-BE49-F238E27FC236}">
                <a16:creationId xmlns:a16="http://schemas.microsoft.com/office/drawing/2014/main" id="{97A1DCE8-0CC9-461E-88BB-0249BF100E82}"/>
              </a:ext>
            </a:extLst>
          </p:cNvPr>
          <p:cNvSpPr txBox="1"/>
          <p:nvPr/>
        </p:nvSpPr>
        <p:spPr>
          <a:xfrm>
            <a:off x="474628" y="1353103"/>
            <a:ext cx="5820407" cy="523220"/>
          </a:xfrm>
          <a:prstGeom prst="rect">
            <a:avLst/>
          </a:prstGeom>
          <a:noFill/>
        </p:spPr>
        <p:txBody>
          <a:bodyPr wrap="square" rtlCol="0">
            <a:spAutoFit/>
          </a:bodyPr>
          <a:lstStyle/>
          <a:p>
            <a:pPr algn="just">
              <a:spcAft>
                <a:spcPts val="0"/>
              </a:spcAft>
            </a:pPr>
            <a:r>
              <a:rPr lang="es-MX" sz="1400" b="1" dirty="0"/>
              <a:t>Nombre del Procedimiento: </a:t>
            </a:r>
            <a:r>
              <a:rPr lang="es-ES" sz="1400" dirty="0">
                <a:solidFill>
                  <a:srgbClr val="000000"/>
                </a:solidFill>
                <a:ea typeface="Calibri" panose="020F0502020204030204" pitchFamily="34" charset="0"/>
                <a:cs typeface="Arial" panose="020B0604020202020204" pitchFamily="34" charset="0"/>
              </a:rPr>
              <a:t>Integración y supervisión de talleres de iniciación a las artes.</a:t>
            </a:r>
            <a:r>
              <a:rPr lang="es-ES" sz="1400" dirty="0">
                <a:ea typeface="Calibri" panose="020F0502020204030204" pitchFamily="34" charset="0"/>
                <a:cs typeface="Arial" panose="020B0604020202020204" pitchFamily="34" charset="0"/>
              </a:rPr>
              <a:t> </a:t>
            </a:r>
            <a:endParaRPr lang="es-MX" sz="1400" dirty="0">
              <a:ea typeface="Calibri" panose="020F0502020204030204" pitchFamily="34" charset="0"/>
              <a:cs typeface="Arial" panose="020B0604020202020204" pitchFamily="34" charset="0"/>
            </a:endParaRPr>
          </a:p>
        </p:txBody>
      </p:sp>
      <p:graphicFrame>
        <p:nvGraphicFramePr>
          <p:cNvPr id="5" name="Tabla 4">
            <a:extLst>
              <a:ext uri="{FF2B5EF4-FFF2-40B4-BE49-F238E27FC236}">
                <a16:creationId xmlns:a16="http://schemas.microsoft.com/office/drawing/2014/main" id="{CEC3617B-DC51-4FD4-953E-C0D4A0B9C011}"/>
              </a:ext>
            </a:extLst>
          </p:cNvPr>
          <p:cNvGraphicFramePr>
            <a:graphicFrameLocks noGrp="1"/>
          </p:cNvGraphicFramePr>
          <p:nvPr>
            <p:extLst>
              <p:ext uri="{D42A27DB-BD31-4B8C-83A1-F6EECF244321}">
                <p14:modId xmlns:p14="http://schemas.microsoft.com/office/powerpoint/2010/main" val="1353177560"/>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 de Cultura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6" name="Picture 2077" descr="Resultado de imagen para ayuntamiento de tlatlauquitepec">
            <a:hlinkClick r:id="rId2"/>
            <a:extLst>
              <a:ext uri="{FF2B5EF4-FFF2-40B4-BE49-F238E27FC236}">
                <a16:creationId xmlns:a16="http://schemas.microsoft.com/office/drawing/2014/main" id="{68853E79-D6CB-4A8F-80B4-07BC7B3068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a 6">
            <a:extLst>
              <a:ext uri="{FF2B5EF4-FFF2-40B4-BE49-F238E27FC236}">
                <a16:creationId xmlns:a16="http://schemas.microsoft.com/office/drawing/2014/main" id="{5C3B28E4-A5F0-48D5-885D-6F667CD7B580}"/>
              </a:ext>
            </a:extLst>
          </p:cNvPr>
          <p:cNvGraphicFramePr>
            <a:graphicFrameLocks noGrp="1"/>
          </p:cNvGraphicFramePr>
          <p:nvPr>
            <p:extLst>
              <p:ext uri="{D42A27DB-BD31-4B8C-83A1-F6EECF244321}">
                <p14:modId xmlns:p14="http://schemas.microsoft.com/office/powerpoint/2010/main" val="124022036"/>
              </p:ext>
            </p:extLst>
          </p:nvPr>
        </p:nvGraphicFramePr>
        <p:xfrm>
          <a:off x="5085184" y="8912203"/>
          <a:ext cx="1407691" cy="370840"/>
        </p:xfrm>
        <a:graphic>
          <a:graphicData uri="http://schemas.openxmlformats.org/drawingml/2006/table">
            <a:tbl>
              <a:tblPr firstRow="1" bandRow="1">
                <a:tableStyleId>{F5AB1C69-6EDB-4FF4-983F-18BD219EF322}</a:tableStyleId>
              </a:tblPr>
              <a:tblGrid>
                <a:gridCol w="1407691">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15 de 24</a:t>
                      </a:r>
                    </a:p>
                  </a:txBody>
                  <a:tcPr/>
                </a:tc>
                <a:extLst>
                  <a:ext uri="{0D108BD9-81ED-4DB2-BD59-A6C34878D82A}">
                    <a16:rowId xmlns:a16="http://schemas.microsoft.com/office/drawing/2014/main" val="2061326865"/>
                  </a:ext>
                </a:extLst>
              </a:tr>
            </a:tbl>
          </a:graphicData>
        </a:graphic>
      </p:graphicFrame>
    </p:spTree>
    <p:extLst>
      <p:ext uri="{BB962C8B-B14F-4D97-AF65-F5344CB8AC3E}">
        <p14:creationId xmlns:p14="http://schemas.microsoft.com/office/powerpoint/2010/main" val="26346638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34C836BC-831F-4F09-A1F6-5EB67C3FE59B}"/>
              </a:ext>
            </a:extLst>
          </p:cNvPr>
          <p:cNvGraphicFramePr>
            <a:graphicFrameLocks noGrp="1"/>
          </p:cNvGraphicFramePr>
          <p:nvPr>
            <p:extLst>
              <p:ext uri="{D42A27DB-BD31-4B8C-83A1-F6EECF244321}">
                <p14:modId xmlns:p14="http://schemas.microsoft.com/office/powerpoint/2010/main" val="2237932178"/>
              </p:ext>
            </p:extLst>
          </p:nvPr>
        </p:nvGraphicFramePr>
        <p:xfrm>
          <a:off x="548677" y="816431"/>
          <a:ext cx="5904656" cy="457200"/>
        </p:xfrm>
        <a:graphic>
          <a:graphicData uri="http://schemas.openxmlformats.org/drawingml/2006/table">
            <a:tbl>
              <a:tblPr firstRow="1" bandRow="1">
                <a:tableStyleId>{F5AB1C69-6EDB-4FF4-983F-18BD219EF322}</a:tableStyleId>
              </a:tblPr>
              <a:tblGrid>
                <a:gridCol w="5904656">
                  <a:extLst>
                    <a:ext uri="{9D8B030D-6E8A-4147-A177-3AD203B41FA5}">
                      <a16:colId xmlns:a16="http://schemas.microsoft.com/office/drawing/2014/main" val="3334706208"/>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solidFill>
                            <a:schemeClr val="tx1"/>
                          </a:solidFill>
                          <a:latin typeface="Arial" panose="020B0604020202020204" pitchFamily="34" charset="0"/>
                          <a:cs typeface="Arial" panose="020B0604020202020204" pitchFamily="34" charset="0"/>
                        </a:rPr>
                        <a:t>Diagrama de Flujo: Procedimiento</a:t>
                      </a:r>
                      <a:r>
                        <a:rPr lang="es-MX" sz="1200" baseline="0" dirty="0">
                          <a:solidFill>
                            <a:schemeClr val="tx1"/>
                          </a:solidFill>
                          <a:latin typeface="Arial" panose="020B0604020202020204" pitchFamily="34" charset="0"/>
                          <a:cs typeface="Arial" panose="020B0604020202020204" pitchFamily="34" charset="0"/>
                        </a:rPr>
                        <a:t> para la </a:t>
                      </a:r>
                      <a:r>
                        <a:rPr lang="es-ES" sz="1200" dirty="0">
                          <a:solidFill>
                            <a:srgbClr val="000000"/>
                          </a:solidFill>
                          <a:ea typeface="Calibri" panose="020F0502020204030204" pitchFamily="34" charset="0"/>
                          <a:cs typeface="Arial" panose="020B0604020202020204" pitchFamily="34" charset="0"/>
                        </a:rPr>
                        <a:t>Integración y supervisión de talleres de iniciación a las artes.</a:t>
                      </a:r>
                      <a:r>
                        <a:rPr lang="es-ES" sz="1200" dirty="0">
                          <a:ea typeface="Calibri" panose="020F0502020204030204" pitchFamily="34" charset="0"/>
                          <a:cs typeface="Arial" panose="020B0604020202020204" pitchFamily="34" charset="0"/>
                        </a:rPr>
                        <a:t> </a:t>
                      </a:r>
                      <a:endParaRPr lang="es-MX" sz="1200" dirty="0">
                        <a:ea typeface="Calibri" panose="020F050202020403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8583136"/>
                  </a:ext>
                </a:extLst>
              </a:tr>
            </a:tbl>
          </a:graphicData>
        </a:graphic>
      </p:graphicFrame>
      <p:graphicFrame>
        <p:nvGraphicFramePr>
          <p:cNvPr id="15" name="Tabla 14">
            <a:extLst>
              <a:ext uri="{FF2B5EF4-FFF2-40B4-BE49-F238E27FC236}">
                <a16:creationId xmlns:a16="http://schemas.microsoft.com/office/drawing/2014/main" id="{D9CBC886-DE9D-4727-8D24-6C79FD8D63D1}"/>
              </a:ext>
            </a:extLst>
          </p:cNvPr>
          <p:cNvGraphicFramePr>
            <a:graphicFrameLocks noGrp="1"/>
          </p:cNvGraphicFramePr>
          <p:nvPr>
            <p:extLst>
              <p:ext uri="{D42A27DB-BD31-4B8C-83A1-F6EECF244321}">
                <p14:modId xmlns:p14="http://schemas.microsoft.com/office/powerpoint/2010/main" val="4164489887"/>
              </p:ext>
            </p:extLst>
          </p:nvPr>
        </p:nvGraphicFramePr>
        <p:xfrm>
          <a:off x="548677" y="1589956"/>
          <a:ext cx="5904656" cy="7200800"/>
        </p:xfrm>
        <a:graphic>
          <a:graphicData uri="http://schemas.openxmlformats.org/drawingml/2006/table">
            <a:tbl>
              <a:tblPr firstRow="1" bandRow="1">
                <a:tableStyleId>{F5AB1C69-6EDB-4FF4-983F-18BD219EF322}</a:tableStyleId>
              </a:tblPr>
              <a:tblGrid>
                <a:gridCol w="2232251">
                  <a:extLst>
                    <a:ext uri="{9D8B030D-6E8A-4147-A177-3AD203B41FA5}">
                      <a16:colId xmlns:a16="http://schemas.microsoft.com/office/drawing/2014/main" val="3531676926"/>
                    </a:ext>
                  </a:extLst>
                </a:gridCol>
                <a:gridCol w="2376264">
                  <a:extLst>
                    <a:ext uri="{9D8B030D-6E8A-4147-A177-3AD203B41FA5}">
                      <a16:colId xmlns:a16="http://schemas.microsoft.com/office/drawing/2014/main" val="4179167614"/>
                    </a:ext>
                  </a:extLst>
                </a:gridCol>
                <a:gridCol w="1296141">
                  <a:extLst>
                    <a:ext uri="{9D8B030D-6E8A-4147-A177-3AD203B41FA5}">
                      <a16:colId xmlns:a16="http://schemas.microsoft.com/office/drawing/2014/main" val="245987141"/>
                    </a:ext>
                  </a:extLst>
                </a:gridCol>
              </a:tblGrid>
              <a:tr h="7200800">
                <a:tc>
                  <a:txBody>
                    <a:bodyPr/>
                    <a:lstStyle/>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66552"/>
                  </a:ext>
                </a:extLst>
              </a:tr>
            </a:tbl>
          </a:graphicData>
        </a:graphic>
      </p:graphicFrame>
      <p:sp>
        <p:nvSpPr>
          <p:cNvPr id="9" name="Diagrama de flujo: terminador 8">
            <a:extLst>
              <a:ext uri="{FF2B5EF4-FFF2-40B4-BE49-F238E27FC236}">
                <a16:creationId xmlns:a16="http://schemas.microsoft.com/office/drawing/2014/main" id="{0A4A838F-CE03-4360-A07D-F04D70640D42}"/>
              </a:ext>
            </a:extLst>
          </p:cNvPr>
          <p:cNvSpPr/>
          <p:nvPr/>
        </p:nvSpPr>
        <p:spPr bwMode="auto">
          <a:xfrm>
            <a:off x="1095242" y="1689422"/>
            <a:ext cx="914400" cy="301752"/>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dirty="0">
                <a:ln>
                  <a:noFill/>
                </a:ln>
                <a:solidFill>
                  <a:schemeClr val="tx1"/>
                </a:solidFill>
                <a:effectLst/>
                <a:latin typeface="Arial" charset="0"/>
              </a:rPr>
              <a:t>Inicio</a:t>
            </a:r>
          </a:p>
        </p:txBody>
      </p:sp>
      <p:graphicFrame>
        <p:nvGraphicFramePr>
          <p:cNvPr id="5" name="Tabla 4">
            <a:extLst>
              <a:ext uri="{FF2B5EF4-FFF2-40B4-BE49-F238E27FC236}">
                <a16:creationId xmlns:a16="http://schemas.microsoft.com/office/drawing/2014/main" id="{6F0BB9C4-5657-45CD-A235-2137DE7C08DE}"/>
              </a:ext>
            </a:extLst>
          </p:cNvPr>
          <p:cNvGraphicFramePr>
            <a:graphicFrameLocks noGrp="1"/>
          </p:cNvGraphicFramePr>
          <p:nvPr>
            <p:extLst>
              <p:ext uri="{D42A27DB-BD31-4B8C-83A1-F6EECF244321}">
                <p14:modId xmlns:p14="http://schemas.microsoft.com/office/powerpoint/2010/main" val="3253618769"/>
              </p:ext>
            </p:extLst>
          </p:nvPr>
        </p:nvGraphicFramePr>
        <p:xfrm>
          <a:off x="548679" y="1208974"/>
          <a:ext cx="5904654" cy="370840"/>
        </p:xfrm>
        <a:graphic>
          <a:graphicData uri="http://schemas.openxmlformats.org/drawingml/2006/table">
            <a:tbl>
              <a:tblPr firstRow="1" bandRow="1">
                <a:tableStyleId>{F5AB1C69-6EDB-4FF4-983F-18BD219EF322}</a:tableStyleId>
              </a:tblPr>
              <a:tblGrid>
                <a:gridCol w="2232249">
                  <a:extLst>
                    <a:ext uri="{9D8B030D-6E8A-4147-A177-3AD203B41FA5}">
                      <a16:colId xmlns:a16="http://schemas.microsoft.com/office/drawing/2014/main" val="3531676926"/>
                    </a:ext>
                  </a:extLst>
                </a:gridCol>
                <a:gridCol w="2376264">
                  <a:extLst>
                    <a:ext uri="{9D8B030D-6E8A-4147-A177-3AD203B41FA5}">
                      <a16:colId xmlns:a16="http://schemas.microsoft.com/office/drawing/2014/main" val="4179167614"/>
                    </a:ext>
                  </a:extLst>
                </a:gridCol>
                <a:gridCol w="1296141">
                  <a:extLst>
                    <a:ext uri="{9D8B030D-6E8A-4147-A177-3AD203B41FA5}">
                      <a16:colId xmlns:a16="http://schemas.microsoft.com/office/drawing/2014/main" val="245987141"/>
                    </a:ext>
                  </a:extLst>
                </a:gridCol>
              </a:tblGrid>
              <a:tr h="370840">
                <a:tc>
                  <a:txBody>
                    <a:bodyPr/>
                    <a:lstStyle/>
                    <a:p>
                      <a:pPr algn="ctr"/>
                      <a:r>
                        <a:rPr lang="es-MX" sz="1100" b="0" dirty="0">
                          <a:solidFill>
                            <a:schemeClr val="tx1"/>
                          </a:solidFill>
                          <a:latin typeface="Arial" panose="020B0604020202020204" pitchFamily="34" charset="0"/>
                          <a:cs typeface="Arial" panose="020B0604020202020204" pitchFamily="34" charset="0"/>
                        </a:rPr>
                        <a:t>Director de Cultura</a:t>
                      </a:r>
                      <a:r>
                        <a:rPr lang="es-MX" sz="1100" b="0" baseline="0" dirty="0">
                          <a:solidFill>
                            <a:schemeClr val="tx1"/>
                          </a:solidFill>
                          <a:latin typeface="Arial" panose="020B0604020202020204" pitchFamily="34" charset="0"/>
                          <a:cs typeface="Arial" panose="020B0604020202020204" pitchFamily="34" charset="0"/>
                        </a:rPr>
                        <a:t> </a:t>
                      </a:r>
                      <a:r>
                        <a:rPr lang="es-MX" sz="1100" b="0" dirty="0">
                          <a:solidFill>
                            <a:schemeClr val="tx1"/>
                          </a:solidFill>
                          <a:latin typeface="Arial" panose="020B0604020202020204" pitchFamily="34" charset="0"/>
                          <a:cs typeface="Arial" panose="020B0604020202020204" pitchFamily="34"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r>
                        <a:rPr lang="es-MX" sz="1100" b="0" dirty="0">
                          <a:solidFill>
                            <a:schemeClr val="tx1"/>
                          </a:solidFill>
                          <a:latin typeface="Arial" panose="020B0604020202020204" pitchFamily="34" charset="0"/>
                          <a:cs typeface="Arial" panose="020B0604020202020204" pitchFamily="34" charset="0"/>
                        </a:rPr>
                        <a:t>Auxiliar de Cultura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Comunicación</a:t>
                      </a:r>
                      <a:endParaRPr lang="es-MX" sz="12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66552"/>
                  </a:ext>
                </a:extLst>
              </a:tr>
            </a:tbl>
          </a:graphicData>
        </a:graphic>
      </p:graphicFrame>
      <p:sp>
        <p:nvSpPr>
          <p:cNvPr id="17" name="Diagrama de flujo: proceso 16">
            <a:extLst>
              <a:ext uri="{FF2B5EF4-FFF2-40B4-BE49-F238E27FC236}">
                <a16:creationId xmlns:a16="http://schemas.microsoft.com/office/drawing/2014/main" id="{05704A2C-27C6-4347-9953-705FC5DF9B35}"/>
              </a:ext>
            </a:extLst>
          </p:cNvPr>
          <p:cNvSpPr/>
          <p:nvPr/>
        </p:nvSpPr>
        <p:spPr bwMode="auto">
          <a:xfrm>
            <a:off x="3060530" y="2864558"/>
            <a:ext cx="1654520" cy="402210"/>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Solicita Currículo al instructor </a:t>
            </a:r>
          </a:p>
          <a:p>
            <a:pPr algn="just"/>
            <a:endParaRPr lang="es-MX" sz="1000" dirty="0">
              <a:solidFill>
                <a:schemeClr val="tx1"/>
              </a:solidFill>
              <a:latin typeface="Arial" panose="020B0604020202020204" pitchFamily="34" charset="0"/>
              <a:cs typeface="Arial" panose="020B0604020202020204" pitchFamily="34" charset="0"/>
            </a:endParaRPr>
          </a:p>
        </p:txBody>
      </p:sp>
      <p:sp>
        <p:nvSpPr>
          <p:cNvPr id="18" name="Diagrama de flujo: proceso 17">
            <a:extLst>
              <a:ext uri="{FF2B5EF4-FFF2-40B4-BE49-F238E27FC236}">
                <a16:creationId xmlns:a16="http://schemas.microsoft.com/office/drawing/2014/main" id="{2FB5642D-3B44-4FA9-94EA-0CF4217E02B5}"/>
              </a:ext>
            </a:extLst>
          </p:cNvPr>
          <p:cNvSpPr/>
          <p:nvPr/>
        </p:nvSpPr>
        <p:spPr bwMode="auto">
          <a:xfrm>
            <a:off x="750672" y="4056636"/>
            <a:ext cx="1695325" cy="670459"/>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fontAlgn="auto">
              <a:spcBef>
                <a:spcPts val="0"/>
              </a:spcBef>
              <a:spcAft>
                <a:spcPts val="0"/>
              </a:spcAft>
              <a:defRPr/>
            </a:pPr>
            <a:r>
              <a:rPr lang="es-MX" sz="1000" dirty="0">
                <a:solidFill>
                  <a:schemeClr val="tx1"/>
                </a:solidFill>
                <a:latin typeface="Arial" panose="020B0604020202020204" pitchFamily="34" charset="0"/>
                <a:cs typeface="Arial" panose="020B0604020202020204" pitchFamily="34" charset="0"/>
              </a:rPr>
              <a:t>Verifica la propuesta y solicita el apoyo de comunicación para su difusión. </a:t>
            </a:r>
          </a:p>
        </p:txBody>
      </p:sp>
      <p:sp>
        <p:nvSpPr>
          <p:cNvPr id="23" name="Diagrama de flujo: terminador 22">
            <a:extLst>
              <a:ext uri="{FF2B5EF4-FFF2-40B4-BE49-F238E27FC236}">
                <a16:creationId xmlns:a16="http://schemas.microsoft.com/office/drawing/2014/main" id="{C2D8DCDB-602F-46CD-9F0B-F2301006D83E}"/>
              </a:ext>
            </a:extLst>
          </p:cNvPr>
          <p:cNvSpPr/>
          <p:nvPr/>
        </p:nvSpPr>
        <p:spPr bwMode="auto">
          <a:xfrm>
            <a:off x="1328238" y="8430472"/>
            <a:ext cx="524805" cy="301752"/>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dirty="0">
                <a:ln>
                  <a:noFill/>
                </a:ln>
                <a:solidFill>
                  <a:schemeClr val="tx1"/>
                </a:solidFill>
                <a:effectLst/>
                <a:latin typeface="Arial" charset="0"/>
              </a:rPr>
              <a:t>Fin</a:t>
            </a:r>
          </a:p>
        </p:txBody>
      </p:sp>
      <p:sp>
        <p:nvSpPr>
          <p:cNvPr id="55" name="CuadroTexto 54">
            <a:extLst>
              <a:ext uri="{FF2B5EF4-FFF2-40B4-BE49-F238E27FC236}">
                <a16:creationId xmlns:a16="http://schemas.microsoft.com/office/drawing/2014/main" id="{C5D463C6-A0F7-44F7-B74C-ADD0ABA1C190}"/>
              </a:ext>
            </a:extLst>
          </p:cNvPr>
          <p:cNvSpPr txBox="1"/>
          <p:nvPr/>
        </p:nvSpPr>
        <p:spPr>
          <a:xfrm>
            <a:off x="2097808" y="2000641"/>
            <a:ext cx="242374" cy="215444"/>
          </a:xfrm>
          <a:prstGeom prst="rect">
            <a:avLst/>
          </a:prstGeom>
          <a:noFill/>
        </p:spPr>
        <p:txBody>
          <a:bodyPr wrap="none" rtlCol="0">
            <a:spAutoFit/>
          </a:bodyPr>
          <a:lstStyle/>
          <a:p>
            <a:r>
              <a:rPr lang="es-MX" sz="800" dirty="0"/>
              <a:t>1</a:t>
            </a:r>
          </a:p>
        </p:txBody>
      </p:sp>
      <p:sp>
        <p:nvSpPr>
          <p:cNvPr id="56" name="CuadroTexto 55">
            <a:extLst>
              <a:ext uri="{FF2B5EF4-FFF2-40B4-BE49-F238E27FC236}">
                <a16:creationId xmlns:a16="http://schemas.microsoft.com/office/drawing/2014/main" id="{F2A2EF5A-D2F8-46E1-AAB7-43B73AD206D3}"/>
              </a:ext>
            </a:extLst>
          </p:cNvPr>
          <p:cNvSpPr txBox="1"/>
          <p:nvPr/>
        </p:nvSpPr>
        <p:spPr>
          <a:xfrm>
            <a:off x="4472675" y="1690443"/>
            <a:ext cx="242374" cy="215444"/>
          </a:xfrm>
          <a:prstGeom prst="rect">
            <a:avLst/>
          </a:prstGeom>
          <a:noFill/>
        </p:spPr>
        <p:txBody>
          <a:bodyPr wrap="none" rtlCol="0">
            <a:spAutoFit/>
          </a:bodyPr>
          <a:lstStyle/>
          <a:p>
            <a:r>
              <a:rPr lang="es-MX" sz="800" dirty="0"/>
              <a:t>2</a:t>
            </a:r>
          </a:p>
        </p:txBody>
      </p:sp>
      <p:sp>
        <p:nvSpPr>
          <p:cNvPr id="58" name="CuadroTexto 57">
            <a:extLst>
              <a:ext uri="{FF2B5EF4-FFF2-40B4-BE49-F238E27FC236}">
                <a16:creationId xmlns:a16="http://schemas.microsoft.com/office/drawing/2014/main" id="{1C5B0234-1736-4216-BDD0-71C07CB7F2C3}"/>
              </a:ext>
            </a:extLst>
          </p:cNvPr>
          <p:cNvSpPr txBox="1"/>
          <p:nvPr/>
        </p:nvSpPr>
        <p:spPr>
          <a:xfrm>
            <a:off x="2098258" y="2976308"/>
            <a:ext cx="242374" cy="215444"/>
          </a:xfrm>
          <a:prstGeom prst="rect">
            <a:avLst/>
          </a:prstGeom>
          <a:noFill/>
        </p:spPr>
        <p:txBody>
          <a:bodyPr wrap="none" rtlCol="0">
            <a:spAutoFit/>
          </a:bodyPr>
          <a:lstStyle/>
          <a:p>
            <a:r>
              <a:rPr lang="es-MX" sz="800" dirty="0"/>
              <a:t>3</a:t>
            </a:r>
          </a:p>
        </p:txBody>
      </p:sp>
      <p:sp>
        <p:nvSpPr>
          <p:cNvPr id="59" name="CuadroTexto 58">
            <a:extLst>
              <a:ext uri="{FF2B5EF4-FFF2-40B4-BE49-F238E27FC236}">
                <a16:creationId xmlns:a16="http://schemas.microsoft.com/office/drawing/2014/main" id="{D888F304-B3C8-49E3-A191-73F3D7296210}"/>
              </a:ext>
            </a:extLst>
          </p:cNvPr>
          <p:cNvSpPr txBox="1"/>
          <p:nvPr/>
        </p:nvSpPr>
        <p:spPr>
          <a:xfrm>
            <a:off x="4472675" y="2671272"/>
            <a:ext cx="242374" cy="215444"/>
          </a:xfrm>
          <a:prstGeom prst="rect">
            <a:avLst/>
          </a:prstGeom>
          <a:noFill/>
        </p:spPr>
        <p:txBody>
          <a:bodyPr wrap="none" rtlCol="0">
            <a:spAutoFit/>
          </a:bodyPr>
          <a:lstStyle/>
          <a:p>
            <a:r>
              <a:rPr lang="es-MX" sz="800" dirty="0"/>
              <a:t>4</a:t>
            </a:r>
          </a:p>
        </p:txBody>
      </p:sp>
      <p:sp>
        <p:nvSpPr>
          <p:cNvPr id="60" name="CuadroTexto 59">
            <a:extLst>
              <a:ext uri="{FF2B5EF4-FFF2-40B4-BE49-F238E27FC236}">
                <a16:creationId xmlns:a16="http://schemas.microsoft.com/office/drawing/2014/main" id="{7350A997-A2DC-4DFC-B900-259A09EB1752}"/>
              </a:ext>
            </a:extLst>
          </p:cNvPr>
          <p:cNvSpPr txBox="1"/>
          <p:nvPr/>
        </p:nvSpPr>
        <p:spPr>
          <a:xfrm>
            <a:off x="4457436" y="4055495"/>
            <a:ext cx="269626" cy="215444"/>
          </a:xfrm>
          <a:prstGeom prst="rect">
            <a:avLst/>
          </a:prstGeom>
          <a:noFill/>
        </p:spPr>
        <p:txBody>
          <a:bodyPr wrap="square" rtlCol="0">
            <a:spAutoFit/>
          </a:bodyPr>
          <a:lstStyle/>
          <a:p>
            <a:r>
              <a:rPr lang="es-MX" sz="800" dirty="0"/>
              <a:t>6</a:t>
            </a:r>
          </a:p>
        </p:txBody>
      </p:sp>
      <p:sp>
        <p:nvSpPr>
          <p:cNvPr id="62" name="Diagrama de flujo: proceso 61">
            <a:extLst>
              <a:ext uri="{FF2B5EF4-FFF2-40B4-BE49-F238E27FC236}">
                <a16:creationId xmlns:a16="http://schemas.microsoft.com/office/drawing/2014/main" id="{9AAE3366-4635-461F-AF75-20F781F25F12}"/>
              </a:ext>
            </a:extLst>
          </p:cNvPr>
          <p:cNvSpPr/>
          <p:nvPr/>
        </p:nvSpPr>
        <p:spPr bwMode="auto">
          <a:xfrm>
            <a:off x="3085094" y="4248627"/>
            <a:ext cx="1657207" cy="336303"/>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Propone Medio de promoción. </a:t>
            </a:r>
          </a:p>
        </p:txBody>
      </p:sp>
      <p:sp>
        <p:nvSpPr>
          <p:cNvPr id="65" name="CuadroTexto 64">
            <a:extLst>
              <a:ext uri="{FF2B5EF4-FFF2-40B4-BE49-F238E27FC236}">
                <a16:creationId xmlns:a16="http://schemas.microsoft.com/office/drawing/2014/main" id="{75DF6D7E-6102-40C7-9E9D-65316A0C2007}"/>
              </a:ext>
            </a:extLst>
          </p:cNvPr>
          <p:cNvSpPr txBox="1"/>
          <p:nvPr/>
        </p:nvSpPr>
        <p:spPr>
          <a:xfrm>
            <a:off x="4472675" y="3422726"/>
            <a:ext cx="242374" cy="215444"/>
          </a:xfrm>
          <a:prstGeom prst="rect">
            <a:avLst/>
          </a:prstGeom>
          <a:noFill/>
        </p:spPr>
        <p:txBody>
          <a:bodyPr wrap="none" rtlCol="0">
            <a:spAutoFit/>
          </a:bodyPr>
          <a:lstStyle/>
          <a:p>
            <a:r>
              <a:rPr lang="es-MX" sz="800" dirty="0"/>
              <a:t>5</a:t>
            </a:r>
          </a:p>
        </p:txBody>
      </p:sp>
      <p:sp>
        <p:nvSpPr>
          <p:cNvPr id="66" name="CuadroTexto 65">
            <a:extLst>
              <a:ext uri="{FF2B5EF4-FFF2-40B4-BE49-F238E27FC236}">
                <a16:creationId xmlns:a16="http://schemas.microsoft.com/office/drawing/2014/main" id="{A48961E4-33A7-40E8-8DF2-C72637099C1C}"/>
              </a:ext>
            </a:extLst>
          </p:cNvPr>
          <p:cNvSpPr txBox="1"/>
          <p:nvPr/>
        </p:nvSpPr>
        <p:spPr>
          <a:xfrm>
            <a:off x="2067814" y="3862181"/>
            <a:ext cx="242374" cy="215444"/>
          </a:xfrm>
          <a:prstGeom prst="rect">
            <a:avLst/>
          </a:prstGeom>
          <a:noFill/>
        </p:spPr>
        <p:txBody>
          <a:bodyPr wrap="none" rtlCol="0">
            <a:spAutoFit/>
          </a:bodyPr>
          <a:lstStyle/>
          <a:p>
            <a:r>
              <a:rPr lang="es-MX" sz="800" dirty="0"/>
              <a:t>7</a:t>
            </a:r>
          </a:p>
        </p:txBody>
      </p:sp>
      <p:pic>
        <p:nvPicPr>
          <p:cNvPr id="49" name="Picture 2077" descr="Resultado de imagen para ayuntamiento de tlatlauquitepec">
            <a:hlinkClick r:id="rId2"/>
            <a:extLst>
              <a:ext uri="{FF2B5EF4-FFF2-40B4-BE49-F238E27FC236}">
                <a16:creationId xmlns:a16="http://schemas.microsoft.com/office/drawing/2014/main" id="{8F414887-28F1-4C47-B21D-A96C0F6264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64067" y="154189"/>
            <a:ext cx="1329865" cy="560761"/>
          </a:xfrm>
          <a:prstGeom prst="rect">
            <a:avLst/>
          </a:prstGeom>
          <a:noFill/>
          <a:extLst>
            <a:ext uri="{909E8E84-426E-40DD-AFC4-6F175D3DCCD1}">
              <a14:hiddenFill xmlns:a14="http://schemas.microsoft.com/office/drawing/2010/main">
                <a:solidFill>
                  <a:srgbClr val="FFFFFF"/>
                </a:solidFill>
              </a14:hiddenFill>
            </a:ext>
          </a:extLst>
        </p:spPr>
      </p:pic>
      <p:sp>
        <p:nvSpPr>
          <p:cNvPr id="2" name="Diagrama de flujo: proceso 1">
            <a:extLst>
              <a:ext uri="{FF2B5EF4-FFF2-40B4-BE49-F238E27FC236}">
                <a16:creationId xmlns:a16="http://schemas.microsoft.com/office/drawing/2014/main" id="{CEEBDCB2-E796-4E91-974F-8E3E8F961A7D}"/>
              </a:ext>
            </a:extLst>
          </p:cNvPr>
          <p:cNvSpPr/>
          <p:nvPr/>
        </p:nvSpPr>
        <p:spPr bwMode="auto">
          <a:xfrm>
            <a:off x="764703" y="2186403"/>
            <a:ext cx="1575479" cy="364222"/>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Recibe y analiza la  propuesta de taller.</a:t>
            </a:r>
          </a:p>
        </p:txBody>
      </p:sp>
      <p:sp>
        <p:nvSpPr>
          <p:cNvPr id="35" name="Diagrama de flujo: proceso 34">
            <a:extLst>
              <a:ext uri="{FF2B5EF4-FFF2-40B4-BE49-F238E27FC236}">
                <a16:creationId xmlns:a16="http://schemas.microsoft.com/office/drawing/2014/main" id="{5FE5481E-18F9-4AD8-AF10-F08FA6B15E25}"/>
              </a:ext>
            </a:extLst>
          </p:cNvPr>
          <p:cNvSpPr/>
          <p:nvPr/>
        </p:nvSpPr>
        <p:spPr bwMode="auto">
          <a:xfrm>
            <a:off x="3060529" y="3600928"/>
            <a:ext cx="1654520" cy="305627"/>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Asigna espacio y horario </a:t>
            </a:r>
            <a:endParaRPr lang="es-MX" sz="1000" dirty="0">
              <a:latin typeface="Arial" panose="020B0604020202020204" pitchFamily="34" charset="0"/>
              <a:cs typeface="Arial" panose="020B0604020202020204" pitchFamily="34" charset="0"/>
            </a:endParaRPr>
          </a:p>
        </p:txBody>
      </p:sp>
      <p:sp>
        <p:nvSpPr>
          <p:cNvPr id="76" name="Diagrama de flujo: proceso 75">
            <a:extLst>
              <a:ext uri="{FF2B5EF4-FFF2-40B4-BE49-F238E27FC236}">
                <a16:creationId xmlns:a16="http://schemas.microsoft.com/office/drawing/2014/main" id="{AC72F610-2ED9-4CAF-A84A-236DD22C81B9}"/>
              </a:ext>
            </a:extLst>
          </p:cNvPr>
          <p:cNvSpPr/>
          <p:nvPr/>
        </p:nvSpPr>
        <p:spPr bwMode="auto">
          <a:xfrm>
            <a:off x="5282847" y="4976625"/>
            <a:ext cx="1080120" cy="433348"/>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Difusión de talleres</a:t>
            </a:r>
            <a:endParaRPr lang="es-MX" sz="1000" dirty="0">
              <a:latin typeface="Arial" panose="020B0604020202020204" pitchFamily="34" charset="0"/>
              <a:cs typeface="Arial" panose="020B0604020202020204" pitchFamily="34" charset="0"/>
            </a:endParaRPr>
          </a:p>
        </p:txBody>
      </p:sp>
      <p:sp>
        <p:nvSpPr>
          <p:cNvPr id="6" name="Proceso 5"/>
          <p:cNvSpPr/>
          <p:nvPr/>
        </p:nvSpPr>
        <p:spPr bwMode="auto">
          <a:xfrm>
            <a:off x="3060529" y="1882871"/>
            <a:ext cx="1654520" cy="526879"/>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Verifica la disponibilidad de los espacios. </a:t>
            </a:r>
            <a:endParaRPr lang="es-MX" sz="10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
        <p:nvSpPr>
          <p:cNvPr id="8" name="Proceso 7"/>
          <p:cNvSpPr/>
          <p:nvPr/>
        </p:nvSpPr>
        <p:spPr bwMode="auto">
          <a:xfrm>
            <a:off x="3085094" y="5086127"/>
            <a:ext cx="1681961" cy="443142"/>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Lleva el control de los talleres .</a:t>
            </a:r>
          </a:p>
        </p:txBody>
      </p:sp>
      <p:sp>
        <p:nvSpPr>
          <p:cNvPr id="80" name="CuadroTexto 79">
            <a:extLst>
              <a:ext uri="{FF2B5EF4-FFF2-40B4-BE49-F238E27FC236}">
                <a16:creationId xmlns:a16="http://schemas.microsoft.com/office/drawing/2014/main" id="{0EC0F741-C240-444E-AE2C-6CAA6AD22C1E}"/>
              </a:ext>
            </a:extLst>
          </p:cNvPr>
          <p:cNvSpPr txBox="1"/>
          <p:nvPr/>
        </p:nvSpPr>
        <p:spPr>
          <a:xfrm rot="10800000" flipV="1">
            <a:off x="6038371" y="4776474"/>
            <a:ext cx="319134" cy="215444"/>
          </a:xfrm>
          <a:prstGeom prst="rect">
            <a:avLst/>
          </a:prstGeom>
          <a:noFill/>
        </p:spPr>
        <p:txBody>
          <a:bodyPr wrap="square" rtlCol="0">
            <a:spAutoFit/>
          </a:bodyPr>
          <a:lstStyle/>
          <a:p>
            <a:r>
              <a:rPr lang="es-MX" sz="800" dirty="0"/>
              <a:t>8</a:t>
            </a:r>
          </a:p>
        </p:txBody>
      </p:sp>
      <p:sp>
        <p:nvSpPr>
          <p:cNvPr id="52" name="CuadroTexto 51">
            <a:extLst>
              <a:ext uri="{FF2B5EF4-FFF2-40B4-BE49-F238E27FC236}">
                <a16:creationId xmlns:a16="http://schemas.microsoft.com/office/drawing/2014/main" id="{75DF6D7E-6102-40C7-9E9D-65316A0C2007}"/>
              </a:ext>
            </a:extLst>
          </p:cNvPr>
          <p:cNvSpPr txBox="1"/>
          <p:nvPr/>
        </p:nvSpPr>
        <p:spPr>
          <a:xfrm>
            <a:off x="4466971" y="6401582"/>
            <a:ext cx="300083" cy="215444"/>
          </a:xfrm>
          <a:prstGeom prst="rect">
            <a:avLst/>
          </a:prstGeom>
          <a:noFill/>
        </p:spPr>
        <p:txBody>
          <a:bodyPr wrap="none" rtlCol="0">
            <a:spAutoFit/>
          </a:bodyPr>
          <a:lstStyle/>
          <a:p>
            <a:r>
              <a:rPr lang="es-MX" sz="800" dirty="0"/>
              <a:t>13</a:t>
            </a:r>
          </a:p>
        </p:txBody>
      </p:sp>
      <p:sp>
        <p:nvSpPr>
          <p:cNvPr id="36" name="CuadroTexto 35">
            <a:extLst>
              <a:ext uri="{FF2B5EF4-FFF2-40B4-BE49-F238E27FC236}">
                <a16:creationId xmlns:a16="http://schemas.microsoft.com/office/drawing/2014/main" id="{0EC0F741-C240-444E-AE2C-6CAA6AD22C1E}"/>
              </a:ext>
            </a:extLst>
          </p:cNvPr>
          <p:cNvSpPr txBox="1"/>
          <p:nvPr/>
        </p:nvSpPr>
        <p:spPr>
          <a:xfrm rot="10800000" flipV="1">
            <a:off x="2007421" y="5665456"/>
            <a:ext cx="319134" cy="215444"/>
          </a:xfrm>
          <a:prstGeom prst="rect">
            <a:avLst/>
          </a:prstGeom>
          <a:noFill/>
        </p:spPr>
        <p:txBody>
          <a:bodyPr wrap="square" rtlCol="0">
            <a:spAutoFit/>
          </a:bodyPr>
          <a:lstStyle/>
          <a:p>
            <a:r>
              <a:rPr lang="es-MX" sz="800" dirty="0"/>
              <a:t>12</a:t>
            </a:r>
          </a:p>
        </p:txBody>
      </p:sp>
      <p:sp>
        <p:nvSpPr>
          <p:cNvPr id="37" name="CuadroTexto 36">
            <a:extLst>
              <a:ext uri="{FF2B5EF4-FFF2-40B4-BE49-F238E27FC236}">
                <a16:creationId xmlns:a16="http://schemas.microsoft.com/office/drawing/2014/main" id="{0EC0F741-C240-444E-AE2C-6CAA6AD22C1E}"/>
              </a:ext>
            </a:extLst>
          </p:cNvPr>
          <p:cNvSpPr txBox="1"/>
          <p:nvPr/>
        </p:nvSpPr>
        <p:spPr>
          <a:xfrm rot="10800000" flipV="1">
            <a:off x="2007421" y="4956434"/>
            <a:ext cx="319134" cy="215444"/>
          </a:xfrm>
          <a:prstGeom prst="rect">
            <a:avLst/>
          </a:prstGeom>
          <a:noFill/>
        </p:spPr>
        <p:txBody>
          <a:bodyPr wrap="square" rtlCol="0">
            <a:spAutoFit/>
          </a:bodyPr>
          <a:lstStyle/>
          <a:p>
            <a:r>
              <a:rPr lang="es-MX" sz="800" dirty="0"/>
              <a:t>11</a:t>
            </a:r>
          </a:p>
        </p:txBody>
      </p:sp>
      <p:sp>
        <p:nvSpPr>
          <p:cNvPr id="38" name="CuadroTexto 37">
            <a:extLst>
              <a:ext uri="{FF2B5EF4-FFF2-40B4-BE49-F238E27FC236}">
                <a16:creationId xmlns:a16="http://schemas.microsoft.com/office/drawing/2014/main" id="{0EC0F741-C240-444E-AE2C-6CAA6AD22C1E}"/>
              </a:ext>
            </a:extLst>
          </p:cNvPr>
          <p:cNvSpPr txBox="1"/>
          <p:nvPr/>
        </p:nvSpPr>
        <p:spPr>
          <a:xfrm rot="10800000" flipV="1">
            <a:off x="4447921" y="4903345"/>
            <a:ext cx="319134" cy="215444"/>
          </a:xfrm>
          <a:prstGeom prst="rect">
            <a:avLst/>
          </a:prstGeom>
          <a:noFill/>
        </p:spPr>
        <p:txBody>
          <a:bodyPr wrap="square" rtlCol="0">
            <a:spAutoFit/>
          </a:bodyPr>
          <a:lstStyle/>
          <a:p>
            <a:r>
              <a:rPr lang="es-MX" sz="800" dirty="0"/>
              <a:t>9</a:t>
            </a:r>
          </a:p>
        </p:txBody>
      </p:sp>
      <p:sp>
        <p:nvSpPr>
          <p:cNvPr id="39" name="CuadroTexto 38">
            <a:extLst>
              <a:ext uri="{FF2B5EF4-FFF2-40B4-BE49-F238E27FC236}">
                <a16:creationId xmlns:a16="http://schemas.microsoft.com/office/drawing/2014/main" id="{0EC0F741-C240-444E-AE2C-6CAA6AD22C1E}"/>
              </a:ext>
            </a:extLst>
          </p:cNvPr>
          <p:cNvSpPr txBox="1"/>
          <p:nvPr/>
        </p:nvSpPr>
        <p:spPr>
          <a:xfrm rot="10800000" flipV="1">
            <a:off x="4423167" y="5613308"/>
            <a:ext cx="319134" cy="215444"/>
          </a:xfrm>
          <a:prstGeom prst="rect">
            <a:avLst/>
          </a:prstGeom>
          <a:noFill/>
        </p:spPr>
        <p:txBody>
          <a:bodyPr wrap="square" rtlCol="0">
            <a:spAutoFit/>
          </a:bodyPr>
          <a:lstStyle/>
          <a:p>
            <a:r>
              <a:rPr lang="es-MX" sz="800" dirty="0"/>
              <a:t>10</a:t>
            </a:r>
          </a:p>
        </p:txBody>
      </p:sp>
      <p:sp>
        <p:nvSpPr>
          <p:cNvPr id="11" name="Decisión 10"/>
          <p:cNvSpPr/>
          <p:nvPr/>
        </p:nvSpPr>
        <p:spPr bwMode="auto">
          <a:xfrm>
            <a:off x="778919" y="2940726"/>
            <a:ext cx="1561853" cy="612648"/>
          </a:xfrm>
          <a:prstGeom prst="flowChartDecision">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900" b="0" i="0" u="none" strike="noStrike" cap="none" normalizeH="0" baseline="0" dirty="0">
                <a:ln>
                  <a:noFill/>
                </a:ln>
                <a:solidFill>
                  <a:schemeClr val="tx1"/>
                </a:solidFill>
                <a:effectLst/>
                <a:latin typeface="Arial" charset="0"/>
              </a:rPr>
              <a:t>Aprobación</a:t>
            </a:r>
          </a:p>
        </p:txBody>
      </p:sp>
      <p:sp>
        <p:nvSpPr>
          <p:cNvPr id="13" name="Proceso 12"/>
          <p:cNvSpPr/>
          <p:nvPr/>
        </p:nvSpPr>
        <p:spPr bwMode="auto">
          <a:xfrm>
            <a:off x="3085093" y="5816912"/>
            <a:ext cx="1681961" cy="388449"/>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just"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dirty="0">
                <a:ln>
                  <a:noFill/>
                </a:ln>
                <a:solidFill>
                  <a:schemeClr val="tx1"/>
                </a:solidFill>
                <a:effectLst/>
                <a:latin typeface="Arial" charset="0"/>
              </a:rPr>
              <a:t>Informa la</a:t>
            </a:r>
            <a:r>
              <a:rPr kumimoji="0" lang="es-MX" sz="1000" b="0" i="0" u="none" strike="noStrike" cap="none" normalizeH="0" dirty="0">
                <a:ln>
                  <a:noFill/>
                </a:ln>
                <a:solidFill>
                  <a:schemeClr val="tx1"/>
                </a:solidFill>
                <a:effectLst/>
                <a:latin typeface="Arial" charset="0"/>
              </a:rPr>
              <a:t> situación de los talleres </a:t>
            </a:r>
            <a:endParaRPr kumimoji="0" lang="es-MX" sz="1000" b="0" i="0" u="none" strike="noStrike" cap="none" normalizeH="0" baseline="0" dirty="0">
              <a:ln>
                <a:noFill/>
              </a:ln>
              <a:solidFill>
                <a:schemeClr val="tx1"/>
              </a:solidFill>
              <a:effectLst/>
              <a:latin typeface="Arial" charset="0"/>
            </a:endParaRPr>
          </a:p>
        </p:txBody>
      </p:sp>
      <p:sp>
        <p:nvSpPr>
          <p:cNvPr id="16" name="Proceso 15"/>
          <p:cNvSpPr/>
          <p:nvPr/>
        </p:nvSpPr>
        <p:spPr bwMode="auto">
          <a:xfrm>
            <a:off x="735963" y="5140228"/>
            <a:ext cx="1695326" cy="420206"/>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just"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dirty="0">
                <a:ln>
                  <a:noFill/>
                </a:ln>
                <a:solidFill>
                  <a:schemeClr val="tx1"/>
                </a:solidFill>
                <a:effectLst/>
                <a:latin typeface="Arial" charset="0"/>
              </a:rPr>
              <a:t>Atiende inconvenientes y agenda reuniones </a:t>
            </a:r>
          </a:p>
        </p:txBody>
      </p:sp>
      <p:sp>
        <p:nvSpPr>
          <p:cNvPr id="19" name="Proceso 18"/>
          <p:cNvSpPr/>
          <p:nvPr/>
        </p:nvSpPr>
        <p:spPr bwMode="auto">
          <a:xfrm>
            <a:off x="735285" y="5880900"/>
            <a:ext cx="1696002" cy="386439"/>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just" defTabSz="914400" rtl="0" eaLnBrk="1" fontAlgn="base" latinLnBrk="0" hangingPunct="1">
              <a:lnSpc>
                <a:spcPct val="100000"/>
              </a:lnSpc>
              <a:spcBef>
                <a:spcPct val="0"/>
              </a:spcBef>
              <a:spcAft>
                <a:spcPct val="0"/>
              </a:spcAft>
              <a:buClrTx/>
              <a:buSzTx/>
              <a:buFontTx/>
              <a:buNone/>
              <a:tabLst/>
            </a:pPr>
            <a:r>
              <a:rPr lang="es-MX" sz="1000" dirty="0">
                <a:solidFill>
                  <a:schemeClr val="tx1"/>
                </a:solidFill>
                <a:latin typeface="Arial" charset="0"/>
              </a:rPr>
              <a:t>Reunión con instructores y alumnos </a:t>
            </a:r>
            <a:endParaRPr kumimoji="0" lang="es-MX" sz="1000" b="0" i="0" u="none" strike="noStrike" cap="none" normalizeH="0" baseline="0" dirty="0">
              <a:ln>
                <a:noFill/>
              </a:ln>
              <a:solidFill>
                <a:schemeClr val="tx1"/>
              </a:solidFill>
              <a:effectLst/>
              <a:latin typeface="Arial" charset="0"/>
            </a:endParaRPr>
          </a:p>
        </p:txBody>
      </p:sp>
      <p:sp>
        <p:nvSpPr>
          <p:cNvPr id="20" name="Proceso 19"/>
          <p:cNvSpPr/>
          <p:nvPr/>
        </p:nvSpPr>
        <p:spPr bwMode="auto">
          <a:xfrm>
            <a:off x="3085093" y="6575084"/>
            <a:ext cx="1681961" cy="415875"/>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just"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dirty="0">
                <a:ln>
                  <a:noFill/>
                </a:ln>
                <a:solidFill>
                  <a:schemeClr val="tx1"/>
                </a:solidFill>
                <a:effectLst/>
                <a:latin typeface="Arial" charset="0"/>
              </a:rPr>
              <a:t>Ayuda</a:t>
            </a:r>
            <a:r>
              <a:rPr kumimoji="0" lang="es-MX" sz="1000" b="0" i="0" u="none" strike="noStrike" cap="none" normalizeH="0" dirty="0">
                <a:ln>
                  <a:noFill/>
                </a:ln>
                <a:solidFill>
                  <a:schemeClr val="tx1"/>
                </a:solidFill>
                <a:effectLst/>
                <a:latin typeface="Arial" charset="0"/>
              </a:rPr>
              <a:t> a la elaboración de Proyectos</a:t>
            </a:r>
            <a:endParaRPr kumimoji="0" lang="es-MX" sz="1000" b="0" i="0" u="none" strike="noStrike" cap="none" normalizeH="0" baseline="0" dirty="0">
              <a:ln>
                <a:noFill/>
              </a:ln>
              <a:solidFill>
                <a:schemeClr val="tx1"/>
              </a:solidFill>
              <a:effectLst/>
              <a:latin typeface="Arial" charset="0"/>
            </a:endParaRPr>
          </a:p>
        </p:txBody>
      </p:sp>
      <p:sp>
        <p:nvSpPr>
          <p:cNvPr id="48" name="CuadroTexto 47">
            <a:extLst>
              <a:ext uri="{FF2B5EF4-FFF2-40B4-BE49-F238E27FC236}">
                <a16:creationId xmlns:a16="http://schemas.microsoft.com/office/drawing/2014/main" id="{75DF6D7E-6102-40C7-9E9D-65316A0C2007}"/>
              </a:ext>
            </a:extLst>
          </p:cNvPr>
          <p:cNvSpPr txBox="1"/>
          <p:nvPr/>
        </p:nvSpPr>
        <p:spPr>
          <a:xfrm>
            <a:off x="2007420" y="6424954"/>
            <a:ext cx="300083" cy="215444"/>
          </a:xfrm>
          <a:prstGeom prst="rect">
            <a:avLst/>
          </a:prstGeom>
          <a:noFill/>
        </p:spPr>
        <p:txBody>
          <a:bodyPr wrap="none" rtlCol="0">
            <a:spAutoFit/>
          </a:bodyPr>
          <a:lstStyle/>
          <a:p>
            <a:r>
              <a:rPr lang="es-MX" sz="800" dirty="0"/>
              <a:t>14</a:t>
            </a:r>
          </a:p>
        </p:txBody>
      </p:sp>
      <p:sp>
        <p:nvSpPr>
          <p:cNvPr id="51" name="CuadroTexto 50">
            <a:extLst>
              <a:ext uri="{FF2B5EF4-FFF2-40B4-BE49-F238E27FC236}">
                <a16:creationId xmlns:a16="http://schemas.microsoft.com/office/drawing/2014/main" id="{75DF6D7E-6102-40C7-9E9D-65316A0C2007}"/>
              </a:ext>
            </a:extLst>
          </p:cNvPr>
          <p:cNvSpPr txBox="1"/>
          <p:nvPr/>
        </p:nvSpPr>
        <p:spPr>
          <a:xfrm>
            <a:off x="2007420" y="7033472"/>
            <a:ext cx="300083" cy="215444"/>
          </a:xfrm>
          <a:prstGeom prst="rect">
            <a:avLst/>
          </a:prstGeom>
          <a:noFill/>
        </p:spPr>
        <p:txBody>
          <a:bodyPr wrap="none" rtlCol="0">
            <a:spAutoFit/>
          </a:bodyPr>
          <a:lstStyle/>
          <a:p>
            <a:r>
              <a:rPr lang="es-MX" sz="800" dirty="0"/>
              <a:t>15</a:t>
            </a:r>
          </a:p>
        </p:txBody>
      </p:sp>
      <p:sp>
        <p:nvSpPr>
          <p:cNvPr id="53" name="CuadroTexto 52">
            <a:extLst>
              <a:ext uri="{FF2B5EF4-FFF2-40B4-BE49-F238E27FC236}">
                <a16:creationId xmlns:a16="http://schemas.microsoft.com/office/drawing/2014/main" id="{75DF6D7E-6102-40C7-9E9D-65316A0C2007}"/>
              </a:ext>
            </a:extLst>
          </p:cNvPr>
          <p:cNvSpPr txBox="1"/>
          <p:nvPr/>
        </p:nvSpPr>
        <p:spPr>
          <a:xfrm>
            <a:off x="2007870" y="7579984"/>
            <a:ext cx="300083" cy="215444"/>
          </a:xfrm>
          <a:prstGeom prst="rect">
            <a:avLst/>
          </a:prstGeom>
          <a:noFill/>
        </p:spPr>
        <p:txBody>
          <a:bodyPr wrap="none" rtlCol="0">
            <a:spAutoFit/>
          </a:bodyPr>
          <a:lstStyle/>
          <a:p>
            <a:r>
              <a:rPr lang="es-MX" sz="800" dirty="0"/>
              <a:t>16</a:t>
            </a:r>
          </a:p>
        </p:txBody>
      </p:sp>
      <p:sp>
        <p:nvSpPr>
          <p:cNvPr id="21" name="Proceso 20"/>
          <p:cNvSpPr/>
          <p:nvPr/>
        </p:nvSpPr>
        <p:spPr bwMode="auto">
          <a:xfrm>
            <a:off x="735285" y="6605866"/>
            <a:ext cx="1710712" cy="196801"/>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just" defTabSz="914400" rtl="0" eaLnBrk="1" fontAlgn="base" latinLnBrk="0" hangingPunct="1">
              <a:lnSpc>
                <a:spcPct val="100000"/>
              </a:lnSpc>
              <a:spcBef>
                <a:spcPct val="0"/>
              </a:spcBef>
              <a:spcAft>
                <a:spcPct val="0"/>
              </a:spcAft>
              <a:buClrTx/>
              <a:buSzTx/>
              <a:buFontTx/>
              <a:buNone/>
              <a:tabLst/>
            </a:pPr>
            <a:r>
              <a:rPr lang="es-MX" sz="1000" dirty="0">
                <a:solidFill>
                  <a:schemeClr val="tx1"/>
                </a:solidFill>
                <a:latin typeface="Arial" charset="0"/>
              </a:rPr>
              <a:t>Gestiona recursos. </a:t>
            </a:r>
            <a:endParaRPr kumimoji="0" lang="es-MX" sz="1000" b="0" i="0" u="none" strike="noStrike" cap="none" normalizeH="0" baseline="0" dirty="0">
              <a:ln>
                <a:noFill/>
              </a:ln>
              <a:solidFill>
                <a:schemeClr val="tx1"/>
              </a:solidFill>
              <a:effectLst/>
              <a:latin typeface="Arial" charset="0"/>
            </a:endParaRPr>
          </a:p>
        </p:txBody>
      </p:sp>
      <p:sp>
        <p:nvSpPr>
          <p:cNvPr id="24" name="Proceso 23"/>
          <p:cNvSpPr/>
          <p:nvPr/>
        </p:nvSpPr>
        <p:spPr bwMode="auto">
          <a:xfrm>
            <a:off x="735285" y="7771416"/>
            <a:ext cx="1708111" cy="248322"/>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dirty="0">
                <a:ln>
                  <a:noFill/>
                </a:ln>
                <a:solidFill>
                  <a:schemeClr val="tx1"/>
                </a:solidFill>
                <a:effectLst/>
                <a:latin typeface="Arial" charset="0"/>
              </a:rPr>
              <a:t>Aplicación </a:t>
            </a:r>
          </a:p>
        </p:txBody>
      </p:sp>
      <p:sp>
        <p:nvSpPr>
          <p:cNvPr id="26" name="Decisión 25"/>
          <p:cNvSpPr/>
          <p:nvPr/>
        </p:nvSpPr>
        <p:spPr bwMode="auto">
          <a:xfrm>
            <a:off x="1095242" y="7171287"/>
            <a:ext cx="1002565" cy="388760"/>
          </a:xfrm>
          <a:prstGeom prst="flowChartDecision">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a:ln>
                <a:noFill/>
              </a:ln>
              <a:solidFill>
                <a:schemeClr val="tx1"/>
              </a:solidFill>
              <a:effectLst/>
              <a:latin typeface="Arial" charset="0"/>
            </a:endParaRPr>
          </a:p>
        </p:txBody>
      </p:sp>
      <p:cxnSp>
        <p:nvCxnSpPr>
          <p:cNvPr id="29" name="Conector recto de flecha 28"/>
          <p:cNvCxnSpPr>
            <a:stCxn id="9" idx="2"/>
            <a:endCxn id="2" idx="0"/>
          </p:cNvCxnSpPr>
          <p:nvPr/>
        </p:nvCxnSpPr>
        <p:spPr bwMode="auto">
          <a:xfrm>
            <a:off x="1552442" y="1991174"/>
            <a:ext cx="1" cy="195229"/>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4" name="Conector angular 33"/>
          <p:cNvCxnSpPr>
            <a:stCxn id="6" idx="2"/>
            <a:endCxn id="11" idx="0"/>
          </p:cNvCxnSpPr>
          <p:nvPr/>
        </p:nvCxnSpPr>
        <p:spPr bwMode="auto">
          <a:xfrm rot="5400000">
            <a:off x="2458330" y="1511267"/>
            <a:ext cx="530976" cy="2327943"/>
          </a:xfrm>
          <a:prstGeom prst="bentConnector3">
            <a:avLst/>
          </a:prstGeom>
          <a:solidFill>
            <a:schemeClr val="accent1"/>
          </a:solidFill>
          <a:ln w="9525" cap="flat" cmpd="sng" algn="ctr">
            <a:solidFill>
              <a:schemeClr val="tx1"/>
            </a:solidFill>
            <a:prstDash val="solid"/>
            <a:round/>
            <a:headEnd type="none" w="med" len="med"/>
            <a:tailEnd type="triangle"/>
          </a:ln>
          <a:effectLst/>
        </p:spPr>
      </p:cxnSp>
      <p:cxnSp>
        <p:nvCxnSpPr>
          <p:cNvPr id="45" name="Conector angular 44"/>
          <p:cNvCxnSpPr>
            <a:stCxn id="11" idx="2"/>
          </p:cNvCxnSpPr>
          <p:nvPr/>
        </p:nvCxnSpPr>
        <p:spPr bwMode="auto">
          <a:xfrm rot="5400000">
            <a:off x="1266229" y="3441745"/>
            <a:ext cx="181988" cy="405246"/>
          </a:xfrm>
          <a:prstGeom prst="bentConnector2">
            <a:avLst/>
          </a:prstGeom>
          <a:solidFill>
            <a:schemeClr val="accent1"/>
          </a:solidFill>
          <a:ln w="9525" cap="flat" cmpd="sng" algn="ctr">
            <a:solidFill>
              <a:schemeClr val="tx1"/>
            </a:solidFill>
            <a:prstDash val="solid"/>
            <a:round/>
            <a:headEnd type="none" w="med" len="med"/>
            <a:tailEnd type="triangle"/>
          </a:ln>
          <a:effectLst/>
        </p:spPr>
      </p:cxnSp>
      <p:sp>
        <p:nvSpPr>
          <p:cNvPr id="46" name="Terminador 45"/>
          <p:cNvSpPr/>
          <p:nvPr/>
        </p:nvSpPr>
        <p:spPr bwMode="auto">
          <a:xfrm>
            <a:off x="664758" y="3601726"/>
            <a:ext cx="489841" cy="258678"/>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dirty="0">
                <a:ln>
                  <a:noFill/>
                </a:ln>
                <a:solidFill>
                  <a:schemeClr val="tx1"/>
                </a:solidFill>
                <a:effectLst/>
                <a:latin typeface="Arial" charset="0"/>
              </a:rPr>
              <a:t>Fin</a:t>
            </a:r>
          </a:p>
        </p:txBody>
      </p:sp>
      <p:sp>
        <p:nvSpPr>
          <p:cNvPr id="68" name="CuadroTexto 67">
            <a:extLst>
              <a:ext uri="{FF2B5EF4-FFF2-40B4-BE49-F238E27FC236}">
                <a16:creationId xmlns:a16="http://schemas.microsoft.com/office/drawing/2014/main" id="{1C5B0234-1736-4216-BDD0-71C07CB7F2C3}"/>
              </a:ext>
            </a:extLst>
          </p:cNvPr>
          <p:cNvSpPr txBox="1"/>
          <p:nvPr/>
        </p:nvSpPr>
        <p:spPr>
          <a:xfrm>
            <a:off x="1243733" y="3533607"/>
            <a:ext cx="316113" cy="215444"/>
          </a:xfrm>
          <a:prstGeom prst="rect">
            <a:avLst/>
          </a:prstGeom>
          <a:noFill/>
        </p:spPr>
        <p:txBody>
          <a:bodyPr wrap="none" rtlCol="0">
            <a:spAutoFit/>
          </a:bodyPr>
          <a:lstStyle/>
          <a:p>
            <a:r>
              <a:rPr lang="es-MX" sz="800" dirty="0"/>
              <a:t>Np</a:t>
            </a:r>
          </a:p>
        </p:txBody>
      </p:sp>
      <p:sp>
        <p:nvSpPr>
          <p:cNvPr id="69" name="CuadroTexto 68">
            <a:extLst>
              <a:ext uri="{FF2B5EF4-FFF2-40B4-BE49-F238E27FC236}">
                <a16:creationId xmlns:a16="http://schemas.microsoft.com/office/drawing/2014/main" id="{1C5B0234-1736-4216-BDD0-71C07CB7F2C3}"/>
              </a:ext>
            </a:extLst>
          </p:cNvPr>
          <p:cNvSpPr txBox="1"/>
          <p:nvPr/>
        </p:nvSpPr>
        <p:spPr>
          <a:xfrm>
            <a:off x="2352204" y="3065663"/>
            <a:ext cx="276038" cy="215444"/>
          </a:xfrm>
          <a:prstGeom prst="rect">
            <a:avLst/>
          </a:prstGeom>
          <a:noFill/>
        </p:spPr>
        <p:txBody>
          <a:bodyPr wrap="none" rtlCol="0">
            <a:spAutoFit/>
          </a:bodyPr>
          <a:lstStyle/>
          <a:p>
            <a:r>
              <a:rPr lang="es-MX" sz="800" dirty="0"/>
              <a:t>Si</a:t>
            </a:r>
          </a:p>
        </p:txBody>
      </p:sp>
      <p:cxnSp>
        <p:nvCxnSpPr>
          <p:cNvPr id="54" name="Conector angular 53"/>
          <p:cNvCxnSpPr>
            <a:stCxn id="11" idx="3"/>
            <a:endCxn id="17" idx="1"/>
          </p:cNvCxnSpPr>
          <p:nvPr/>
        </p:nvCxnSpPr>
        <p:spPr bwMode="auto">
          <a:xfrm flipV="1">
            <a:off x="2340772" y="3065663"/>
            <a:ext cx="719758" cy="181387"/>
          </a:xfrm>
          <a:prstGeom prst="bentConnector3">
            <a:avLst/>
          </a:prstGeom>
          <a:solidFill>
            <a:schemeClr val="accent1"/>
          </a:solidFill>
          <a:ln w="9525" cap="flat" cmpd="sng" algn="ctr">
            <a:solidFill>
              <a:schemeClr val="tx1"/>
            </a:solidFill>
            <a:prstDash val="solid"/>
            <a:round/>
            <a:headEnd type="none" w="med" len="med"/>
            <a:tailEnd type="triangle"/>
          </a:ln>
          <a:effectLst/>
        </p:spPr>
      </p:cxnSp>
      <p:cxnSp>
        <p:nvCxnSpPr>
          <p:cNvPr id="63" name="Conector recto de flecha 62"/>
          <p:cNvCxnSpPr>
            <a:stCxn id="17" idx="2"/>
          </p:cNvCxnSpPr>
          <p:nvPr/>
        </p:nvCxnSpPr>
        <p:spPr bwMode="auto">
          <a:xfrm flipH="1">
            <a:off x="3887789" y="3266768"/>
            <a:ext cx="1" cy="33416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70" name="Conector recto de flecha 69"/>
          <p:cNvCxnSpPr>
            <a:stCxn id="35" idx="2"/>
          </p:cNvCxnSpPr>
          <p:nvPr/>
        </p:nvCxnSpPr>
        <p:spPr bwMode="auto">
          <a:xfrm>
            <a:off x="3887789" y="3906555"/>
            <a:ext cx="0" cy="342072"/>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72" name="Conector angular 71"/>
          <p:cNvCxnSpPr>
            <a:endCxn id="6" idx="1"/>
          </p:cNvCxnSpPr>
          <p:nvPr/>
        </p:nvCxnSpPr>
        <p:spPr bwMode="auto">
          <a:xfrm flipV="1">
            <a:off x="2352204" y="2146311"/>
            <a:ext cx="708325" cy="222203"/>
          </a:xfrm>
          <a:prstGeom prst="bentConnector3">
            <a:avLst/>
          </a:prstGeom>
          <a:solidFill>
            <a:schemeClr val="accent1"/>
          </a:solidFill>
          <a:ln w="9525" cap="flat" cmpd="sng" algn="ctr">
            <a:solidFill>
              <a:schemeClr val="tx1"/>
            </a:solidFill>
            <a:prstDash val="solid"/>
            <a:round/>
            <a:headEnd type="none" w="med" len="med"/>
            <a:tailEnd type="triangle"/>
          </a:ln>
          <a:effectLst/>
        </p:spPr>
      </p:cxnSp>
      <p:cxnSp>
        <p:nvCxnSpPr>
          <p:cNvPr id="74" name="Conector recto de flecha 73"/>
          <p:cNvCxnSpPr>
            <a:stCxn id="62" idx="1"/>
          </p:cNvCxnSpPr>
          <p:nvPr/>
        </p:nvCxnSpPr>
        <p:spPr bwMode="auto">
          <a:xfrm flipH="1" flipV="1">
            <a:off x="2445997" y="4416778"/>
            <a:ext cx="639097" cy="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77" name="Conector angular 76"/>
          <p:cNvCxnSpPr>
            <a:stCxn id="18" idx="2"/>
            <a:endCxn id="76" idx="0"/>
          </p:cNvCxnSpPr>
          <p:nvPr/>
        </p:nvCxnSpPr>
        <p:spPr bwMode="auto">
          <a:xfrm rot="16200000" flipH="1">
            <a:off x="3585856" y="2739574"/>
            <a:ext cx="249530" cy="4224572"/>
          </a:xfrm>
          <a:prstGeom prst="bentConnector3">
            <a:avLst/>
          </a:prstGeom>
          <a:solidFill>
            <a:schemeClr val="accent1"/>
          </a:solidFill>
          <a:ln w="9525" cap="flat" cmpd="sng" algn="ctr">
            <a:solidFill>
              <a:schemeClr val="tx1"/>
            </a:solidFill>
            <a:prstDash val="solid"/>
            <a:round/>
            <a:headEnd type="none" w="med" len="med"/>
            <a:tailEnd type="triangle"/>
          </a:ln>
          <a:effectLst/>
        </p:spPr>
      </p:cxnSp>
      <p:cxnSp>
        <p:nvCxnSpPr>
          <p:cNvPr id="79" name="Conector recto de flecha 78"/>
          <p:cNvCxnSpPr>
            <a:stCxn id="8" idx="2"/>
            <a:endCxn id="13" idx="0"/>
          </p:cNvCxnSpPr>
          <p:nvPr/>
        </p:nvCxnSpPr>
        <p:spPr bwMode="auto">
          <a:xfrm flipH="1">
            <a:off x="3926074" y="5529269"/>
            <a:ext cx="1" cy="287643"/>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84" name="Conector angular 83"/>
          <p:cNvCxnSpPr>
            <a:stCxn id="13" idx="1"/>
            <a:endCxn id="16" idx="3"/>
          </p:cNvCxnSpPr>
          <p:nvPr/>
        </p:nvCxnSpPr>
        <p:spPr bwMode="auto">
          <a:xfrm rot="10800000">
            <a:off x="2431289" y="5350331"/>
            <a:ext cx="653804" cy="660806"/>
          </a:xfrm>
          <a:prstGeom prst="bentConnector3">
            <a:avLst>
              <a:gd name="adj1" fmla="val 24780"/>
            </a:avLst>
          </a:prstGeom>
          <a:solidFill>
            <a:schemeClr val="accent1"/>
          </a:solidFill>
          <a:ln w="9525" cap="flat" cmpd="sng" algn="ctr">
            <a:solidFill>
              <a:schemeClr val="tx1"/>
            </a:solidFill>
            <a:prstDash val="solid"/>
            <a:round/>
            <a:headEnd type="none" w="med" len="med"/>
            <a:tailEnd type="triangle"/>
          </a:ln>
          <a:effectLst/>
        </p:spPr>
      </p:cxnSp>
      <p:cxnSp>
        <p:nvCxnSpPr>
          <p:cNvPr id="88" name="Conector angular 87"/>
          <p:cNvCxnSpPr>
            <a:stCxn id="19" idx="3"/>
            <a:endCxn id="20" idx="1"/>
          </p:cNvCxnSpPr>
          <p:nvPr/>
        </p:nvCxnSpPr>
        <p:spPr bwMode="auto">
          <a:xfrm>
            <a:off x="2431287" y="6074120"/>
            <a:ext cx="653806" cy="708902"/>
          </a:xfrm>
          <a:prstGeom prst="bentConnector3">
            <a:avLst>
              <a:gd name="adj1" fmla="val 40829"/>
            </a:avLst>
          </a:prstGeom>
          <a:solidFill>
            <a:schemeClr val="accent1"/>
          </a:solidFill>
          <a:ln w="9525" cap="flat" cmpd="sng" algn="ctr">
            <a:solidFill>
              <a:schemeClr val="tx1"/>
            </a:solidFill>
            <a:prstDash val="solid"/>
            <a:round/>
            <a:headEnd type="none" w="med" len="med"/>
            <a:tailEnd type="triangle"/>
          </a:ln>
          <a:effectLst/>
        </p:spPr>
      </p:cxnSp>
      <p:cxnSp>
        <p:nvCxnSpPr>
          <p:cNvPr id="93" name="Conector angular 92"/>
          <p:cNvCxnSpPr>
            <a:stCxn id="20" idx="2"/>
          </p:cNvCxnSpPr>
          <p:nvPr/>
        </p:nvCxnSpPr>
        <p:spPr bwMode="auto">
          <a:xfrm rot="5400000" flipH="1">
            <a:off x="3059110" y="6123995"/>
            <a:ext cx="253852" cy="1480077"/>
          </a:xfrm>
          <a:prstGeom prst="bentConnector4">
            <a:avLst>
              <a:gd name="adj1" fmla="val -42812"/>
              <a:gd name="adj2" fmla="val 90564"/>
            </a:avLst>
          </a:prstGeom>
          <a:solidFill>
            <a:schemeClr val="accent1"/>
          </a:solidFill>
          <a:ln w="9525" cap="flat" cmpd="sng" algn="ctr">
            <a:solidFill>
              <a:schemeClr val="tx1"/>
            </a:solidFill>
            <a:prstDash val="solid"/>
            <a:round/>
            <a:headEnd type="none" w="med" len="med"/>
            <a:tailEnd type="triangle"/>
          </a:ln>
          <a:effectLst/>
        </p:spPr>
      </p:cxnSp>
      <p:cxnSp>
        <p:nvCxnSpPr>
          <p:cNvPr id="98" name="Conector recto de flecha 97"/>
          <p:cNvCxnSpPr>
            <a:stCxn id="16" idx="2"/>
            <a:endCxn id="19" idx="0"/>
          </p:cNvCxnSpPr>
          <p:nvPr/>
        </p:nvCxnSpPr>
        <p:spPr bwMode="auto">
          <a:xfrm flipH="1">
            <a:off x="1583286" y="5560434"/>
            <a:ext cx="340" cy="32046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05" name="Conector recto de flecha 104"/>
          <p:cNvCxnSpPr>
            <a:stCxn id="19" idx="2"/>
          </p:cNvCxnSpPr>
          <p:nvPr/>
        </p:nvCxnSpPr>
        <p:spPr bwMode="auto">
          <a:xfrm>
            <a:off x="1583286" y="6267339"/>
            <a:ext cx="0" cy="32046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13" name="Conector recto de flecha 112"/>
          <p:cNvCxnSpPr>
            <a:stCxn id="21" idx="2"/>
            <a:endCxn id="26" idx="0"/>
          </p:cNvCxnSpPr>
          <p:nvPr/>
        </p:nvCxnSpPr>
        <p:spPr bwMode="auto">
          <a:xfrm>
            <a:off x="1590641" y="6802667"/>
            <a:ext cx="5884" cy="36862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14" name="CuadroTexto 113">
            <a:extLst>
              <a:ext uri="{FF2B5EF4-FFF2-40B4-BE49-F238E27FC236}">
                <a16:creationId xmlns:a16="http://schemas.microsoft.com/office/drawing/2014/main" id="{1C5B0234-1736-4216-BDD0-71C07CB7F2C3}"/>
              </a:ext>
            </a:extLst>
          </p:cNvPr>
          <p:cNvSpPr txBox="1"/>
          <p:nvPr/>
        </p:nvSpPr>
        <p:spPr>
          <a:xfrm>
            <a:off x="2218994" y="7071308"/>
            <a:ext cx="316113" cy="215444"/>
          </a:xfrm>
          <a:prstGeom prst="rect">
            <a:avLst/>
          </a:prstGeom>
          <a:noFill/>
        </p:spPr>
        <p:txBody>
          <a:bodyPr wrap="none" rtlCol="0">
            <a:spAutoFit/>
          </a:bodyPr>
          <a:lstStyle/>
          <a:p>
            <a:r>
              <a:rPr lang="es-MX" sz="800" dirty="0"/>
              <a:t>Np</a:t>
            </a:r>
          </a:p>
        </p:txBody>
      </p:sp>
      <p:sp>
        <p:nvSpPr>
          <p:cNvPr id="115" name="CuadroTexto 114">
            <a:extLst>
              <a:ext uri="{FF2B5EF4-FFF2-40B4-BE49-F238E27FC236}">
                <a16:creationId xmlns:a16="http://schemas.microsoft.com/office/drawing/2014/main" id="{1C5B0234-1736-4216-BDD0-71C07CB7F2C3}"/>
              </a:ext>
            </a:extLst>
          </p:cNvPr>
          <p:cNvSpPr txBox="1"/>
          <p:nvPr/>
        </p:nvSpPr>
        <p:spPr>
          <a:xfrm>
            <a:off x="1307248" y="7577301"/>
            <a:ext cx="276038" cy="215444"/>
          </a:xfrm>
          <a:prstGeom prst="rect">
            <a:avLst/>
          </a:prstGeom>
          <a:noFill/>
        </p:spPr>
        <p:txBody>
          <a:bodyPr wrap="none" rtlCol="0">
            <a:spAutoFit/>
          </a:bodyPr>
          <a:lstStyle/>
          <a:p>
            <a:r>
              <a:rPr lang="es-MX" sz="800" dirty="0"/>
              <a:t>Si</a:t>
            </a:r>
          </a:p>
        </p:txBody>
      </p:sp>
      <p:cxnSp>
        <p:nvCxnSpPr>
          <p:cNvPr id="119" name="Conector angular 118"/>
          <p:cNvCxnSpPr>
            <a:endCxn id="20" idx="2"/>
          </p:cNvCxnSpPr>
          <p:nvPr/>
        </p:nvCxnSpPr>
        <p:spPr bwMode="auto">
          <a:xfrm flipV="1">
            <a:off x="2097808" y="6990959"/>
            <a:ext cx="1828266" cy="369723"/>
          </a:xfrm>
          <a:prstGeom prst="bentConnector2">
            <a:avLst/>
          </a:prstGeom>
          <a:solidFill>
            <a:schemeClr val="accent1"/>
          </a:solidFill>
          <a:ln w="9525" cap="flat" cmpd="sng" algn="ctr">
            <a:solidFill>
              <a:schemeClr val="tx1"/>
            </a:solidFill>
            <a:prstDash val="solid"/>
            <a:round/>
            <a:headEnd type="none" w="med" len="med"/>
            <a:tailEnd type="triangle"/>
          </a:ln>
          <a:effectLst/>
        </p:spPr>
      </p:cxnSp>
      <p:cxnSp>
        <p:nvCxnSpPr>
          <p:cNvPr id="125" name="Conector recto de flecha 124"/>
          <p:cNvCxnSpPr>
            <a:stCxn id="26" idx="2"/>
          </p:cNvCxnSpPr>
          <p:nvPr/>
        </p:nvCxnSpPr>
        <p:spPr bwMode="auto">
          <a:xfrm>
            <a:off x="1596525" y="7560047"/>
            <a:ext cx="1810" cy="211369"/>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31" name="Conector recto de flecha 130"/>
          <p:cNvCxnSpPr>
            <a:stCxn id="24" idx="2"/>
            <a:endCxn id="23" idx="0"/>
          </p:cNvCxnSpPr>
          <p:nvPr/>
        </p:nvCxnSpPr>
        <p:spPr bwMode="auto">
          <a:xfrm>
            <a:off x="1589341" y="8019738"/>
            <a:ext cx="1300" cy="41073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graphicFrame>
        <p:nvGraphicFramePr>
          <p:cNvPr id="67" name="Tabla 66">
            <a:extLst>
              <a:ext uri="{FF2B5EF4-FFF2-40B4-BE49-F238E27FC236}">
                <a16:creationId xmlns:a16="http://schemas.microsoft.com/office/drawing/2014/main" id="{B9DCADDF-3EAF-4C33-BDF7-C336A8717DB3}"/>
              </a:ext>
            </a:extLst>
          </p:cNvPr>
          <p:cNvGraphicFramePr>
            <a:graphicFrameLocks noGrp="1"/>
          </p:cNvGraphicFramePr>
          <p:nvPr>
            <p:extLst>
              <p:ext uri="{D42A27DB-BD31-4B8C-83A1-F6EECF244321}">
                <p14:modId xmlns:p14="http://schemas.microsoft.com/office/powerpoint/2010/main" val="1996929516"/>
              </p:ext>
            </p:extLst>
          </p:nvPr>
        </p:nvGraphicFramePr>
        <p:xfrm>
          <a:off x="5013176" y="8912203"/>
          <a:ext cx="1479699" cy="370840"/>
        </p:xfrm>
        <a:graphic>
          <a:graphicData uri="http://schemas.openxmlformats.org/drawingml/2006/table">
            <a:tbl>
              <a:tblPr firstRow="1" bandRow="1">
                <a:tableStyleId>{F5AB1C69-6EDB-4FF4-983F-18BD219EF322}</a:tableStyleId>
              </a:tblPr>
              <a:tblGrid>
                <a:gridCol w="147969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16 de 24</a:t>
                      </a:r>
                    </a:p>
                  </a:txBody>
                  <a:tcPr/>
                </a:tc>
                <a:extLst>
                  <a:ext uri="{0D108BD9-81ED-4DB2-BD59-A6C34878D82A}">
                    <a16:rowId xmlns:a16="http://schemas.microsoft.com/office/drawing/2014/main" val="2061326865"/>
                  </a:ext>
                </a:extLst>
              </a:tr>
            </a:tbl>
          </a:graphicData>
        </a:graphic>
      </p:graphicFrame>
    </p:spTree>
    <p:extLst>
      <p:ext uri="{BB962C8B-B14F-4D97-AF65-F5344CB8AC3E}">
        <p14:creationId xmlns:p14="http://schemas.microsoft.com/office/powerpoint/2010/main" val="27752818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880CADF-2B13-46A9-8240-0E6A728A53CF}"/>
              </a:ext>
            </a:extLst>
          </p:cNvPr>
          <p:cNvSpPr txBox="1"/>
          <p:nvPr/>
        </p:nvSpPr>
        <p:spPr>
          <a:xfrm>
            <a:off x="548680" y="1445940"/>
            <a:ext cx="5904656" cy="738664"/>
          </a:xfrm>
          <a:prstGeom prst="rect">
            <a:avLst/>
          </a:prstGeom>
          <a:noFill/>
        </p:spPr>
        <p:txBody>
          <a:bodyPr wrap="square" rtlCol="0">
            <a:spAutoFit/>
          </a:bodyPr>
          <a:lstStyle/>
          <a:p>
            <a:r>
              <a:rPr lang="es-MX" sz="1400" b="1" dirty="0"/>
              <a:t>4.5</a:t>
            </a:r>
          </a:p>
          <a:p>
            <a:endParaRPr lang="es-MX" sz="1400" b="1" dirty="0"/>
          </a:p>
          <a:p>
            <a:pPr algn="just">
              <a:spcAft>
                <a:spcPts val="0"/>
              </a:spcAft>
            </a:pPr>
            <a:r>
              <a:rPr lang="es-MX" sz="1400" b="1" dirty="0"/>
              <a:t>Nombre del procedimiento: </a:t>
            </a:r>
            <a:r>
              <a:rPr lang="es-MX" sz="1400" dirty="0"/>
              <a:t>Fomento a la Actividad Artesanal.</a:t>
            </a:r>
            <a:endParaRPr lang="es-ES" sz="1400" dirty="0">
              <a:solidFill>
                <a:srgbClr val="000000"/>
              </a:solidFill>
              <a:ea typeface="Calibri" panose="020F0502020204030204" pitchFamily="34" charset="0"/>
              <a:cs typeface="Arial" panose="020B0604020202020204" pitchFamily="34" charset="0"/>
            </a:endParaRPr>
          </a:p>
        </p:txBody>
      </p:sp>
      <p:graphicFrame>
        <p:nvGraphicFramePr>
          <p:cNvPr id="3" name="Tabla 2">
            <a:extLst>
              <a:ext uri="{FF2B5EF4-FFF2-40B4-BE49-F238E27FC236}">
                <a16:creationId xmlns:a16="http://schemas.microsoft.com/office/drawing/2014/main" id="{D88A0936-C531-4245-8FB1-CCAE2EF94F2F}"/>
              </a:ext>
            </a:extLst>
          </p:cNvPr>
          <p:cNvGraphicFramePr>
            <a:graphicFrameLocks noGrp="1"/>
          </p:cNvGraphicFramePr>
          <p:nvPr>
            <p:extLst>
              <p:ext uri="{D42A27DB-BD31-4B8C-83A1-F6EECF244321}">
                <p14:modId xmlns:p14="http://schemas.microsoft.com/office/powerpoint/2010/main" val="2407691536"/>
              </p:ext>
            </p:extLst>
          </p:nvPr>
        </p:nvGraphicFramePr>
        <p:xfrm>
          <a:off x="510169" y="2989250"/>
          <a:ext cx="5915024" cy="914400"/>
        </p:xfrm>
        <a:graphic>
          <a:graphicData uri="http://schemas.openxmlformats.org/drawingml/2006/table">
            <a:tbl>
              <a:tblPr>
                <a:tableStyleId>{F5AB1C69-6EDB-4FF4-983F-18BD219EF322}</a:tableStyleId>
              </a:tblPr>
              <a:tblGrid>
                <a:gridCol w="2488052">
                  <a:extLst>
                    <a:ext uri="{9D8B030D-6E8A-4147-A177-3AD203B41FA5}">
                      <a16:colId xmlns:a16="http://schemas.microsoft.com/office/drawing/2014/main" val="2098473293"/>
                    </a:ext>
                  </a:extLst>
                </a:gridCol>
                <a:gridCol w="3426972">
                  <a:extLst>
                    <a:ext uri="{9D8B030D-6E8A-4147-A177-3AD203B41FA5}">
                      <a16:colId xmlns:a16="http://schemas.microsoft.com/office/drawing/2014/main" val="3446197060"/>
                    </a:ext>
                  </a:extLst>
                </a:gridCol>
              </a:tblGrid>
              <a:tr h="544510">
                <a:tc>
                  <a:txBody>
                    <a:bodyPr/>
                    <a:lstStyle/>
                    <a:p>
                      <a:pPr>
                        <a:lnSpc>
                          <a:spcPct val="107000"/>
                        </a:lnSpc>
                        <a:spcAft>
                          <a:spcPts val="0"/>
                        </a:spcAft>
                      </a:pPr>
                      <a:r>
                        <a:rPr lang="es-ES" sz="1200" dirty="0">
                          <a:effectLst/>
                          <a:latin typeface="Arial" panose="020B0604020202020204" pitchFamily="34" charset="0"/>
                          <a:cs typeface="Arial" panose="020B0604020202020204" pitchFamily="34" charset="0"/>
                        </a:rPr>
                        <a:t>Objetivo: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Promover y difundir la actividad artesanal que se desarrolla en el municipio fomentándola entre los ciudadanos y buscar espacios dignos para su comercialización. 	</a:t>
                      </a:r>
                    </a:p>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	</a:t>
                      </a:r>
                    </a:p>
                  </a:txBody>
                  <a:tcPr marL="68032" marR="68032" marT="0" marB="0"/>
                </a:tc>
                <a:extLst>
                  <a:ext uri="{0D108BD9-81ED-4DB2-BD59-A6C34878D82A}">
                    <a16:rowId xmlns:a16="http://schemas.microsoft.com/office/drawing/2014/main" val="1363500732"/>
                  </a:ext>
                </a:extLst>
              </a:tr>
            </a:tbl>
          </a:graphicData>
        </a:graphic>
      </p:graphicFrame>
      <p:graphicFrame>
        <p:nvGraphicFramePr>
          <p:cNvPr id="4" name="Tabla 3">
            <a:extLst>
              <a:ext uri="{FF2B5EF4-FFF2-40B4-BE49-F238E27FC236}">
                <a16:creationId xmlns:a16="http://schemas.microsoft.com/office/drawing/2014/main" id="{B35B1244-0340-43DA-BF60-0ABFFF703555}"/>
              </a:ext>
            </a:extLst>
          </p:cNvPr>
          <p:cNvGraphicFramePr>
            <a:graphicFrameLocks noGrp="1"/>
          </p:cNvGraphicFramePr>
          <p:nvPr>
            <p:extLst>
              <p:ext uri="{D42A27DB-BD31-4B8C-83A1-F6EECF244321}">
                <p14:modId xmlns:p14="http://schemas.microsoft.com/office/powerpoint/2010/main" val="772302623"/>
              </p:ext>
            </p:extLst>
          </p:nvPr>
        </p:nvGraphicFramePr>
        <p:xfrm>
          <a:off x="521540" y="4110236"/>
          <a:ext cx="5915024" cy="1463040"/>
        </p:xfrm>
        <a:graphic>
          <a:graphicData uri="http://schemas.openxmlformats.org/drawingml/2006/table">
            <a:tbl>
              <a:tblPr>
                <a:tableStyleId>{5C22544A-7EE6-4342-B048-85BDC9FD1C3A}</a:tableStyleId>
              </a:tblPr>
              <a:tblGrid>
                <a:gridCol w="2488052">
                  <a:extLst>
                    <a:ext uri="{9D8B030D-6E8A-4147-A177-3AD203B41FA5}">
                      <a16:colId xmlns:a16="http://schemas.microsoft.com/office/drawing/2014/main" val="1684066273"/>
                    </a:ext>
                  </a:extLst>
                </a:gridCol>
                <a:gridCol w="3426972">
                  <a:extLst>
                    <a:ext uri="{9D8B030D-6E8A-4147-A177-3AD203B41FA5}">
                      <a16:colId xmlns:a16="http://schemas.microsoft.com/office/drawing/2014/main" val="6949607"/>
                    </a:ext>
                  </a:extLst>
                </a:gridCol>
              </a:tblGrid>
              <a:tr h="0">
                <a:tc>
                  <a:txBody>
                    <a:bodyPr/>
                    <a:lstStyle/>
                    <a:p>
                      <a:pPr algn="just">
                        <a:lnSpc>
                          <a:spcPct val="107000"/>
                        </a:lnSpc>
                        <a:spcAft>
                          <a:spcPts val="0"/>
                        </a:spcAft>
                      </a:pPr>
                      <a:r>
                        <a:rPr lang="es-ES" sz="1200" dirty="0">
                          <a:effectLst/>
                          <a:latin typeface="Arial" panose="020B0604020202020204" pitchFamily="34" charset="0"/>
                          <a:cs typeface="Arial" panose="020B0604020202020204" pitchFamily="34" charset="0"/>
                        </a:rPr>
                        <a:t>Políticas de Operación: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1.- Generar un directorio de artesanos para su mejor ubicación.</a:t>
                      </a:r>
                    </a:p>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2.- Dignificar la actividad artesanal.</a:t>
                      </a:r>
                    </a:p>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3.- Buscar espacios donde los artesanos puedan comercializar sus productos. </a:t>
                      </a:r>
                    </a:p>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4.- Acercar a los artesanos a las dependencias que pueden brindarles apoyo.	</a:t>
                      </a:r>
                    </a:p>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	</a:t>
                      </a:r>
                    </a:p>
                  </a:txBody>
                  <a:tcPr marL="68032" marR="68032" marT="0" marB="0">
                    <a:lnL w="12700" cmpd="sng">
                      <a:noFill/>
                    </a:lnL>
                    <a:solidFill>
                      <a:schemeClr val="bg1"/>
                    </a:solidFill>
                  </a:tcPr>
                </a:tc>
                <a:extLst>
                  <a:ext uri="{0D108BD9-81ED-4DB2-BD59-A6C34878D82A}">
                    <a16:rowId xmlns:a16="http://schemas.microsoft.com/office/drawing/2014/main" val="2486600258"/>
                  </a:ext>
                </a:extLst>
              </a:tr>
            </a:tbl>
          </a:graphicData>
        </a:graphic>
      </p:graphicFrame>
      <p:sp>
        <p:nvSpPr>
          <p:cNvPr id="5" name="Line 16">
            <a:extLst>
              <a:ext uri="{FF2B5EF4-FFF2-40B4-BE49-F238E27FC236}">
                <a16:creationId xmlns:a16="http://schemas.microsoft.com/office/drawing/2014/main" id="{382A9CFB-0355-4334-A7E9-A35E705B93BE}"/>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4">
            <a:extLst>
              <a:ext uri="{FF2B5EF4-FFF2-40B4-BE49-F238E27FC236}">
                <a16:creationId xmlns:a16="http://schemas.microsoft.com/office/drawing/2014/main" id="{A9C1AB4B-8343-4AB2-8C72-3395A1C730DD}"/>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7" name="Line 17">
            <a:extLst>
              <a:ext uri="{FF2B5EF4-FFF2-40B4-BE49-F238E27FC236}">
                <a16:creationId xmlns:a16="http://schemas.microsoft.com/office/drawing/2014/main" id="{20F9E609-0F83-4C33-845B-A030C4B6A2DF}"/>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8" name="Line 15">
            <a:extLst>
              <a:ext uri="{FF2B5EF4-FFF2-40B4-BE49-F238E27FC236}">
                <a16:creationId xmlns:a16="http://schemas.microsoft.com/office/drawing/2014/main" id="{473738A2-9696-488A-B3BF-8C21E090E073}"/>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9" name="Tabla 8">
            <a:extLst>
              <a:ext uri="{FF2B5EF4-FFF2-40B4-BE49-F238E27FC236}">
                <a16:creationId xmlns:a16="http://schemas.microsoft.com/office/drawing/2014/main" id="{712E8263-DC2F-4FE3-972D-4750E4B1A6FF}"/>
              </a:ext>
            </a:extLst>
          </p:cNvPr>
          <p:cNvGraphicFramePr>
            <a:graphicFrameLocks noGrp="1"/>
          </p:cNvGraphicFramePr>
          <p:nvPr>
            <p:extLst>
              <p:ext uri="{D42A27DB-BD31-4B8C-83A1-F6EECF244321}">
                <p14:modId xmlns:p14="http://schemas.microsoft.com/office/powerpoint/2010/main" val="569829843"/>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 de Cultura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10" name="Picture 2077" descr="Resultado de imagen para ayuntamiento de tlatlauquitepec">
            <a:hlinkClick r:id="rId2"/>
            <a:extLst>
              <a:ext uri="{FF2B5EF4-FFF2-40B4-BE49-F238E27FC236}">
                <a16:creationId xmlns:a16="http://schemas.microsoft.com/office/drawing/2014/main" id="{9A288362-A782-4CAC-942E-55384E5923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2" name="Tabla 11">
            <a:extLst>
              <a:ext uri="{FF2B5EF4-FFF2-40B4-BE49-F238E27FC236}">
                <a16:creationId xmlns:a16="http://schemas.microsoft.com/office/drawing/2014/main" id="{1F69393E-F4E2-4C12-B158-59585262A497}"/>
              </a:ext>
            </a:extLst>
          </p:cNvPr>
          <p:cNvGraphicFramePr>
            <a:graphicFrameLocks noGrp="1"/>
          </p:cNvGraphicFramePr>
          <p:nvPr>
            <p:extLst>
              <p:ext uri="{D42A27DB-BD31-4B8C-83A1-F6EECF244321}">
                <p14:modId xmlns:p14="http://schemas.microsoft.com/office/powerpoint/2010/main" val="2185120447"/>
              </p:ext>
            </p:extLst>
          </p:nvPr>
        </p:nvGraphicFramePr>
        <p:xfrm>
          <a:off x="5013176" y="8912203"/>
          <a:ext cx="1479699" cy="370840"/>
        </p:xfrm>
        <a:graphic>
          <a:graphicData uri="http://schemas.openxmlformats.org/drawingml/2006/table">
            <a:tbl>
              <a:tblPr firstRow="1" bandRow="1">
                <a:tableStyleId>{F5AB1C69-6EDB-4FF4-983F-18BD219EF322}</a:tableStyleId>
              </a:tblPr>
              <a:tblGrid>
                <a:gridCol w="147969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17 de 24</a:t>
                      </a:r>
                    </a:p>
                  </a:txBody>
                  <a:tcPr/>
                </a:tc>
                <a:extLst>
                  <a:ext uri="{0D108BD9-81ED-4DB2-BD59-A6C34878D82A}">
                    <a16:rowId xmlns:a16="http://schemas.microsoft.com/office/drawing/2014/main" val="2061326865"/>
                  </a:ext>
                </a:extLst>
              </a:tr>
            </a:tbl>
          </a:graphicData>
        </a:graphic>
      </p:graphicFrame>
    </p:spTree>
    <p:extLst>
      <p:ext uri="{BB962C8B-B14F-4D97-AF65-F5344CB8AC3E}">
        <p14:creationId xmlns:p14="http://schemas.microsoft.com/office/powerpoint/2010/main" val="25261764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13FED22D-5424-464C-A246-37E14F2831FB}"/>
              </a:ext>
            </a:extLst>
          </p:cNvPr>
          <p:cNvGraphicFramePr>
            <a:graphicFrameLocks noGrp="1"/>
          </p:cNvGraphicFramePr>
          <p:nvPr>
            <p:extLst>
              <p:ext uri="{D42A27DB-BD31-4B8C-83A1-F6EECF244321}">
                <p14:modId xmlns:p14="http://schemas.microsoft.com/office/powerpoint/2010/main" val="3046354425"/>
              </p:ext>
            </p:extLst>
          </p:nvPr>
        </p:nvGraphicFramePr>
        <p:xfrm>
          <a:off x="474628" y="1930833"/>
          <a:ext cx="5820407" cy="5101838"/>
        </p:xfrm>
        <a:graphic>
          <a:graphicData uri="http://schemas.openxmlformats.org/drawingml/2006/table">
            <a:tbl>
              <a:tblPr firstRow="1" bandRow="1">
                <a:tableStyleId>{5940675A-B579-460E-94D1-54222C63F5DA}</a:tableStyleId>
              </a:tblPr>
              <a:tblGrid>
                <a:gridCol w="635831">
                  <a:extLst>
                    <a:ext uri="{9D8B030D-6E8A-4147-A177-3AD203B41FA5}">
                      <a16:colId xmlns:a16="http://schemas.microsoft.com/office/drawing/2014/main" val="2446579786"/>
                    </a:ext>
                  </a:extLst>
                </a:gridCol>
                <a:gridCol w="1454445">
                  <a:extLst>
                    <a:ext uri="{9D8B030D-6E8A-4147-A177-3AD203B41FA5}">
                      <a16:colId xmlns:a16="http://schemas.microsoft.com/office/drawing/2014/main" val="3043753496"/>
                    </a:ext>
                  </a:extLst>
                </a:gridCol>
                <a:gridCol w="3730131">
                  <a:extLst>
                    <a:ext uri="{9D8B030D-6E8A-4147-A177-3AD203B41FA5}">
                      <a16:colId xmlns:a16="http://schemas.microsoft.com/office/drawing/2014/main" val="3743977267"/>
                    </a:ext>
                  </a:extLst>
                </a:gridCol>
              </a:tblGrid>
              <a:tr h="335464">
                <a:tc>
                  <a:txBody>
                    <a:bodyPr/>
                    <a:lstStyle/>
                    <a:p>
                      <a:pPr algn="ctr"/>
                      <a:r>
                        <a:rPr lang="es-MX" sz="1200" dirty="0">
                          <a:latin typeface="Arial" panose="020B0604020202020204" pitchFamily="34" charset="0"/>
                          <a:cs typeface="Arial" panose="020B0604020202020204" pitchFamily="34" charset="0"/>
                        </a:rPr>
                        <a:t>Paso</a:t>
                      </a:r>
                    </a:p>
                  </a:txBody>
                  <a:tcPr/>
                </a:tc>
                <a:tc>
                  <a:txBody>
                    <a:bodyPr/>
                    <a:lstStyle/>
                    <a:p>
                      <a:pPr algn="ctr"/>
                      <a:r>
                        <a:rPr lang="es-MX" sz="1200" dirty="0"/>
                        <a:t>Responsable</a:t>
                      </a:r>
                      <a:endParaRPr lang="es-MX" sz="1200" dirty="0">
                        <a:latin typeface="Arial" panose="020B0604020202020204" pitchFamily="34" charset="0"/>
                        <a:cs typeface="Arial" panose="020B0604020202020204" pitchFamily="34" charset="0"/>
                      </a:endParaRPr>
                    </a:p>
                  </a:txBody>
                  <a:tcPr/>
                </a:tc>
                <a:tc>
                  <a:txBody>
                    <a:bodyPr/>
                    <a:lstStyle/>
                    <a:p>
                      <a:pPr algn="ctr"/>
                      <a:r>
                        <a:rPr lang="es-MX" sz="1200" dirty="0"/>
                        <a:t>Actividad</a:t>
                      </a:r>
                      <a:endParaRPr lang="es-MX"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868324245"/>
                  </a:ext>
                </a:extLst>
              </a:tr>
              <a:tr h="259763">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a:t>
                      </a:r>
                    </a:p>
                    <a:p>
                      <a:pPr algn="ctr">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ES"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 de Cultura</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Planeación del trabajo.</a:t>
                      </a:r>
                    </a:p>
                  </a:txBody>
                  <a:tcPr marL="68580" marR="68580" marT="0" marB="0"/>
                </a:tc>
                <a:extLst>
                  <a:ext uri="{0D108BD9-81ED-4DB2-BD59-A6C34878D82A}">
                    <a16:rowId xmlns:a16="http://schemas.microsoft.com/office/drawing/2014/main" val="736362764"/>
                  </a:ext>
                </a:extLst>
              </a:tr>
              <a:tr h="237728">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ES" sz="1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Auxiliar de Cultura</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Realiza visitas a los talleres de los artesanos para verificar que sean productores y no comercializadores.</a:t>
                      </a:r>
                    </a:p>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 	</a:t>
                      </a:r>
                    </a:p>
                  </a:txBody>
                  <a:tcPr marL="68580" marR="68580" marT="0" marB="0"/>
                </a:tc>
                <a:extLst>
                  <a:ext uri="{0D108BD9-81ED-4DB2-BD59-A6C34878D82A}">
                    <a16:rowId xmlns:a16="http://schemas.microsoft.com/office/drawing/2014/main" val="3657339292"/>
                  </a:ext>
                </a:extLst>
              </a:tr>
              <a:tr h="376024">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ES"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Auxiliar de Cultura</a:t>
                      </a:r>
                      <a:endParaRPr lang="es-MX"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Si es productor se da seguimiento, si no, no se considerara. 	</a:t>
                      </a: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dirty="0">
                        <a:latin typeface="Arial" panose="020B0604020202020204" pitchFamily="34" charset="0"/>
                        <a:cs typeface="Arial" panose="020B0604020202020204" pitchFamily="34" charset="0"/>
                      </a:endParaRPr>
                    </a:p>
                  </a:txBody>
                  <a:tcPr marL="68580" marR="68580" marT="0" marB="0"/>
                </a:tc>
                <a:extLst>
                  <a:ext uri="{0D108BD9-81ED-4DB2-BD59-A6C34878D82A}">
                    <a16:rowId xmlns:a16="http://schemas.microsoft.com/office/drawing/2014/main" val="4175772796"/>
                  </a:ext>
                </a:extLst>
              </a:tr>
              <a:tr h="432048">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Auxiliar de Cultura</a:t>
                      </a:r>
                      <a:r>
                        <a:rPr lang="es-MX" sz="1200" baseline="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De ser productor el artesano, recaba evidencia y emite un reporte de la visita.	</a:t>
                      </a: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0" i="0" u="none" strike="noStrike" kern="1200" baseline="0" dirty="0">
                        <a:solidFill>
                          <a:schemeClr val="tx1"/>
                        </a:solidFill>
                        <a:latin typeface="Arial" panose="020B0604020202020204" pitchFamily="34" charset="0"/>
                        <a:ea typeface="+mn-ea"/>
                        <a:cs typeface="Arial" panose="020B0604020202020204" pitchFamily="34" charset="0"/>
                      </a:endParaRPr>
                    </a:p>
                  </a:txBody>
                  <a:tcPr marL="68580" marR="68580" marT="0" marB="0"/>
                </a:tc>
                <a:extLst>
                  <a:ext uri="{0D108BD9-81ED-4DB2-BD59-A6C34878D82A}">
                    <a16:rowId xmlns:a16="http://schemas.microsoft.com/office/drawing/2014/main" val="3905927076"/>
                  </a:ext>
                </a:extLst>
              </a:tr>
              <a:tr h="243448">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a:t>
                      </a:r>
                      <a:r>
                        <a:rPr lang="es-MX" sz="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de Turismo </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Genera un Directorio de Artesanos para tener una mejor comunicación con los mismos y mantiene un archivo de la evidencia para consulta posterior. 	</a:t>
                      </a:r>
                    </a:p>
                  </a:txBody>
                  <a:tcPr marL="68580" marR="68580" marT="0" marB="0"/>
                </a:tc>
                <a:extLst>
                  <a:ext uri="{0D108BD9-81ED-4DB2-BD59-A6C34878D82A}">
                    <a16:rowId xmlns:a16="http://schemas.microsoft.com/office/drawing/2014/main" val="346264453"/>
                  </a:ext>
                </a:extLst>
              </a:tr>
              <a:tr h="476632">
                <a:tc>
                  <a:txBody>
                    <a:bodyPr/>
                    <a:lstStyle/>
                    <a:p>
                      <a:pPr algn="ctr">
                        <a:lnSpc>
                          <a:spcPct val="100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a:t>
                      </a:r>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 de Cultura </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Mantiene contacto con los artesanos registrados en el directorio para hacer de su conocimiento los programas que emiten dependencias gubernamentales para su beneficio y para informarles de espacios disponibles donde comercializar sus productos. 	</a:t>
                      </a:r>
                    </a:p>
                    <a:p>
                      <a:pPr algn="just">
                        <a:lnSpc>
                          <a:spcPct val="100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6"/>
                  </a:ext>
                </a:extLst>
              </a:tr>
              <a:tr h="282312">
                <a:tc gridSpan="3">
                  <a:txBody>
                    <a:bodyPr/>
                    <a:lstStyle/>
                    <a:p>
                      <a:pPr algn="ctr">
                        <a:lnSpc>
                          <a:spcPct val="100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FINAL</a:t>
                      </a:r>
                      <a:r>
                        <a:rPr lang="es-MX" sz="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DE PROCEDIMIENTO </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ctr">
                        <a:lnSpc>
                          <a:spcPct val="100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ctr">
                        <a:lnSpc>
                          <a:spcPct val="100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bl>
          </a:graphicData>
        </a:graphic>
      </p:graphicFrame>
      <p:sp>
        <p:nvSpPr>
          <p:cNvPr id="4" name="CuadroTexto 3">
            <a:extLst>
              <a:ext uri="{FF2B5EF4-FFF2-40B4-BE49-F238E27FC236}">
                <a16:creationId xmlns:a16="http://schemas.microsoft.com/office/drawing/2014/main" id="{97A1DCE8-0CC9-461E-88BB-0249BF100E82}"/>
              </a:ext>
            </a:extLst>
          </p:cNvPr>
          <p:cNvSpPr txBox="1"/>
          <p:nvPr/>
        </p:nvSpPr>
        <p:spPr>
          <a:xfrm>
            <a:off x="474628" y="1353103"/>
            <a:ext cx="5820407" cy="307777"/>
          </a:xfrm>
          <a:prstGeom prst="rect">
            <a:avLst/>
          </a:prstGeom>
          <a:noFill/>
        </p:spPr>
        <p:txBody>
          <a:bodyPr wrap="square" rtlCol="0">
            <a:spAutoFit/>
          </a:bodyPr>
          <a:lstStyle/>
          <a:p>
            <a:pPr algn="just">
              <a:spcAft>
                <a:spcPts val="0"/>
              </a:spcAft>
            </a:pPr>
            <a:r>
              <a:rPr lang="es-MX" sz="1400" b="1" dirty="0"/>
              <a:t>Nombre del Procedimiento: </a:t>
            </a:r>
            <a:r>
              <a:rPr lang="es-MX" sz="1400" dirty="0"/>
              <a:t>Fomento a la Actividad Artesanal.</a:t>
            </a:r>
            <a:endParaRPr lang="es-ES" sz="1400" dirty="0">
              <a:solidFill>
                <a:srgbClr val="000000"/>
              </a:solidFill>
              <a:ea typeface="Calibri" panose="020F0502020204030204" pitchFamily="34" charset="0"/>
              <a:cs typeface="Arial" panose="020B0604020202020204" pitchFamily="34" charset="0"/>
            </a:endParaRPr>
          </a:p>
        </p:txBody>
      </p:sp>
      <p:graphicFrame>
        <p:nvGraphicFramePr>
          <p:cNvPr id="5" name="Tabla 4">
            <a:extLst>
              <a:ext uri="{FF2B5EF4-FFF2-40B4-BE49-F238E27FC236}">
                <a16:creationId xmlns:a16="http://schemas.microsoft.com/office/drawing/2014/main" id="{CEC3617B-DC51-4FD4-953E-C0D4A0B9C011}"/>
              </a:ext>
            </a:extLst>
          </p:cNvPr>
          <p:cNvGraphicFramePr>
            <a:graphicFrameLocks noGrp="1"/>
          </p:cNvGraphicFramePr>
          <p:nvPr>
            <p:extLst>
              <p:ext uri="{D42A27DB-BD31-4B8C-83A1-F6EECF244321}">
                <p14:modId xmlns:p14="http://schemas.microsoft.com/office/powerpoint/2010/main" val="1353177560"/>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 de Cultura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6" name="Picture 2077" descr="Resultado de imagen para ayuntamiento de tlatlauquitepec">
            <a:hlinkClick r:id="rId2"/>
            <a:extLst>
              <a:ext uri="{FF2B5EF4-FFF2-40B4-BE49-F238E27FC236}">
                <a16:creationId xmlns:a16="http://schemas.microsoft.com/office/drawing/2014/main" id="{68853E79-D6CB-4A8F-80B4-07BC7B3068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a 6">
            <a:extLst>
              <a:ext uri="{FF2B5EF4-FFF2-40B4-BE49-F238E27FC236}">
                <a16:creationId xmlns:a16="http://schemas.microsoft.com/office/drawing/2014/main" id="{5C3B28E4-A5F0-48D5-885D-6F667CD7B580}"/>
              </a:ext>
            </a:extLst>
          </p:cNvPr>
          <p:cNvGraphicFramePr>
            <a:graphicFrameLocks noGrp="1"/>
          </p:cNvGraphicFramePr>
          <p:nvPr>
            <p:extLst>
              <p:ext uri="{D42A27DB-BD31-4B8C-83A1-F6EECF244321}">
                <p14:modId xmlns:p14="http://schemas.microsoft.com/office/powerpoint/2010/main" val="4228775452"/>
              </p:ext>
            </p:extLst>
          </p:nvPr>
        </p:nvGraphicFramePr>
        <p:xfrm>
          <a:off x="5085184" y="8912203"/>
          <a:ext cx="1407691" cy="370840"/>
        </p:xfrm>
        <a:graphic>
          <a:graphicData uri="http://schemas.openxmlformats.org/drawingml/2006/table">
            <a:tbl>
              <a:tblPr firstRow="1" bandRow="1">
                <a:tableStyleId>{F5AB1C69-6EDB-4FF4-983F-18BD219EF322}</a:tableStyleId>
              </a:tblPr>
              <a:tblGrid>
                <a:gridCol w="1407691">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18 de 24</a:t>
                      </a:r>
                    </a:p>
                  </a:txBody>
                  <a:tcPr/>
                </a:tc>
                <a:extLst>
                  <a:ext uri="{0D108BD9-81ED-4DB2-BD59-A6C34878D82A}">
                    <a16:rowId xmlns:a16="http://schemas.microsoft.com/office/drawing/2014/main" val="2061326865"/>
                  </a:ext>
                </a:extLst>
              </a:tr>
            </a:tbl>
          </a:graphicData>
        </a:graphic>
      </p:graphicFrame>
    </p:spTree>
    <p:extLst>
      <p:ext uri="{BB962C8B-B14F-4D97-AF65-F5344CB8AC3E}">
        <p14:creationId xmlns:p14="http://schemas.microsoft.com/office/powerpoint/2010/main" val="4256696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AACEBD-3E3A-467E-B43B-3260BEB759CE}"/>
              </a:ext>
            </a:extLst>
          </p:cNvPr>
          <p:cNvSpPr>
            <a:spLocks noChangeArrowheads="1"/>
          </p:cNvSpPr>
          <p:nvPr/>
        </p:nvSpPr>
        <p:spPr bwMode="auto">
          <a:xfrm>
            <a:off x="394782" y="2154952"/>
            <a:ext cx="6082217" cy="6432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2800" b="1" i="0" u="none" strike="noStrike" cap="none" normalizeH="0" baseline="0" dirty="0">
                <a:ln>
                  <a:noFill/>
                </a:ln>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HOJA DE AUTORIZACIÓN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2800" b="0" i="0" u="none" strike="noStrike" cap="none" normalizeH="0" baseline="0" dirty="0">
              <a:ln>
                <a:noFill/>
              </a:ln>
              <a:solidFill>
                <a:schemeClr val="bg1">
                  <a:lumMod val="50000"/>
                </a:schemeClr>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lang="es-MX" altLang="es-MX" sz="1800" b="1" dirty="0">
                <a:solidFill>
                  <a:schemeClr val="bg1">
                    <a:lumMod val="50000"/>
                  </a:schemeClr>
                </a:solidFill>
                <a:ea typeface="Calibri" panose="020F0502020204030204" pitchFamily="34" charset="0"/>
                <a:cs typeface="Arial" panose="020B0604020202020204" pitchFamily="34" charset="0"/>
              </a:rPr>
              <a:t>El Presidente Municipal</a:t>
            </a:r>
            <a:r>
              <a:rPr kumimoji="0" lang="es-MX" altLang="es-MX" sz="1800" b="1" i="0" u="none" strike="noStrike" cap="none" normalizeH="0" baseline="0" dirty="0">
                <a:ln>
                  <a:noFill/>
                </a:ln>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 del H. Ayuntamiento de Tlatlauquitepec emite el siguiente:</a:t>
            </a:r>
          </a:p>
          <a:p>
            <a:pPr marL="0" marR="0" lvl="0" indent="0" algn="ctr" defTabSz="914400" rtl="0" eaLnBrk="0" fontAlgn="base" latinLnBrk="0" hangingPunct="0">
              <a:lnSpc>
                <a:spcPct val="100000"/>
              </a:lnSpc>
              <a:spcBef>
                <a:spcPct val="0"/>
              </a:spcBef>
              <a:spcAft>
                <a:spcPct val="0"/>
              </a:spcAft>
              <a:buClrTx/>
              <a:buSzTx/>
              <a:buFontTx/>
              <a:buNone/>
              <a:tabLst/>
            </a:pPr>
            <a:endParaRPr lang="es-MX" altLang="es-MX" sz="1600" b="1" dirty="0">
              <a:solidFill>
                <a:schemeClr val="bg1">
                  <a:lumMod val="50000"/>
                </a:schemeClr>
              </a:solidFill>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1600" b="1" i="0" u="none" strike="noStrike" cap="none" normalizeH="0" baseline="0" dirty="0">
              <a:ln>
                <a:noFill/>
              </a:ln>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600" b="0" i="0" u="none" strike="noStrike" cap="none" normalizeH="0" baseline="0" dirty="0">
              <a:ln>
                <a:noFill/>
              </a:ln>
              <a:solidFill>
                <a:schemeClr val="bg1">
                  <a:lumMod val="50000"/>
                </a:schemeClr>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2200" b="1" i="0" u="none" strike="noStrike" cap="none" normalizeH="0" baseline="0" dirty="0">
                <a:ln>
                  <a:noFill/>
                </a:ln>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MANUAL DE PROCEDIMIENTOS DE LA DIRECCION DE CULTURA</a:t>
            </a:r>
            <a:endParaRPr kumimoji="0" lang="es-MX" altLang="es-MX" sz="600" b="0" i="0" u="none" strike="noStrike" cap="none" normalizeH="0" baseline="0" dirty="0">
              <a:ln>
                <a:noFill/>
              </a:ln>
              <a:solidFill>
                <a:schemeClr val="bg1">
                  <a:lumMod val="50000"/>
                </a:schemeClr>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400" b="1" i="0" u="none" strike="noStrike" cap="none" normalizeH="0" baseline="0" dirty="0">
                <a:ln>
                  <a:noFill/>
                </a:ln>
                <a:solidFill>
                  <a:schemeClr val="bg1">
                    <a:lumMod val="50000"/>
                  </a:schemeClr>
                </a:solidFill>
                <a:effectLst/>
                <a:ea typeface="Calibri" panose="020F0502020204030204" pitchFamily="34" charset="0"/>
                <a:cs typeface="Arial" panose="020B0604020202020204" pitchFamily="34" charset="0"/>
              </a:rPr>
              <a:t>Autoriza</a:t>
            </a:r>
            <a:endParaRPr kumimoji="0" lang="es-MX" altLang="es-MX" sz="600" b="0" i="0" u="none" strike="noStrike" cap="none" normalizeH="0" baseline="0" dirty="0">
              <a:ln>
                <a:noFill/>
              </a:ln>
              <a:solidFill>
                <a:schemeClr val="bg1">
                  <a:lumMod val="50000"/>
                </a:schemeClr>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400" b="1" i="0" u="none" strike="noStrike" cap="none" normalizeH="0" baseline="0" dirty="0">
                <a:ln>
                  <a:noFill/>
                </a:ln>
                <a:solidFill>
                  <a:schemeClr val="bg1">
                    <a:lumMod val="50000"/>
                  </a:schemeClr>
                </a:solidFill>
                <a:effectLst/>
                <a:ea typeface="Calibri" panose="020F0502020204030204" pitchFamily="34" charset="0"/>
                <a:cs typeface="Arial" panose="020B0604020202020204" pitchFamily="34" charset="0"/>
              </a:rPr>
              <a:t>Lic. Porfirio Loeza Aguilar</a:t>
            </a:r>
          </a:p>
          <a:p>
            <a:pPr marL="0" marR="0" lvl="0" indent="0" algn="ctr" defTabSz="914400" rtl="0" eaLnBrk="0" fontAlgn="base" latinLnBrk="0" hangingPunct="0">
              <a:lnSpc>
                <a:spcPct val="100000"/>
              </a:lnSpc>
              <a:spcBef>
                <a:spcPct val="0"/>
              </a:spcBef>
              <a:spcAft>
                <a:spcPct val="0"/>
              </a:spcAft>
              <a:buClrTx/>
              <a:buSzTx/>
              <a:buFontTx/>
              <a:buNone/>
              <a:tabLst/>
            </a:pPr>
            <a:r>
              <a:rPr lang="es-MX" altLang="es-MX" sz="1400" b="1"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Presidente Municipal</a:t>
            </a:r>
            <a:endParaRPr kumimoji="0" lang="es-MX" altLang="es-MX" sz="1400" b="1" i="0" u="none" strike="noStrike" cap="none" normalizeH="0" baseline="0" dirty="0">
              <a:ln>
                <a:noFill/>
              </a:ln>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MX" altLang="es-MX" sz="1400" b="1" dirty="0">
              <a:solidFill>
                <a:schemeClr val="bg1">
                  <a:lumMod val="50000"/>
                </a:schemeClr>
              </a:solidFill>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MX" altLang="es-MX" sz="1400" b="1" dirty="0">
              <a:solidFill>
                <a:schemeClr val="bg1">
                  <a:lumMod val="50000"/>
                </a:schemeClr>
              </a:solidFill>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1400" b="1" i="0" u="none" strike="noStrike" cap="none" normalizeH="0" baseline="0" dirty="0">
              <a:ln>
                <a:noFill/>
              </a:ln>
              <a:solidFill>
                <a:schemeClr val="bg1">
                  <a:lumMod val="50000"/>
                </a:schemeClr>
              </a:solidFill>
              <a:effectLst/>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600" b="0" i="0" u="none" strike="noStrike" cap="none" normalizeH="0" baseline="0" dirty="0">
              <a:ln>
                <a:noFill/>
              </a:ln>
              <a:solidFill>
                <a:schemeClr val="bg1">
                  <a:lumMod val="50000"/>
                </a:schemeClr>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MX" altLang="es-MX" sz="1400" b="1" dirty="0">
              <a:solidFill>
                <a:schemeClr val="bg1">
                  <a:lumMod val="50000"/>
                </a:schemeClr>
              </a:solidFill>
              <a:ea typeface="Calibri" panose="020F0502020204030204" pitchFamily="34" charset="0"/>
              <a:cs typeface="Arial" panose="020B0604020202020204" pitchFamily="34" charset="0"/>
            </a:endParaRPr>
          </a:p>
          <a:p>
            <a:pPr lvl="0" eaLnBrk="0" hangingPunct="0"/>
            <a:endParaRPr lang="es-MX" altLang="es-MX" sz="1400" dirty="0">
              <a:solidFill>
                <a:schemeClr val="bg1">
                  <a:lumMod val="50000"/>
                </a:schemeClr>
              </a:solidFill>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1400" b="1" i="0" u="none" strike="noStrike" cap="none" normalizeH="0" baseline="0" dirty="0">
              <a:ln>
                <a:noFill/>
              </a:ln>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MX" altLang="es-MX" sz="1400" b="1" dirty="0">
              <a:solidFill>
                <a:schemeClr val="bg1">
                  <a:lumMod val="50000"/>
                </a:schemeClr>
              </a:solidFill>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1400" b="1" i="0" u="none" strike="noStrike" cap="none" normalizeH="0" baseline="0" dirty="0">
              <a:ln>
                <a:noFill/>
              </a:ln>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s-MX" altLang="es-MX" sz="1400" b="1" dirty="0">
                <a:solidFill>
                  <a:schemeClr val="bg1">
                    <a:lumMod val="50000"/>
                  </a:schemeClr>
                </a:solidFill>
                <a:cs typeface="Arial" panose="020B0604020202020204" pitchFamily="34" charset="0"/>
              </a:rPr>
              <a:t>				</a:t>
            </a:r>
          </a:p>
          <a:p>
            <a:pPr marL="0" marR="0" lvl="0" indent="0" algn="r" defTabSz="914400" rtl="0" eaLnBrk="0" fontAlgn="base" latinLnBrk="0" hangingPunct="0">
              <a:lnSpc>
                <a:spcPct val="100000"/>
              </a:lnSpc>
              <a:spcBef>
                <a:spcPct val="0"/>
              </a:spcBef>
              <a:spcAft>
                <a:spcPct val="0"/>
              </a:spcAft>
              <a:buClrTx/>
              <a:buSzTx/>
              <a:buFontTx/>
              <a:buNone/>
              <a:tabLst/>
            </a:pPr>
            <a:endParaRPr lang="es-MX" altLang="es-MX" sz="1400" b="1" dirty="0">
              <a:solidFill>
                <a:schemeClr val="bg1">
                  <a:lumMod val="50000"/>
                </a:schemeClr>
              </a:solidFill>
              <a:cs typeface="Arial" panose="020B060402020202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lang="es-MX" altLang="es-MX" sz="1400" b="1" dirty="0">
              <a:solidFill>
                <a:schemeClr val="bg1">
                  <a:lumMod val="50000"/>
                </a:schemeClr>
              </a:solidFill>
              <a:cs typeface="Arial" panose="020B060402020202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lang="es-MX" altLang="es-MX" sz="1400" b="1" dirty="0">
              <a:solidFill>
                <a:schemeClr val="bg1">
                  <a:lumMod val="50000"/>
                </a:schemeClr>
              </a:solidFill>
              <a:cs typeface="Arial" panose="020B060402020202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lang="es-MX" altLang="es-MX" sz="1600" b="1" dirty="0" smtClean="0">
                <a:solidFill>
                  <a:schemeClr val="bg1">
                    <a:lumMod val="50000"/>
                  </a:schemeClr>
                </a:solidFill>
                <a:cs typeface="Arial" panose="020B0604020202020204" pitchFamily="34" charset="0"/>
              </a:rPr>
              <a:t>06 DE NOVIEMBRE 2018</a:t>
            </a:r>
            <a:endParaRPr kumimoji="0" lang="es-MX" altLang="es-MX" sz="1600" b="0" i="0" u="none" strike="noStrike" cap="none" normalizeH="0" baseline="0" dirty="0">
              <a:ln>
                <a:noFill/>
              </a:ln>
              <a:solidFill>
                <a:schemeClr val="bg1">
                  <a:lumMod val="50000"/>
                </a:schemeClr>
              </a:solidFill>
              <a:effectLst/>
              <a:latin typeface="Arial" panose="020B0604020202020204" pitchFamily="34" charset="0"/>
            </a:endParaRPr>
          </a:p>
        </p:txBody>
      </p:sp>
      <p:sp>
        <p:nvSpPr>
          <p:cNvPr id="3" name="Line 17">
            <a:extLst>
              <a:ext uri="{FF2B5EF4-FFF2-40B4-BE49-F238E27FC236}">
                <a16:creationId xmlns:a16="http://schemas.microsoft.com/office/drawing/2014/main" id="{D8E2A30C-6912-4EE5-84CD-0E519A56CAD0}"/>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4" name="Line 14">
            <a:extLst>
              <a:ext uri="{FF2B5EF4-FFF2-40B4-BE49-F238E27FC236}">
                <a16:creationId xmlns:a16="http://schemas.microsoft.com/office/drawing/2014/main" id="{3710437B-B342-44BC-B339-FE5DA976DD7A}"/>
              </a:ext>
            </a:extLst>
          </p:cNvPr>
          <p:cNvSpPr>
            <a:spLocks noChangeShapeType="1"/>
          </p:cNvSpPr>
          <p:nvPr/>
        </p:nvSpPr>
        <p:spPr bwMode="auto">
          <a:xfrm>
            <a:off x="404810" y="381000"/>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5" name="Line 15">
            <a:extLst>
              <a:ext uri="{FF2B5EF4-FFF2-40B4-BE49-F238E27FC236}">
                <a16:creationId xmlns:a16="http://schemas.microsoft.com/office/drawing/2014/main" id="{D9156F93-FEB0-4054-9344-F00B38E7A7A3}"/>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6">
            <a:extLst>
              <a:ext uri="{FF2B5EF4-FFF2-40B4-BE49-F238E27FC236}">
                <a16:creationId xmlns:a16="http://schemas.microsoft.com/office/drawing/2014/main" id="{6E34649A-9B53-4809-99E4-6AF65FBE878A}"/>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7" name="CuadroTexto 6">
            <a:extLst>
              <a:ext uri="{FF2B5EF4-FFF2-40B4-BE49-F238E27FC236}">
                <a16:creationId xmlns:a16="http://schemas.microsoft.com/office/drawing/2014/main" id="{A17E73D4-79CC-473D-BB0D-E927B7A1D466}"/>
              </a:ext>
            </a:extLst>
          </p:cNvPr>
          <p:cNvSpPr txBox="1"/>
          <p:nvPr/>
        </p:nvSpPr>
        <p:spPr>
          <a:xfrm>
            <a:off x="389173" y="8199792"/>
            <a:ext cx="3141373" cy="338554"/>
          </a:xfrm>
          <a:prstGeom prst="rect">
            <a:avLst/>
          </a:prstGeom>
          <a:noFill/>
        </p:spPr>
        <p:txBody>
          <a:bodyPr wrap="none" rtlCol="0">
            <a:spAutoFit/>
          </a:bodyPr>
          <a:lstStyle/>
          <a:p>
            <a:r>
              <a:rPr lang="es-MX" sz="1600" b="1" dirty="0">
                <a:solidFill>
                  <a:schemeClr val="bg1">
                    <a:lumMod val="50000"/>
                  </a:schemeClr>
                </a:solidFill>
              </a:rPr>
              <a:t>REGISTRO: </a:t>
            </a:r>
            <a:r>
              <a:rPr lang="es-MX" sz="1600" b="1" dirty="0" smtClean="0">
                <a:solidFill>
                  <a:schemeClr val="bg1">
                    <a:lumMod val="50000"/>
                  </a:schemeClr>
                </a:solidFill>
              </a:rPr>
              <a:t>HATMPDC15-2418</a:t>
            </a:r>
            <a:endParaRPr lang="es-MX" sz="1600" b="1" dirty="0">
              <a:solidFill>
                <a:schemeClr val="bg1">
                  <a:lumMod val="50000"/>
                </a:schemeClr>
              </a:solidFill>
            </a:endParaRPr>
          </a:p>
        </p:txBody>
      </p:sp>
      <p:pic>
        <p:nvPicPr>
          <p:cNvPr id="8" name="Picture 2077" descr="Resultado de imagen para ayuntamiento de tlatlauquitepec">
            <a:hlinkClick r:id="rId2"/>
            <a:extLst>
              <a:ext uri="{FF2B5EF4-FFF2-40B4-BE49-F238E27FC236}">
                <a16:creationId xmlns:a16="http://schemas.microsoft.com/office/drawing/2014/main" id="{704B104E-536B-4C03-8E6D-D96CC606AD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49" y="556497"/>
            <a:ext cx="1584425" cy="1549319"/>
          </a:xfrm>
          <a:prstGeom prst="rect">
            <a:avLst/>
          </a:prstGeom>
          <a:noFill/>
          <a:extLst>
            <a:ext uri="{909E8E84-426E-40DD-AFC4-6F175D3DCCD1}">
              <a14:hiddenFill xmlns:a14="http://schemas.microsoft.com/office/drawing/2010/main">
                <a:solidFill>
                  <a:srgbClr val="FFFFFF"/>
                </a:solidFill>
              </a14:hiddenFill>
            </a:ext>
          </a:extLst>
        </p:spPr>
      </p:pic>
      <p:sp>
        <p:nvSpPr>
          <p:cNvPr id="9" name="CuadroTexto 8">
            <a:extLst>
              <a:ext uri="{FF2B5EF4-FFF2-40B4-BE49-F238E27FC236}">
                <a16:creationId xmlns:a16="http://schemas.microsoft.com/office/drawing/2014/main" id="{845DFF10-DDE9-4260-B4BB-56590F00F611}"/>
              </a:ext>
            </a:extLst>
          </p:cNvPr>
          <p:cNvSpPr txBox="1"/>
          <p:nvPr/>
        </p:nvSpPr>
        <p:spPr>
          <a:xfrm>
            <a:off x="3549549" y="6345184"/>
            <a:ext cx="2786560" cy="1138773"/>
          </a:xfrm>
          <a:prstGeom prst="rect">
            <a:avLst/>
          </a:prstGeom>
          <a:noFill/>
        </p:spPr>
        <p:txBody>
          <a:bodyPr wrap="square" rtlCol="0">
            <a:spAutoFit/>
          </a:bodyPr>
          <a:lstStyle/>
          <a:p>
            <a:pPr lvl="0" eaLnBrk="0" hangingPunct="0"/>
            <a:r>
              <a:rPr lang="es-MX" altLang="es-MX" sz="1400" dirty="0">
                <a:solidFill>
                  <a:schemeClr val="bg1">
                    <a:lumMod val="50000"/>
                  </a:schemeClr>
                </a:solidFill>
              </a:rPr>
              <a:t>Recibe</a:t>
            </a:r>
          </a:p>
          <a:p>
            <a:pPr lvl="0" eaLnBrk="0" hangingPunct="0"/>
            <a:r>
              <a:rPr lang="es-MX" altLang="es-MX" sz="1400" b="1" dirty="0">
                <a:solidFill>
                  <a:schemeClr val="bg1">
                    <a:lumMod val="50000"/>
                  </a:schemeClr>
                </a:solidFill>
                <a:ea typeface="Calibri" panose="020F0502020204030204" pitchFamily="34" charset="0"/>
                <a:cs typeface="Arial" panose="020B0604020202020204" pitchFamily="34" charset="0"/>
              </a:rPr>
              <a:t>C. </a:t>
            </a:r>
            <a:r>
              <a:rPr lang="es-MX" altLang="es-MX" sz="1400" b="1" dirty="0" smtClean="0">
                <a:solidFill>
                  <a:schemeClr val="bg1">
                    <a:lumMod val="50000"/>
                  </a:schemeClr>
                </a:solidFill>
                <a:ea typeface="Calibri" panose="020F0502020204030204" pitchFamily="34" charset="0"/>
                <a:cs typeface="Arial" panose="020B0604020202020204" pitchFamily="34" charset="0"/>
              </a:rPr>
              <a:t>Isabel Durán Salgado</a:t>
            </a:r>
            <a:endParaRPr lang="es-MX" altLang="es-MX" sz="1400" dirty="0">
              <a:solidFill>
                <a:schemeClr val="bg1">
                  <a:lumMod val="50000"/>
                </a:schemeClr>
              </a:solidFill>
            </a:endParaRPr>
          </a:p>
          <a:p>
            <a:pPr lvl="0" eaLnBrk="0" hangingPunct="0"/>
            <a:r>
              <a:rPr lang="es-MX" altLang="es-MX" sz="1400" b="1" dirty="0" smtClean="0">
                <a:solidFill>
                  <a:schemeClr val="bg1">
                    <a:lumMod val="50000"/>
                  </a:schemeClr>
                </a:solidFill>
                <a:ea typeface="Calibri" panose="020F0502020204030204" pitchFamily="34" charset="0"/>
                <a:cs typeface="Arial" panose="020B0604020202020204" pitchFamily="34" charset="0"/>
              </a:rPr>
              <a:t>Directora </a:t>
            </a:r>
            <a:r>
              <a:rPr lang="es-MX" altLang="es-MX" sz="1400" b="1" dirty="0">
                <a:solidFill>
                  <a:schemeClr val="bg1">
                    <a:lumMod val="50000"/>
                  </a:schemeClr>
                </a:solidFill>
                <a:ea typeface="Calibri" panose="020F0502020204030204" pitchFamily="34" charset="0"/>
                <a:cs typeface="Arial" panose="020B0604020202020204" pitchFamily="34" charset="0"/>
              </a:rPr>
              <a:t>de Cultura</a:t>
            </a:r>
          </a:p>
          <a:p>
            <a:pPr lvl="0" eaLnBrk="0" hangingPunct="0"/>
            <a:endParaRPr lang="es-MX" altLang="es-MX" sz="1400" b="1" dirty="0">
              <a:solidFill>
                <a:schemeClr val="bg1">
                  <a:lumMod val="50000"/>
                </a:schemeClr>
              </a:solidFill>
              <a:ea typeface="Calibri" panose="020F0502020204030204" pitchFamily="34" charset="0"/>
              <a:cs typeface="Arial" panose="020B0604020202020204" pitchFamily="34" charset="0"/>
            </a:endParaRPr>
          </a:p>
          <a:p>
            <a:endParaRPr lang="es-MX" dirty="0"/>
          </a:p>
        </p:txBody>
      </p:sp>
      <p:sp>
        <p:nvSpPr>
          <p:cNvPr id="10" name="CuadroTexto 9">
            <a:extLst>
              <a:ext uri="{FF2B5EF4-FFF2-40B4-BE49-F238E27FC236}">
                <a16:creationId xmlns:a16="http://schemas.microsoft.com/office/drawing/2014/main" id="{10C52DDC-21A6-455B-8277-5B1D46079A18}"/>
              </a:ext>
            </a:extLst>
          </p:cNvPr>
          <p:cNvSpPr txBox="1"/>
          <p:nvPr/>
        </p:nvSpPr>
        <p:spPr>
          <a:xfrm>
            <a:off x="404810" y="6345184"/>
            <a:ext cx="3120924" cy="923330"/>
          </a:xfrm>
          <a:prstGeom prst="rect">
            <a:avLst/>
          </a:prstGeom>
          <a:noFill/>
        </p:spPr>
        <p:txBody>
          <a:bodyPr wrap="square" rtlCol="0">
            <a:spAutoFit/>
          </a:bodyPr>
          <a:lstStyle/>
          <a:p>
            <a:pPr lvl="0" eaLnBrk="0" hangingPunct="0"/>
            <a:r>
              <a:rPr lang="es-MX" altLang="es-MX" sz="1400" dirty="0">
                <a:solidFill>
                  <a:schemeClr val="bg1">
                    <a:lumMod val="50000"/>
                  </a:schemeClr>
                </a:solidFill>
              </a:rPr>
              <a:t>Supervisó</a:t>
            </a:r>
          </a:p>
          <a:p>
            <a:pPr lvl="0" eaLnBrk="0" hangingPunct="0"/>
            <a:r>
              <a:rPr lang="es-MX" altLang="es-MX" sz="1400" b="1" dirty="0">
                <a:solidFill>
                  <a:schemeClr val="bg1">
                    <a:lumMod val="50000"/>
                  </a:schemeClr>
                </a:solidFill>
                <a:ea typeface="Calibri" panose="020F0502020204030204" pitchFamily="34" charset="0"/>
                <a:cs typeface="Arial" panose="020B0604020202020204" pitchFamily="34" charset="0"/>
              </a:rPr>
              <a:t>C. Doroteo </a:t>
            </a:r>
            <a:r>
              <a:rPr lang="es-MX" altLang="es-MX" sz="1400" b="1" dirty="0" err="1" smtClean="0">
                <a:solidFill>
                  <a:schemeClr val="bg1">
                    <a:lumMod val="50000"/>
                  </a:schemeClr>
                </a:solidFill>
                <a:ea typeface="Calibri" panose="020F0502020204030204" pitchFamily="34" charset="0"/>
                <a:cs typeface="Arial" panose="020B0604020202020204" pitchFamily="34" charset="0"/>
              </a:rPr>
              <a:t>Zerafín</a:t>
            </a:r>
            <a:r>
              <a:rPr lang="es-MX" altLang="es-MX" sz="1400" b="1" dirty="0" smtClean="0">
                <a:solidFill>
                  <a:schemeClr val="bg1">
                    <a:lumMod val="50000"/>
                  </a:schemeClr>
                </a:solidFill>
                <a:ea typeface="Calibri" panose="020F0502020204030204" pitchFamily="34" charset="0"/>
                <a:cs typeface="Arial" panose="020B0604020202020204" pitchFamily="34" charset="0"/>
              </a:rPr>
              <a:t> </a:t>
            </a:r>
            <a:r>
              <a:rPr lang="es-MX" altLang="es-MX" sz="1400" b="1" dirty="0">
                <a:solidFill>
                  <a:schemeClr val="bg1">
                    <a:lumMod val="50000"/>
                  </a:schemeClr>
                </a:solidFill>
                <a:ea typeface="Calibri" panose="020F0502020204030204" pitchFamily="34" charset="0"/>
                <a:cs typeface="Arial" panose="020B0604020202020204" pitchFamily="34" charset="0"/>
              </a:rPr>
              <a:t>Mirón Ordoñez</a:t>
            </a:r>
            <a:endParaRPr lang="es-MX" altLang="es-MX" sz="1400" dirty="0">
              <a:solidFill>
                <a:schemeClr val="bg1">
                  <a:lumMod val="50000"/>
                </a:schemeClr>
              </a:solidFill>
            </a:endParaRPr>
          </a:p>
          <a:p>
            <a:pPr lvl="0" eaLnBrk="0" hangingPunct="0"/>
            <a:r>
              <a:rPr lang="es-MX" altLang="es-MX" sz="1400" b="1" dirty="0">
                <a:solidFill>
                  <a:schemeClr val="bg1">
                    <a:lumMod val="50000"/>
                  </a:schemeClr>
                </a:solidFill>
                <a:ea typeface="Calibri" panose="020F0502020204030204" pitchFamily="34" charset="0"/>
                <a:cs typeface="Arial" panose="020B0604020202020204" pitchFamily="34" charset="0"/>
              </a:rPr>
              <a:t>Contralor Municipal</a:t>
            </a:r>
          </a:p>
          <a:p>
            <a:endParaRPr lang="es-MX" dirty="0"/>
          </a:p>
        </p:txBody>
      </p:sp>
    </p:spTree>
    <p:extLst>
      <p:ext uri="{BB962C8B-B14F-4D97-AF65-F5344CB8AC3E}">
        <p14:creationId xmlns:p14="http://schemas.microsoft.com/office/powerpoint/2010/main" val="9513136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34C836BC-831F-4F09-A1F6-5EB67C3FE59B}"/>
              </a:ext>
            </a:extLst>
          </p:cNvPr>
          <p:cNvGraphicFramePr>
            <a:graphicFrameLocks noGrp="1"/>
          </p:cNvGraphicFramePr>
          <p:nvPr>
            <p:extLst>
              <p:ext uri="{D42A27DB-BD31-4B8C-83A1-F6EECF244321}">
                <p14:modId xmlns:p14="http://schemas.microsoft.com/office/powerpoint/2010/main" val="312253960"/>
              </p:ext>
            </p:extLst>
          </p:nvPr>
        </p:nvGraphicFramePr>
        <p:xfrm>
          <a:off x="548677" y="816431"/>
          <a:ext cx="5904656" cy="370840"/>
        </p:xfrm>
        <a:graphic>
          <a:graphicData uri="http://schemas.openxmlformats.org/drawingml/2006/table">
            <a:tbl>
              <a:tblPr firstRow="1" bandRow="1">
                <a:tableStyleId>{F5AB1C69-6EDB-4FF4-983F-18BD219EF322}</a:tableStyleId>
              </a:tblPr>
              <a:tblGrid>
                <a:gridCol w="5904656">
                  <a:extLst>
                    <a:ext uri="{9D8B030D-6E8A-4147-A177-3AD203B41FA5}">
                      <a16:colId xmlns:a16="http://schemas.microsoft.com/office/drawing/2014/main" val="3334706208"/>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solidFill>
                            <a:schemeClr val="tx1"/>
                          </a:solidFill>
                          <a:latin typeface="Arial" panose="020B0604020202020204" pitchFamily="34" charset="0"/>
                          <a:cs typeface="Arial" panose="020B0604020202020204" pitchFamily="34" charset="0"/>
                        </a:rPr>
                        <a:t>Diagrama de Flujo: Procedimiento</a:t>
                      </a:r>
                      <a:r>
                        <a:rPr lang="es-MX" sz="1200" baseline="0" dirty="0">
                          <a:solidFill>
                            <a:schemeClr val="tx1"/>
                          </a:solidFill>
                          <a:latin typeface="Arial" panose="020B0604020202020204" pitchFamily="34" charset="0"/>
                          <a:cs typeface="Arial" panose="020B0604020202020204" pitchFamily="34" charset="0"/>
                        </a:rPr>
                        <a:t> para </a:t>
                      </a:r>
                      <a:r>
                        <a:rPr lang="es-MX" sz="1200" dirty="0">
                          <a:solidFill>
                            <a:schemeClr val="tx1"/>
                          </a:solidFill>
                        </a:rPr>
                        <a:t>Fomento a la Actividad Artesanal.</a:t>
                      </a:r>
                      <a:endParaRPr lang="es-ES" sz="1200" dirty="0">
                        <a:solidFill>
                          <a:schemeClr val="tx1"/>
                        </a:solidFill>
                        <a:ea typeface="Calibri" panose="020F050202020403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8583136"/>
                  </a:ext>
                </a:extLst>
              </a:tr>
            </a:tbl>
          </a:graphicData>
        </a:graphic>
      </p:graphicFrame>
      <p:graphicFrame>
        <p:nvGraphicFramePr>
          <p:cNvPr id="15" name="Tabla 14">
            <a:extLst>
              <a:ext uri="{FF2B5EF4-FFF2-40B4-BE49-F238E27FC236}">
                <a16:creationId xmlns:a16="http://schemas.microsoft.com/office/drawing/2014/main" id="{D9CBC886-DE9D-4727-8D24-6C79FD8D63D1}"/>
              </a:ext>
            </a:extLst>
          </p:cNvPr>
          <p:cNvGraphicFramePr>
            <a:graphicFrameLocks noGrp="1"/>
          </p:cNvGraphicFramePr>
          <p:nvPr>
            <p:extLst>
              <p:ext uri="{D42A27DB-BD31-4B8C-83A1-F6EECF244321}">
                <p14:modId xmlns:p14="http://schemas.microsoft.com/office/powerpoint/2010/main" val="3562050957"/>
              </p:ext>
            </p:extLst>
          </p:nvPr>
        </p:nvGraphicFramePr>
        <p:xfrm>
          <a:off x="548677" y="1589956"/>
          <a:ext cx="5904656" cy="7200800"/>
        </p:xfrm>
        <a:graphic>
          <a:graphicData uri="http://schemas.openxmlformats.org/drawingml/2006/table">
            <a:tbl>
              <a:tblPr firstRow="1" bandRow="1">
                <a:tableStyleId>{F5AB1C69-6EDB-4FF4-983F-18BD219EF322}</a:tableStyleId>
              </a:tblPr>
              <a:tblGrid>
                <a:gridCol w="1944219">
                  <a:extLst>
                    <a:ext uri="{9D8B030D-6E8A-4147-A177-3AD203B41FA5}">
                      <a16:colId xmlns:a16="http://schemas.microsoft.com/office/drawing/2014/main" val="3531676926"/>
                    </a:ext>
                  </a:extLst>
                </a:gridCol>
                <a:gridCol w="2376264">
                  <a:extLst>
                    <a:ext uri="{9D8B030D-6E8A-4147-A177-3AD203B41FA5}">
                      <a16:colId xmlns:a16="http://schemas.microsoft.com/office/drawing/2014/main" val="4179167614"/>
                    </a:ext>
                  </a:extLst>
                </a:gridCol>
                <a:gridCol w="1584173">
                  <a:extLst>
                    <a:ext uri="{9D8B030D-6E8A-4147-A177-3AD203B41FA5}">
                      <a16:colId xmlns:a16="http://schemas.microsoft.com/office/drawing/2014/main" val="245987141"/>
                    </a:ext>
                  </a:extLst>
                </a:gridCol>
              </a:tblGrid>
              <a:tr h="7200800">
                <a:tc>
                  <a:txBody>
                    <a:bodyPr/>
                    <a:lstStyle/>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66552"/>
                  </a:ext>
                </a:extLst>
              </a:tr>
            </a:tbl>
          </a:graphicData>
        </a:graphic>
      </p:graphicFrame>
      <p:sp>
        <p:nvSpPr>
          <p:cNvPr id="9" name="Diagrama de flujo: terminador 8">
            <a:extLst>
              <a:ext uri="{FF2B5EF4-FFF2-40B4-BE49-F238E27FC236}">
                <a16:creationId xmlns:a16="http://schemas.microsoft.com/office/drawing/2014/main" id="{0A4A838F-CE03-4360-A07D-F04D70640D42}"/>
              </a:ext>
            </a:extLst>
          </p:cNvPr>
          <p:cNvSpPr/>
          <p:nvPr/>
        </p:nvSpPr>
        <p:spPr bwMode="auto">
          <a:xfrm>
            <a:off x="1095241" y="1890845"/>
            <a:ext cx="914400" cy="301752"/>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dirty="0">
                <a:ln>
                  <a:noFill/>
                </a:ln>
                <a:solidFill>
                  <a:schemeClr val="tx1"/>
                </a:solidFill>
                <a:effectLst/>
                <a:latin typeface="Arial" charset="0"/>
              </a:rPr>
              <a:t>Inicio</a:t>
            </a:r>
          </a:p>
        </p:txBody>
      </p:sp>
      <p:graphicFrame>
        <p:nvGraphicFramePr>
          <p:cNvPr id="5" name="Tabla 4">
            <a:extLst>
              <a:ext uri="{FF2B5EF4-FFF2-40B4-BE49-F238E27FC236}">
                <a16:creationId xmlns:a16="http://schemas.microsoft.com/office/drawing/2014/main" id="{6F0BB9C4-5657-45CD-A235-2137DE7C08DE}"/>
              </a:ext>
            </a:extLst>
          </p:cNvPr>
          <p:cNvGraphicFramePr>
            <a:graphicFrameLocks noGrp="1"/>
          </p:cNvGraphicFramePr>
          <p:nvPr>
            <p:extLst>
              <p:ext uri="{D42A27DB-BD31-4B8C-83A1-F6EECF244321}">
                <p14:modId xmlns:p14="http://schemas.microsoft.com/office/powerpoint/2010/main" val="1419898817"/>
              </p:ext>
            </p:extLst>
          </p:nvPr>
        </p:nvGraphicFramePr>
        <p:xfrm>
          <a:off x="548679" y="1208974"/>
          <a:ext cx="5904654" cy="370840"/>
        </p:xfrm>
        <a:graphic>
          <a:graphicData uri="http://schemas.openxmlformats.org/drawingml/2006/table">
            <a:tbl>
              <a:tblPr firstRow="1" bandRow="1">
                <a:tableStyleId>{F5AB1C69-6EDB-4FF4-983F-18BD219EF322}</a:tableStyleId>
              </a:tblPr>
              <a:tblGrid>
                <a:gridCol w="1944217">
                  <a:extLst>
                    <a:ext uri="{9D8B030D-6E8A-4147-A177-3AD203B41FA5}">
                      <a16:colId xmlns:a16="http://schemas.microsoft.com/office/drawing/2014/main" val="3531676926"/>
                    </a:ext>
                  </a:extLst>
                </a:gridCol>
                <a:gridCol w="2376264">
                  <a:extLst>
                    <a:ext uri="{9D8B030D-6E8A-4147-A177-3AD203B41FA5}">
                      <a16:colId xmlns:a16="http://schemas.microsoft.com/office/drawing/2014/main" val="4179167614"/>
                    </a:ext>
                  </a:extLst>
                </a:gridCol>
                <a:gridCol w="1584173">
                  <a:extLst>
                    <a:ext uri="{9D8B030D-6E8A-4147-A177-3AD203B41FA5}">
                      <a16:colId xmlns:a16="http://schemas.microsoft.com/office/drawing/2014/main" val="245987141"/>
                    </a:ext>
                  </a:extLst>
                </a:gridCol>
              </a:tblGrid>
              <a:tr h="370840">
                <a:tc>
                  <a:txBody>
                    <a:bodyPr/>
                    <a:lstStyle/>
                    <a:p>
                      <a:pPr algn="ctr"/>
                      <a:r>
                        <a:rPr lang="es-MX" sz="1100" b="0" dirty="0">
                          <a:solidFill>
                            <a:schemeClr val="tx1"/>
                          </a:solidFill>
                          <a:latin typeface="Arial" panose="020B0604020202020204" pitchFamily="34" charset="0"/>
                          <a:cs typeface="Arial" panose="020B0604020202020204" pitchFamily="34" charset="0"/>
                        </a:rPr>
                        <a:t>Director de Cultura</a:t>
                      </a:r>
                      <a:r>
                        <a:rPr lang="es-MX" sz="1100" b="0" baseline="0" dirty="0">
                          <a:solidFill>
                            <a:schemeClr val="tx1"/>
                          </a:solidFill>
                          <a:latin typeface="Arial" panose="020B0604020202020204" pitchFamily="34" charset="0"/>
                          <a:cs typeface="Arial" panose="020B0604020202020204" pitchFamily="34" charset="0"/>
                        </a:rPr>
                        <a:t> </a:t>
                      </a:r>
                      <a:r>
                        <a:rPr lang="es-MX" sz="1100" b="0" dirty="0">
                          <a:solidFill>
                            <a:schemeClr val="tx1"/>
                          </a:solidFill>
                          <a:latin typeface="Arial" panose="020B0604020202020204" pitchFamily="34" charset="0"/>
                          <a:cs typeface="Arial" panose="020B0604020202020204" pitchFamily="34"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r>
                        <a:rPr lang="es-MX" sz="1100" b="0" dirty="0">
                          <a:solidFill>
                            <a:schemeClr val="tx1"/>
                          </a:solidFill>
                          <a:latin typeface="Arial" panose="020B0604020202020204" pitchFamily="34" charset="0"/>
                          <a:cs typeface="Arial" panose="020B0604020202020204" pitchFamily="34" charset="0"/>
                        </a:rPr>
                        <a:t>Auxiliar de Cultura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Director Turismo</a:t>
                      </a:r>
                      <a:endParaRPr lang="es-MX" sz="12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66552"/>
                  </a:ext>
                </a:extLst>
              </a:tr>
            </a:tbl>
          </a:graphicData>
        </a:graphic>
      </p:graphicFrame>
      <p:sp>
        <p:nvSpPr>
          <p:cNvPr id="18" name="Diagrama de flujo: proceso 17">
            <a:extLst>
              <a:ext uri="{FF2B5EF4-FFF2-40B4-BE49-F238E27FC236}">
                <a16:creationId xmlns:a16="http://schemas.microsoft.com/office/drawing/2014/main" id="{2FB5642D-3B44-4FA9-94EA-0CF4217E02B5}"/>
              </a:ext>
            </a:extLst>
          </p:cNvPr>
          <p:cNvSpPr/>
          <p:nvPr/>
        </p:nvSpPr>
        <p:spPr bwMode="auto">
          <a:xfrm>
            <a:off x="741678" y="5622404"/>
            <a:ext cx="1597689" cy="670459"/>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fontAlgn="auto">
              <a:spcBef>
                <a:spcPts val="0"/>
              </a:spcBef>
              <a:spcAft>
                <a:spcPts val="0"/>
              </a:spcAft>
              <a:defRPr/>
            </a:pPr>
            <a:r>
              <a:rPr lang="es-MX" sz="1000" dirty="0">
                <a:solidFill>
                  <a:schemeClr val="tx1"/>
                </a:solidFill>
                <a:latin typeface="Arial" panose="020B0604020202020204" pitchFamily="34" charset="0"/>
                <a:cs typeface="Arial" panose="020B0604020202020204" pitchFamily="34" charset="0"/>
              </a:rPr>
              <a:t>Mantiene contacto con los artesanos registrados </a:t>
            </a:r>
          </a:p>
        </p:txBody>
      </p:sp>
      <p:sp>
        <p:nvSpPr>
          <p:cNvPr id="23" name="Diagrama de flujo: terminador 22">
            <a:extLst>
              <a:ext uri="{FF2B5EF4-FFF2-40B4-BE49-F238E27FC236}">
                <a16:creationId xmlns:a16="http://schemas.microsoft.com/office/drawing/2014/main" id="{C2D8DCDB-602F-46CD-9F0B-F2301006D83E}"/>
              </a:ext>
            </a:extLst>
          </p:cNvPr>
          <p:cNvSpPr/>
          <p:nvPr/>
        </p:nvSpPr>
        <p:spPr bwMode="auto">
          <a:xfrm>
            <a:off x="1278119" y="6700015"/>
            <a:ext cx="524805" cy="301752"/>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dirty="0">
                <a:ln>
                  <a:noFill/>
                </a:ln>
                <a:solidFill>
                  <a:schemeClr val="tx1"/>
                </a:solidFill>
                <a:effectLst/>
                <a:latin typeface="Arial" charset="0"/>
              </a:rPr>
              <a:t>Fin</a:t>
            </a:r>
          </a:p>
        </p:txBody>
      </p:sp>
      <p:sp>
        <p:nvSpPr>
          <p:cNvPr id="55" name="CuadroTexto 54">
            <a:extLst>
              <a:ext uri="{FF2B5EF4-FFF2-40B4-BE49-F238E27FC236}">
                <a16:creationId xmlns:a16="http://schemas.microsoft.com/office/drawing/2014/main" id="{C5D463C6-A0F7-44F7-B74C-ADD0ABA1C190}"/>
              </a:ext>
            </a:extLst>
          </p:cNvPr>
          <p:cNvSpPr txBox="1"/>
          <p:nvPr/>
        </p:nvSpPr>
        <p:spPr>
          <a:xfrm>
            <a:off x="2096993" y="2471258"/>
            <a:ext cx="242374" cy="215444"/>
          </a:xfrm>
          <a:prstGeom prst="rect">
            <a:avLst/>
          </a:prstGeom>
          <a:noFill/>
        </p:spPr>
        <p:txBody>
          <a:bodyPr wrap="none" rtlCol="0">
            <a:spAutoFit/>
          </a:bodyPr>
          <a:lstStyle/>
          <a:p>
            <a:r>
              <a:rPr lang="es-MX" sz="800" dirty="0"/>
              <a:t>1</a:t>
            </a:r>
          </a:p>
        </p:txBody>
      </p:sp>
      <p:sp>
        <p:nvSpPr>
          <p:cNvPr id="56" name="CuadroTexto 55">
            <a:extLst>
              <a:ext uri="{FF2B5EF4-FFF2-40B4-BE49-F238E27FC236}">
                <a16:creationId xmlns:a16="http://schemas.microsoft.com/office/drawing/2014/main" id="{F2A2EF5A-D2F8-46E1-AAB7-43B73AD206D3}"/>
              </a:ext>
            </a:extLst>
          </p:cNvPr>
          <p:cNvSpPr txBox="1"/>
          <p:nvPr/>
        </p:nvSpPr>
        <p:spPr>
          <a:xfrm>
            <a:off x="4413936" y="2391397"/>
            <a:ext cx="242374" cy="215444"/>
          </a:xfrm>
          <a:prstGeom prst="rect">
            <a:avLst/>
          </a:prstGeom>
          <a:noFill/>
        </p:spPr>
        <p:txBody>
          <a:bodyPr wrap="none" rtlCol="0">
            <a:spAutoFit/>
          </a:bodyPr>
          <a:lstStyle/>
          <a:p>
            <a:r>
              <a:rPr lang="es-MX" sz="800" dirty="0"/>
              <a:t>2</a:t>
            </a:r>
          </a:p>
        </p:txBody>
      </p:sp>
      <p:sp>
        <p:nvSpPr>
          <p:cNvPr id="58" name="CuadroTexto 57">
            <a:extLst>
              <a:ext uri="{FF2B5EF4-FFF2-40B4-BE49-F238E27FC236}">
                <a16:creationId xmlns:a16="http://schemas.microsoft.com/office/drawing/2014/main" id="{1C5B0234-1736-4216-BDD0-71C07CB7F2C3}"/>
              </a:ext>
            </a:extLst>
          </p:cNvPr>
          <p:cNvSpPr txBox="1"/>
          <p:nvPr/>
        </p:nvSpPr>
        <p:spPr>
          <a:xfrm>
            <a:off x="4413936" y="3602336"/>
            <a:ext cx="242374" cy="215444"/>
          </a:xfrm>
          <a:prstGeom prst="rect">
            <a:avLst/>
          </a:prstGeom>
          <a:noFill/>
        </p:spPr>
        <p:txBody>
          <a:bodyPr wrap="none" rtlCol="0">
            <a:spAutoFit/>
          </a:bodyPr>
          <a:lstStyle/>
          <a:p>
            <a:r>
              <a:rPr lang="es-MX" sz="800" dirty="0"/>
              <a:t>3</a:t>
            </a:r>
          </a:p>
        </p:txBody>
      </p:sp>
      <p:sp>
        <p:nvSpPr>
          <p:cNvPr id="59" name="CuadroTexto 58">
            <a:extLst>
              <a:ext uri="{FF2B5EF4-FFF2-40B4-BE49-F238E27FC236}">
                <a16:creationId xmlns:a16="http://schemas.microsoft.com/office/drawing/2014/main" id="{D888F304-B3C8-49E3-A191-73F3D7296210}"/>
              </a:ext>
            </a:extLst>
          </p:cNvPr>
          <p:cNvSpPr txBox="1"/>
          <p:nvPr/>
        </p:nvSpPr>
        <p:spPr>
          <a:xfrm>
            <a:off x="4413936" y="4539401"/>
            <a:ext cx="242374" cy="215444"/>
          </a:xfrm>
          <a:prstGeom prst="rect">
            <a:avLst/>
          </a:prstGeom>
          <a:noFill/>
        </p:spPr>
        <p:txBody>
          <a:bodyPr wrap="none" rtlCol="0">
            <a:spAutoFit/>
          </a:bodyPr>
          <a:lstStyle/>
          <a:p>
            <a:r>
              <a:rPr lang="es-MX" sz="800" dirty="0"/>
              <a:t>4</a:t>
            </a:r>
          </a:p>
        </p:txBody>
      </p:sp>
      <p:sp>
        <p:nvSpPr>
          <p:cNvPr id="60" name="CuadroTexto 59">
            <a:extLst>
              <a:ext uri="{FF2B5EF4-FFF2-40B4-BE49-F238E27FC236}">
                <a16:creationId xmlns:a16="http://schemas.microsoft.com/office/drawing/2014/main" id="{7350A997-A2DC-4DFC-B900-259A09EB1752}"/>
              </a:ext>
            </a:extLst>
          </p:cNvPr>
          <p:cNvSpPr txBox="1"/>
          <p:nvPr/>
        </p:nvSpPr>
        <p:spPr>
          <a:xfrm>
            <a:off x="2083367" y="5406960"/>
            <a:ext cx="269626" cy="215444"/>
          </a:xfrm>
          <a:prstGeom prst="rect">
            <a:avLst/>
          </a:prstGeom>
          <a:noFill/>
        </p:spPr>
        <p:txBody>
          <a:bodyPr wrap="square" rtlCol="0">
            <a:spAutoFit/>
          </a:bodyPr>
          <a:lstStyle/>
          <a:p>
            <a:r>
              <a:rPr lang="es-MX" sz="800" dirty="0"/>
              <a:t>6</a:t>
            </a:r>
          </a:p>
        </p:txBody>
      </p:sp>
      <p:sp>
        <p:nvSpPr>
          <p:cNvPr id="62" name="Diagrama de flujo: proceso 61">
            <a:extLst>
              <a:ext uri="{FF2B5EF4-FFF2-40B4-BE49-F238E27FC236}">
                <a16:creationId xmlns:a16="http://schemas.microsoft.com/office/drawing/2014/main" id="{9AAE3366-4635-461F-AF75-20F781F25F12}"/>
              </a:ext>
            </a:extLst>
          </p:cNvPr>
          <p:cNvSpPr/>
          <p:nvPr/>
        </p:nvSpPr>
        <p:spPr bwMode="auto">
          <a:xfrm>
            <a:off x="4962730" y="4739136"/>
            <a:ext cx="1411085" cy="401242"/>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Genera un Directorio de Artesanos </a:t>
            </a:r>
          </a:p>
        </p:txBody>
      </p:sp>
      <p:sp>
        <p:nvSpPr>
          <p:cNvPr id="65" name="CuadroTexto 64">
            <a:extLst>
              <a:ext uri="{FF2B5EF4-FFF2-40B4-BE49-F238E27FC236}">
                <a16:creationId xmlns:a16="http://schemas.microsoft.com/office/drawing/2014/main" id="{75DF6D7E-6102-40C7-9E9D-65316A0C2007}"/>
              </a:ext>
            </a:extLst>
          </p:cNvPr>
          <p:cNvSpPr txBox="1"/>
          <p:nvPr/>
        </p:nvSpPr>
        <p:spPr>
          <a:xfrm>
            <a:off x="6131441" y="4542474"/>
            <a:ext cx="242374" cy="215444"/>
          </a:xfrm>
          <a:prstGeom prst="rect">
            <a:avLst/>
          </a:prstGeom>
          <a:noFill/>
        </p:spPr>
        <p:txBody>
          <a:bodyPr wrap="none" rtlCol="0">
            <a:spAutoFit/>
          </a:bodyPr>
          <a:lstStyle/>
          <a:p>
            <a:r>
              <a:rPr lang="es-MX" sz="800" dirty="0"/>
              <a:t>5</a:t>
            </a:r>
          </a:p>
        </p:txBody>
      </p:sp>
      <p:pic>
        <p:nvPicPr>
          <p:cNvPr id="49" name="Picture 2077" descr="Resultado de imagen para ayuntamiento de tlatlauquitepec">
            <a:hlinkClick r:id="rId2"/>
            <a:extLst>
              <a:ext uri="{FF2B5EF4-FFF2-40B4-BE49-F238E27FC236}">
                <a16:creationId xmlns:a16="http://schemas.microsoft.com/office/drawing/2014/main" id="{8F414887-28F1-4C47-B21D-A96C0F6264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64067" y="154189"/>
            <a:ext cx="1329865" cy="560761"/>
          </a:xfrm>
          <a:prstGeom prst="rect">
            <a:avLst/>
          </a:prstGeom>
          <a:noFill/>
          <a:extLst>
            <a:ext uri="{909E8E84-426E-40DD-AFC4-6F175D3DCCD1}">
              <a14:hiddenFill xmlns:a14="http://schemas.microsoft.com/office/drawing/2010/main">
                <a:solidFill>
                  <a:srgbClr val="FFFFFF"/>
                </a:solidFill>
              </a14:hiddenFill>
            </a:ext>
          </a:extLst>
        </p:spPr>
      </p:pic>
      <p:sp>
        <p:nvSpPr>
          <p:cNvPr id="2" name="Diagrama de flujo: proceso 1">
            <a:extLst>
              <a:ext uri="{FF2B5EF4-FFF2-40B4-BE49-F238E27FC236}">
                <a16:creationId xmlns:a16="http://schemas.microsoft.com/office/drawing/2014/main" id="{CEEBDCB2-E796-4E91-974F-8E3E8F961A7D}"/>
              </a:ext>
            </a:extLst>
          </p:cNvPr>
          <p:cNvSpPr/>
          <p:nvPr/>
        </p:nvSpPr>
        <p:spPr bwMode="auto">
          <a:xfrm>
            <a:off x="764702" y="2659581"/>
            <a:ext cx="1575479" cy="348980"/>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fontAlgn="auto">
              <a:spcBef>
                <a:spcPts val="0"/>
              </a:spcBef>
              <a:spcAft>
                <a:spcPts val="0"/>
              </a:spcAft>
              <a:defRPr/>
            </a:pPr>
            <a:r>
              <a:rPr lang="es-MX" sz="1000" dirty="0">
                <a:solidFill>
                  <a:schemeClr val="tx1"/>
                </a:solidFill>
                <a:latin typeface="Arial" panose="020B0604020202020204" pitchFamily="34" charset="0"/>
                <a:cs typeface="Arial" panose="020B0604020202020204" pitchFamily="34" charset="0"/>
              </a:rPr>
              <a:t>Planeación del trabajo.</a:t>
            </a:r>
          </a:p>
        </p:txBody>
      </p:sp>
      <p:sp>
        <p:nvSpPr>
          <p:cNvPr id="35" name="Diagrama de flujo: proceso 34">
            <a:extLst>
              <a:ext uri="{FF2B5EF4-FFF2-40B4-BE49-F238E27FC236}">
                <a16:creationId xmlns:a16="http://schemas.microsoft.com/office/drawing/2014/main" id="{5FE5481E-18F9-4AD8-AF10-F08FA6B15E25}"/>
              </a:ext>
            </a:extLst>
          </p:cNvPr>
          <p:cNvSpPr/>
          <p:nvPr/>
        </p:nvSpPr>
        <p:spPr bwMode="auto">
          <a:xfrm>
            <a:off x="3001790" y="4739136"/>
            <a:ext cx="1654520" cy="423492"/>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Recaba evidencia y emite un reporte de la visita.</a:t>
            </a:r>
            <a:endParaRPr lang="es-MX" sz="1000" dirty="0">
              <a:latin typeface="Arial" panose="020B0604020202020204" pitchFamily="34" charset="0"/>
              <a:cs typeface="Arial" panose="020B0604020202020204" pitchFamily="34" charset="0"/>
            </a:endParaRPr>
          </a:p>
        </p:txBody>
      </p:sp>
      <p:sp>
        <p:nvSpPr>
          <p:cNvPr id="6" name="Proceso 5"/>
          <p:cNvSpPr/>
          <p:nvPr/>
        </p:nvSpPr>
        <p:spPr bwMode="auto">
          <a:xfrm>
            <a:off x="3027979" y="2565354"/>
            <a:ext cx="1654520" cy="583266"/>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Visitas los talleres para verificar que sean productores. </a:t>
            </a:r>
            <a:endParaRPr lang="es-MX" sz="10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
        <p:nvSpPr>
          <p:cNvPr id="26" name="Decisión 25"/>
          <p:cNvSpPr/>
          <p:nvPr/>
        </p:nvSpPr>
        <p:spPr bwMode="auto">
          <a:xfrm>
            <a:off x="3482146" y="3651522"/>
            <a:ext cx="1139658" cy="625226"/>
          </a:xfrm>
          <a:prstGeom prst="flowChartDecision">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a:ln>
                <a:noFill/>
              </a:ln>
              <a:solidFill>
                <a:schemeClr val="tx1"/>
              </a:solidFill>
              <a:effectLst/>
              <a:latin typeface="Arial" charset="0"/>
            </a:endParaRPr>
          </a:p>
        </p:txBody>
      </p:sp>
      <p:cxnSp>
        <p:nvCxnSpPr>
          <p:cNvPr id="29" name="Conector recto de flecha 28"/>
          <p:cNvCxnSpPr>
            <a:stCxn id="9" idx="2"/>
            <a:endCxn id="2" idx="0"/>
          </p:cNvCxnSpPr>
          <p:nvPr/>
        </p:nvCxnSpPr>
        <p:spPr bwMode="auto">
          <a:xfrm>
            <a:off x="1552441" y="2192597"/>
            <a:ext cx="1" cy="46698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14" name="CuadroTexto 113">
            <a:extLst>
              <a:ext uri="{FF2B5EF4-FFF2-40B4-BE49-F238E27FC236}">
                <a16:creationId xmlns:a16="http://schemas.microsoft.com/office/drawing/2014/main" id="{1C5B0234-1736-4216-BDD0-71C07CB7F2C3}"/>
              </a:ext>
            </a:extLst>
          </p:cNvPr>
          <p:cNvSpPr txBox="1"/>
          <p:nvPr/>
        </p:nvSpPr>
        <p:spPr>
          <a:xfrm>
            <a:off x="3217257" y="3782369"/>
            <a:ext cx="316113" cy="215444"/>
          </a:xfrm>
          <a:prstGeom prst="rect">
            <a:avLst/>
          </a:prstGeom>
          <a:noFill/>
        </p:spPr>
        <p:txBody>
          <a:bodyPr wrap="none" rtlCol="0">
            <a:spAutoFit/>
          </a:bodyPr>
          <a:lstStyle/>
          <a:p>
            <a:r>
              <a:rPr lang="es-MX" sz="800" dirty="0"/>
              <a:t>Np</a:t>
            </a:r>
          </a:p>
        </p:txBody>
      </p:sp>
      <p:sp>
        <p:nvSpPr>
          <p:cNvPr id="115" name="CuadroTexto 114">
            <a:extLst>
              <a:ext uri="{FF2B5EF4-FFF2-40B4-BE49-F238E27FC236}">
                <a16:creationId xmlns:a16="http://schemas.microsoft.com/office/drawing/2014/main" id="{1C5B0234-1736-4216-BDD0-71C07CB7F2C3}"/>
              </a:ext>
            </a:extLst>
          </p:cNvPr>
          <p:cNvSpPr txBox="1"/>
          <p:nvPr/>
        </p:nvSpPr>
        <p:spPr>
          <a:xfrm>
            <a:off x="3817626" y="4421128"/>
            <a:ext cx="276038" cy="215444"/>
          </a:xfrm>
          <a:prstGeom prst="rect">
            <a:avLst/>
          </a:prstGeom>
          <a:noFill/>
        </p:spPr>
        <p:txBody>
          <a:bodyPr wrap="none" rtlCol="0">
            <a:spAutoFit/>
          </a:bodyPr>
          <a:lstStyle/>
          <a:p>
            <a:r>
              <a:rPr lang="es-MX" sz="800" dirty="0"/>
              <a:t>Si</a:t>
            </a:r>
          </a:p>
        </p:txBody>
      </p:sp>
      <p:cxnSp>
        <p:nvCxnSpPr>
          <p:cNvPr id="131" name="Conector recto de flecha 130"/>
          <p:cNvCxnSpPr/>
          <p:nvPr/>
        </p:nvCxnSpPr>
        <p:spPr bwMode="auto">
          <a:xfrm>
            <a:off x="1540522" y="6302940"/>
            <a:ext cx="1300" cy="41073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2" name="Conector recto de flecha 41"/>
          <p:cNvCxnSpPr/>
          <p:nvPr/>
        </p:nvCxnSpPr>
        <p:spPr bwMode="auto">
          <a:xfrm>
            <a:off x="2339367" y="2828794"/>
            <a:ext cx="688612" cy="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64" name="Conector recto de flecha 63"/>
          <p:cNvCxnSpPr/>
          <p:nvPr/>
        </p:nvCxnSpPr>
        <p:spPr bwMode="auto">
          <a:xfrm flipH="1">
            <a:off x="4051974" y="3148620"/>
            <a:ext cx="1" cy="502902"/>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87" name="Conector recto de flecha 86"/>
          <p:cNvCxnSpPr>
            <a:endCxn id="91" idx="3"/>
          </p:cNvCxnSpPr>
          <p:nvPr/>
        </p:nvCxnSpPr>
        <p:spPr bwMode="auto">
          <a:xfrm flipH="1">
            <a:off x="3179359" y="3964135"/>
            <a:ext cx="302787"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91" name="Terminador 90"/>
          <p:cNvSpPr/>
          <p:nvPr/>
        </p:nvSpPr>
        <p:spPr bwMode="auto">
          <a:xfrm>
            <a:off x="2658442" y="3815394"/>
            <a:ext cx="520917" cy="297481"/>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dirty="0">
                <a:ln>
                  <a:noFill/>
                </a:ln>
                <a:solidFill>
                  <a:schemeClr val="tx1"/>
                </a:solidFill>
                <a:effectLst/>
                <a:latin typeface="Arial" charset="0"/>
              </a:rPr>
              <a:t>Fin</a:t>
            </a:r>
          </a:p>
        </p:txBody>
      </p:sp>
      <p:cxnSp>
        <p:nvCxnSpPr>
          <p:cNvPr id="95" name="Conector recto de flecha 94"/>
          <p:cNvCxnSpPr>
            <a:stCxn id="26" idx="2"/>
          </p:cNvCxnSpPr>
          <p:nvPr/>
        </p:nvCxnSpPr>
        <p:spPr bwMode="auto">
          <a:xfrm flipH="1">
            <a:off x="4051974" y="4276748"/>
            <a:ext cx="1" cy="46238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99" name="Conector recto de flecha 98"/>
          <p:cNvCxnSpPr>
            <a:stCxn id="35" idx="3"/>
            <a:endCxn id="62" idx="1"/>
          </p:cNvCxnSpPr>
          <p:nvPr/>
        </p:nvCxnSpPr>
        <p:spPr bwMode="auto">
          <a:xfrm flipV="1">
            <a:off x="4656310" y="4939757"/>
            <a:ext cx="306420" cy="11125"/>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02" name="Conector angular 101"/>
          <p:cNvCxnSpPr>
            <a:stCxn id="62" idx="2"/>
            <a:endCxn id="18" idx="0"/>
          </p:cNvCxnSpPr>
          <p:nvPr/>
        </p:nvCxnSpPr>
        <p:spPr bwMode="auto">
          <a:xfrm rot="5400000">
            <a:off x="3363385" y="3317516"/>
            <a:ext cx="482026" cy="4127750"/>
          </a:xfrm>
          <a:prstGeom prst="bentConnector3">
            <a:avLst/>
          </a:prstGeom>
          <a:solidFill>
            <a:schemeClr val="accent1"/>
          </a:solidFill>
          <a:ln w="9525" cap="flat" cmpd="sng" algn="ctr">
            <a:solidFill>
              <a:schemeClr val="tx1"/>
            </a:solidFill>
            <a:prstDash val="solid"/>
            <a:round/>
            <a:headEnd type="none" w="med" len="med"/>
            <a:tailEnd type="triangle"/>
          </a:ln>
          <a:effectLst/>
        </p:spPr>
      </p:cxnSp>
      <p:graphicFrame>
        <p:nvGraphicFramePr>
          <p:cNvPr id="32" name="Tabla 31">
            <a:extLst>
              <a:ext uri="{FF2B5EF4-FFF2-40B4-BE49-F238E27FC236}">
                <a16:creationId xmlns:a16="http://schemas.microsoft.com/office/drawing/2014/main" id="{79D98BAB-2816-4F67-A61C-B511B40AB914}"/>
              </a:ext>
            </a:extLst>
          </p:cNvPr>
          <p:cNvGraphicFramePr>
            <a:graphicFrameLocks noGrp="1"/>
          </p:cNvGraphicFramePr>
          <p:nvPr>
            <p:extLst>
              <p:ext uri="{D42A27DB-BD31-4B8C-83A1-F6EECF244321}">
                <p14:modId xmlns:p14="http://schemas.microsoft.com/office/powerpoint/2010/main" val="990825178"/>
              </p:ext>
            </p:extLst>
          </p:nvPr>
        </p:nvGraphicFramePr>
        <p:xfrm>
          <a:off x="5013176" y="8912203"/>
          <a:ext cx="1479699" cy="370840"/>
        </p:xfrm>
        <a:graphic>
          <a:graphicData uri="http://schemas.openxmlformats.org/drawingml/2006/table">
            <a:tbl>
              <a:tblPr firstRow="1" bandRow="1">
                <a:tableStyleId>{F5AB1C69-6EDB-4FF4-983F-18BD219EF322}</a:tableStyleId>
              </a:tblPr>
              <a:tblGrid>
                <a:gridCol w="147969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19 de 24</a:t>
                      </a:r>
                    </a:p>
                  </a:txBody>
                  <a:tcPr/>
                </a:tc>
                <a:extLst>
                  <a:ext uri="{0D108BD9-81ED-4DB2-BD59-A6C34878D82A}">
                    <a16:rowId xmlns:a16="http://schemas.microsoft.com/office/drawing/2014/main" val="2061326865"/>
                  </a:ext>
                </a:extLst>
              </a:tr>
            </a:tbl>
          </a:graphicData>
        </a:graphic>
      </p:graphicFrame>
    </p:spTree>
    <p:extLst>
      <p:ext uri="{BB962C8B-B14F-4D97-AF65-F5344CB8AC3E}">
        <p14:creationId xmlns:p14="http://schemas.microsoft.com/office/powerpoint/2010/main" val="1916217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Line 17">
            <a:extLst>
              <a:ext uri="{FF2B5EF4-FFF2-40B4-BE49-F238E27FC236}">
                <a16:creationId xmlns:a16="http://schemas.microsoft.com/office/drawing/2014/main" id="{CCC65B19-3D39-4595-B43F-3F8B72C4C58A}"/>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4" name="Line 14">
            <a:extLst>
              <a:ext uri="{FF2B5EF4-FFF2-40B4-BE49-F238E27FC236}">
                <a16:creationId xmlns:a16="http://schemas.microsoft.com/office/drawing/2014/main" id="{4252BA1A-442A-4C96-BAA8-0C7A64931180}"/>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5" name="Line 15">
            <a:extLst>
              <a:ext uri="{FF2B5EF4-FFF2-40B4-BE49-F238E27FC236}">
                <a16:creationId xmlns:a16="http://schemas.microsoft.com/office/drawing/2014/main" id="{3DB75DBF-EC42-49C4-90FF-91E2513FA223}"/>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6">
            <a:extLst>
              <a:ext uri="{FF2B5EF4-FFF2-40B4-BE49-F238E27FC236}">
                <a16:creationId xmlns:a16="http://schemas.microsoft.com/office/drawing/2014/main" id="{40A4A71D-5214-47A7-9160-74CB26C05B29}"/>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 name="CuadroTexto 1">
            <a:extLst>
              <a:ext uri="{FF2B5EF4-FFF2-40B4-BE49-F238E27FC236}">
                <a16:creationId xmlns:a16="http://schemas.microsoft.com/office/drawing/2014/main" id="{EC5DCBCE-53F0-4411-B2FC-E8E67258317A}"/>
              </a:ext>
            </a:extLst>
          </p:cNvPr>
          <p:cNvSpPr txBox="1"/>
          <p:nvPr/>
        </p:nvSpPr>
        <p:spPr>
          <a:xfrm>
            <a:off x="2855948" y="3390156"/>
            <a:ext cx="1340431" cy="523220"/>
          </a:xfrm>
          <a:prstGeom prst="rect">
            <a:avLst/>
          </a:prstGeom>
          <a:noFill/>
        </p:spPr>
        <p:txBody>
          <a:bodyPr wrap="none" rtlCol="0">
            <a:spAutoFit/>
          </a:bodyPr>
          <a:lstStyle/>
          <a:p>
            <a:r>
              <a:rPr lang="es-MX" sz="1400" b="1" dirty="0"/>
              <a:t>6.</a:t>
            </a:r>
          </a:p>
          <a:p>
            <a:r>
              <a:rPr lang="es-MX" sz="1400" b="1" dirty="0"/>
              <a:t>SIMBOLOGIA</a:t>
            </a:r>
          </a:p>
        </p:txBody>
      </p:sp>
      <p:graphicFrame>
        <p:nvGraphicFramePr>
          <p:cNvPr id="7" name="Tabla 6">
            <a:extLst>
              <a:ext uri="{FF2B5EF4-FFF2-40B4-BE49-F238E27FC236}">
                <a16:creationId xmlns:a16="http://schemas.microsoft.com/office/drawing/2014/main" id="{1B1FF094-004E-45EB-9757-55956564F1BD}"/>
              </a:ext>
            </a:extLst>
          </p:cNvPr>
          <p:cNvGraphicFramePr>
            <a:graphicFrameLocks noGrp="1"/>
          </p:cNvGraphicFramePr>
          <p:nvPr>
            <p:extLst>
              <p:ext uri="{D42A27DB-BD31-4B8C-83A1-F6EECF244321}">
                <p14:modId xmlns:p14="http://schemas.microsoft.com/office/powerpoint/2010/main" val="1242008479"/>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 de Cultura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8" name="Picture 2077" descr="Resultado de imagen para ayuntamiento de tlatlauquitepec">
            <a:hlinkClick r:id="rId2"/>
            <a:extLst>
              <a:ext uri="{FF2B5EF4-FFF2-40B4-BE49-F238E27FC236}">
                <a16:creationId xmlns:a16="http://schemas.microsoft.com/office/drawing/2014/main" id="{2DEADEC9-4D2F-4E20-85D0-4C00551A93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a 8">
            <a:extLst>
              <a:ext uri="{FF2B5EF4-FFF2-40B4-BE49-F238E27FC236}">
                <a16:creationId xmlns:a16="http://schemas.microsoft.com/office/drawing/2014/main" id="{42F85283-D1DD-458A-B0DC-7B1E93453CB8}"/>
              </a:ext>
            </a:extLst>
          </p:cNvPr>
          <p:cNvGraphicFramePr>
            <a:graphicFrameLocks noGrp="1"/>
          </p:cNvGraphicFramePr>
          <p:nvPr>
            <p:extLst>
              <p:ext uri="{D42A27DB-BD31-4B8C-83A1-F6EECF244321}">
                <p14:modId xmlns:p14="http://schemas.microsoft.com/office/powerpoint/2010/main" val="424962738"/>
              </p:ext>
            </p:extLst>
          </p:nvPr>
        </p:nvGraphicFramePr>
        <p:xfrm>
          <a:off x="5085184" y="8912203"/>
          <a:ext cx="1407691" cy="370840"/>
        </p:xfrm>
        <a:graphic>
          <a:graphicData uri="http://schemas.openxmlformats.org/drawingml/2006/table">
            <a:tbl>
              <a:tblPr firstRow="1" bandRow="1">
                <a:tableStyleId>{F5AB1C69-6EDB-4FF4-983F-18BD219EF322}</a:tableStyleId>
              </a:tblPr>
              <a:tblGrid>
                <a:gridCol w="1407691">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20 de 24</a:t>
                      </a:r>
                    </a:p>
                  </a:txBody>
                  <a:tcPr/>
                </a:tc>
                <a:extLst>
                  <a:ext uri="{0D108BD9-81ED-4DB2-BD59-A6C34878D82A}">
                    <a16:rowId xmlns:a16="http://schemas.microsoft.com/office/drawing/2014/main" val="2061326865"/>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5352" name="AutoShape 8">
            <a:extLst>
              <a:ext uri="{FF2B5EF4-FFF2-40B4-BE49-F238E27FC236}">
                <a16:creationId xmlns:a16="http://schemas.microsoft.com/office/drawing/2014/main" id="{37ECB7D8-6FB9-44C4-8687-B58A7C03E649}"/>
              </a:ext>
            </a:extLst>
          </p:cNvPr>
          <p:cNvSpPr>
            <a:spLocks noChangeArrowheads="1"/>
          </p:cNvSpPr>
          <p:nvPr/>
        </p:nvSpPr>
        <p:spPr bwMode="auto">
          <a:xfrm>
            <a:off x="964704" y="3068825"/>
            <a:ext cx="1195387" cy="533400"/>
          </a:xfrm>
          <a:prstGeom prst="flowChartProcess">
            <a:avLst/>
          </a:prstGeom>
          <a:solidFill>
            <a:schemeClr val="bg1"/>
          </a:solidFill>
          <a:ln w="9525">
            <a:solidFill>
              <a:schemeClr val="tx1"/>
            </a:solidFill>
            <a:miter lim="800000"/>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5353" name="AutoShape 9">
            <a:extLst>
              <a:ext uri="{FF2B5EF4-FFF2-40B4-BE49-F238E27FC236}">
                <a16:creationId xmlns:a16="http://schemas.microsoft.com/office/drawing/2014/main" id="{35A73776-19EF-4AA1-9A0B-28031303618A}"/>
              </a:ext>
            </a:extLst>
          </p:cNvPr>
          <p:cNvSpPr>
            <a:spLocks noChangeArrowheads="1"/>
          </p:cNvSpPr>
          <p:nvPr/>
        </p:nvSpPr>
        <p:spPr bwMode="auto">
          <a:xfrm>
            <a:off x="1040904" y="4135625"/>
            <a:ext cx="1119187" cy="685800"/>
          </a:xfrm>
          <a:prstGeom prst="flowChartDocument">
            <a:avLst/>
          </a:prstGeom>
          <a:solidFill>
            <a:schemeClr val="bg1"/>
          </a:solidFill>
          <a:ln w="9525">
            <a:solidFill>
              <a:schemeClr val="tx1"/>
            </a:solidFill>
            <a:miter lim="800000"/>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5354" name="Text Box 10">
            <a:extLst>
              <a:ext uri="{FF2B5EF4-FFF2-40B4-BE49-F238E27FC236}">
                <a16:creationId xmlns:a16="http://schemas.microsoft.com/office/drawing/2014/main" id="{38A32B93-EC6A-4B88-9154-753688DBE7F1}"/>
              </a:ext>
            </a:extLst>
          </p:cNvPr>
          <p:cNvSpPr txBox="1">
            <a:spLocks noChangeArrowheads="1"/>
          </p:cNvSpPr>
          <p:nvPr/>
        </p:nvSpPr>
        <p:spPr bwMode="auto">
          <a:xfrm>
            <a:off x="2564904" y="3068825"/>
            <a:ext cx="3505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lnSpc>
                <a:spcPct val="80000"/>
              </a:lnSpc>
              <a:spcBef>
                <a:spcPct val="50000"/>
              </a:spcBef>
            </a:pPr>
            <a:r>
              <a:rPr lang="es-MX" altLang="es-MX"/>
              <a:t>Este símbolo representa la operación o la ACTIVIDAD que se lleva a cabo en un procedimiento, describiéndola dentro del símbolo en forma breve y cuidando que el verbo se conjugue en tiempo presente.</a:t>
            </a:r>
          </a:p>
        </p:txBody>
      </p:sp>
      <p:sp>
        <p:nvSpPr>
          <p:cNvPr id="185355" name="Text Box 11">
            <a:extLst>
              <a:ext uri="{FF2B5EF4-FFF2-40B4-BE49-F238E27FC236}">
                <a16:creationId xmlns:a16="http://schemas.microsoft.com/office/drawing/2014/main" id="{5011D599-B7F8-42B4-B940-93001233C62C}"/>
              </a:ext>
            </a:extLst>
          </p:cNvPr>
          <p:cNvSpPr txBox="1">
            <a:spLocks noChangeArrowheads="1"/>
          </p:cNvSpPr>
          <p:nvPr/>
        </p:nvSpPr>
        <p:spPr bwMode="auto">
          <a:xfrm>
            <a:off x="2564904" y="4135625"/>
            <a:ext cx="350520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lnSpc>
                <a:spcPct val="80000"/>
              </a:lnSpc>
              <a:spcBef>
                <a:spcPct val="50000"/>
              </a:spcBef>
            </a:pPr>
            <a:r>
              <a:rPr lang="es-MX" altLang="es-MX"/>
              <a:t>El símbolo DOCUMENTO representa cualquier tipo de documento que entre, se utilice, se envíe, se reciba, se genere o salga del procedimiento.  Se incluirán las copias que sean utilizadas.</a:t>
            </a:r>
          </a:p>
        </p:txBody>
      </p:sp>
      <p:sp>
        <p:nvSpPr>
          <p:cNvPr id="185356" name="Text Box 12">
            <a:extLst>
              <a:ext uri="{FF2B5EF4-FFF2-40B4-BE49-F238E27FC236}">
                <a16:creationId xmlns:a16="http://schemas.microsoft.com/office/drawing/2014/main" id="{43623F84-5378-4312-85E8-C2B4D7DEF01B}"/>
              </a:ext>
            </a:extLst>
          </p:cNvPr>
          <p:cNvSpPr txBox="1">
            <a:spLocks noChangeArrowheads="1"/>
          </p:cNvSpPr>
          <p:nvPr/>
        </p:nvSpPr>
        <p:spPr bwMode="auto">
          <a:xfrm>
            <a:off x="2539504" y="5358000"/>
            <a:ext cx="35052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lnSpc>
                <a:spcPct val="80000"/>
              </a:lnSpc>
              <a:spcBef>
                <a:spcPct val="50000"/>
              </a:spcBef>
            </a:pPr>
            <a:r>
              <a:rPr lang="es-MX" altLang="es-MX"/>
              <a:t>DIRECCIÓN DE FLUJO o línea de unión, conecta los símbolos señalando el orden en que se deben realizar las distintas operaciones.</a:t>
            </a:r>
          </a:p>
        </p:txBody>
      </p:sp>
      <p:grpSp>
        <p:nvGrpSpPr>
          <p:cNvPr id="185357" name="Group 13">
            <a:extLst>
              <a:ext uri="{FF2B5EF4-FFF2-40B4-BE49-F238E27FC236}">
                <a16:creationId xmlns:a16="http://schemas.microsoft.com/office/drawing/2014/main" id="{FD53AD3D-6F8E-4A43-A564-5776D48042EF}"/>
              </a:ext>
            </a:extLst>
          </p:cNvPr>
          <p:cNvGrpSpPr>
            <a:grpSpLocks/>
          </p:cNvGrpSpPr>
          <p:nvPr/>
        </p:nvGrpSpPr>
        <p:grpSpPr bwMode="auto">
          <a:xfrm>
            <a:off x="1040904" y="5354825"/>
            <a:ext cx="1119187" cy="609600"/>
            <a:chOff x="720" y="3600"/>
            <a:chExt cx="768" cy="432"/>
          </a:xfrm>
        </p:grpSpPr>
        <p:sp>
          <p:nvSpPr>
            <p:cNvPr id="185358" name="Line 14">
              <a:extLst>
                <a:ext uri="{FF2B5EF4-FFF2-40B4-BE49-F238E27FC236}">
                  <a16:creationId xmlns:a16="http://schemas.microsoft.com/office/drawing/2014/main" id="{9844221F-594B-441F-AE1B-81F463FEBC69}"/>
                </a:ext>
              </a:extLst>
            </p:cNvPr>
            <p:cNvSpPr>
              <a:spLocks noChangeShapeType="1"/>
            </p:cNvSpPr>
            <p:nvPr/>
          </p:nvSpPr>
          <p:spPr bwMode="auto">
            <a:xfrm>
              <a:off x="816" y="3648"/>
              <a:ext cx="62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sp>
          <p:nvSpPr>
            <p:cNvPr id="185359" name="Line 15">
              <a:extLst>
                <a:ext uri="{FF2B5EF4-FFF2-40B4-BE49-F238E27FC236}">
                  <a16:creationId xmlns:a16="http://schemas.microsoft.com/office/drawing/2014/main" id="{D18A4BCF-B3DF-4FD3-AE24-A3BF5D677A4D}"/>
                </a:ext>
              </a:extLst>
            </p:cNvPr>
            <p:cNvSpPr>
              <a:spLocks noChangeShapeType="1"/>
            </p:cNvSpPr>
            <p:nvPr/>
          </p:nvSpPr>
          <p:spPr bwMode="auto">
            <a:xfrm flipH="1">
              <a:off x="768" y="3984"/>
              <a:ext cx="62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sp>
          <p:nvSpPr>
            <p:cNvPr id="185360" name="Line 16">
              <a:extLst>
                <a:ext uri="{FF2B5EF4-FFF2-40B4-BE49-F238E27FC236}">
                  <a16:creationId xmlns:a16="http://schemas.microsoft.com/office/drawing/2014/main" id="{9319ABE4-7219-4EAE-A1D9-A46070E77905}"/>
                </a:ext>
              </a:extLst>
            </p:cNvPr>
            <p:cNvSpPr>
              <a:spLocks noChangeShapeType="1"/>
            </p:cNvSpPr>
            <p:nvPr/>
          </p:nvSpPr>
          <p:spPr bwMode="auto">
            <a:xfrm flipV="1">
              <a:off x="720" y="3600"/>
              <a:ext cx="0" cy="38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sp>
          <p:nvSpPr>
            <p:cNvPr id="185361" name="Line 17">
              <a:extLst>
                <a:ext uri="{FF2B5EF4-FFF2-40B4-BE49-F238E27FC236}">
                  <a16:creationId xmlns:a16="http://schemas.microsoft.com/office/drawing/2014/main" id="{C5EF9A6F-94CE-4B41-BC50-29CFC82E92D7}"/>
                </a:ext>
              </a:extLst>
            </p:cNvPr>
            <p:cNvSpPr>
              <a:spLocks noChangeShapeType="1"/>
            </p:cNvSpPr>
            <p:nvPr/>
          </p:nvSpPr>
          <p:spPr bwMode="auto">
            <a:xfrm>
              <a:off x="1488" y="3648"/>
              <a:ext cx="0" cy="38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grpSp>
      <p:sp>
        <p:nvSpPr>
          <p:cNvPr id="185362" name="Rectangle 18">
            <a:extLst>
              <a:ext uri="{FF2B5EF4-FFF2-40B4-BE49-F238E27FC236}">
                <a16:creationId xmlns:a16="http://schemas.microsoft.com/office/drawing/2014/main" id="{013DDF6D-8FC2-4830-A486-B2F8AD348E3E}"/>
              </a:ext>
            </a:extLst>
          </p:cNvPr>
          <p:cNvSpPr>
            <a:spLocks noChangeArrowheads="1"/>
          </p:cNvSpPr>
          <p:nvPr/>
        </p:nvSpPr>
        <p:spPr bwMode="auto">
          <a:xfrm>
            <a:off x="1366812" y="1418526"/>
            <a:ext cx="4098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20" tIns="45810" rIns="91620" bIns="45810">
            <a:spAutoFit/>
          </a:bodyPr>
          <a:lstStyle>
            <a:lvl1pPr defTabSz="915988" eaLnBrk="0" hangingPunct="0">
              <a:defRPr sz="1200">
                <a:solidFill>
                  <a:schemeClr val="tx1"/>
                </a:solidFill>
                <a:latin typeface="Arial" panose="020B0604020202020204" pitchFamily="34" charset="0"/>
              </a:defRPr>
            </a:lvl1pPr>
            <a:lvl2pPr marL="742950" indent="-285750" defTabSz="915988" eaLnBrk="0" hangingPunct="0">
              <a:defRPr sz="1200">
                <a:solidFill>
                  <a:schemeClr val="tx1"/>
                </a:solidFill>
                <a:latin typeface="Arial" panose="020B0604020202020204" pitchFamily="34" charset="0"/>
              </a:defRPr>
            </a:lvl2pPr>
            <a:lvl3pPr marL="1143000" indent="-228600" defTabSz="915988" eaLnBrk="0" hangingPunct="0">
              <a:defRPr sz="1200">
                <a:solidFill>
                  <a:schemeClr val="tx1"/>
                </a:solidFill>
                <a:latin typeface="Arial" panose="020B0604020202020204" pitchFamily="34" charset="0"/>
              </a:defRPr>
            </a:lvl3pPr>
            <a:lvl4pPr marL="1600200" indent="-228600" defTabSz="915988" eaLnBrk="0" hangingPunct="0">
              <a:defRPr sz="1200">
                <a:solidFill>
                  <a:schemeClr val="tx1"/>
                </a:solidFill>
                <a:latin typeface="Arial" panose="020B0604020202020204" pitchFamily="34" charset="0"/>
              </a:defRPr>
            </a:lvl4pPr>
            <a:lvl5pPr marL="2057400" indent="-228600" defTabSz="915988" eaLnBrk="0" hangingPunct="0">
              <a:defRPr sz="1200">
                <a:solidFill>
                  <a:schemeClr val="tx1"/>
                </a:solidFill>
                <a:latin typeface="Arial" panose="020B0604020202020204" pitchFamily="34" charset="0"/>
              </a:defRPr>
            </a:lvl5pPr>
            <a:lvl6pPr marL="2514600" indent="-228600" algn="ctr" defTabSz="915988"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defTabSz="915988"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defTabSz="915988"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defTabSz="915988"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s-MX" altLang="es-MX" b="1" dirty="0">
                <a:latin typeface="BinnerD" pitchFamily="34" charset="0"/>
              </a:rPr>
              <a:t>SIMBOLOGÍA UTILIZADA PARA LA ELABORACIÓN DEL DIAGRAMA DE FLUJO DEL PROCEDIMIENTO</a:t>
            </a:r>
          </a:p>
        </p:txBody>
      </p:sp>
      <p:sp>
        <p:nvSpPr>
          <p:cNvPr id="185363" name="Text Box 19">
            <a:extLst>
              <a:ext uri="{FF2B5EF4-FFF2-40B4-BE49-F238E27FC236}">
                <a16:creationId xmlns:a16="http://schemas.microsoft.com/office/drawing/2014/main" id="{843F6816-E424-47FC-B455-CBCFAAFE0E12}"/>
              </a:ext>
            </a:extLst>
          </p:cNvPr>
          <p:cNvSpPr txBox="1">
            <a:spLocks noChangeArrowheads="1"/>
          </p:cNvSpPr>
          <p:nvPr/>
        </p:nvSpPr>
        <p:spPr bwMode="auto">
          <a:xfrm>
            <a:off x="2539504" y="6345425"/>
            <a:ext cx="3505200" cy="137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spcBef>
                <a:spcPct val="50000"/>
              </a:spcBef>
            </a:pPr>
            <a:r>
              <a:rPr lang="es-MX" altLang="es-MX"/>
              <a:t>El símbolo DECISIÓN o ALTERNATIVA, indica un punto dentro del flujo en que son posibles varias alternativas derivadas de una decisión, es decir, en una situación en la que existen opciones y debe elegirse entre alguna de ellas.  Este símbolo no se enumerará.  Ejemplo: Compra de contado o Compra a crédito.</a:t>
            </a:r>
          </a:p>
        </p:txBody>
      </p:sp>
      <p:sp>
        <p:nvSpPr>
          <p:cNvPr id="185364" name="AutoShape 20">
            <a:extLst>
              <a:ext uri="{FF2B5EF4-FFF2-40B4-BE49-F238E27FC236}">
                <a16:creationId xmlns:a16="http://schemas.microsoft.com/office/drawing/2014/main" id="{5768BCF1-D329-471C-8E9E-2A71F4CCA19D}"/>
              </a:ext>
            </a:extLst>
          </p:cNvPr>
          <p:cNvSpPr>
            <a:spLocks noChangeArrowheads="1"/>
          </p:cNvSpPr>
          <p:nvPr/>
        </p:nvSpPr>
        <p:spPr bwMode="auto">
          <a:xfrm>
            <a:off x="1040904" y="6601013"/>
            <a:ext cx="1066800" cy="887412"/>
          </a:xfrm>
          <a:prstGeom prst="flowChartDecision">
            <a:avLst/>
          </a:prstGeom>
          <a:solidFill>
            <a:schemeClr val="bg1"/>
          </a:solidFill>
          <a:ln w="9525">
            <a:solidFill>
              <a:schemeClr val="tx1"/>
            </a:solidFill>
            <a:miter lim="800000"/>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5365" name="Text Box 21">
            <a:extLst>
              <a:ext uri="{FF2B5EF4-FFF2-40B4-BE49-F238E27FC236}">
                <a16:creationId xmlns:a16="http://schemas.microsoft.com/office/drawing/2014/main" id="{B7B9A4D7-ADD3-4AE3-88AC-D4E9F073B9D2}"/>
              </a:ext>
            </a:extLst>
          </p:cNvPr>
          <p:cNvSpPr txBox="1">
            <a:spLocks noChangeArrowheads="1"/>
          </p:cNvSpPr>
          <p:nvPr/>
        </p:nvSpPr>
        <p:spPr bwMode="auto">
          <a:xfrm>
            <a:off x="2564904" y="2078225"/>
            <a:ext cx="3505200" cy="683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lnSpc>
                <a:spcPct val="80000"/>
              </a:lnSpc>
              <a:spcBef>
                <a:spcPct val="50000"/>
              </a:spcBef>
            </a:pPr>
            <a:r>
              <a:rPr lang="es-MX" altLang="es-MX" dirty="0"/>
              <a:t>El símbolo Terminal indica el INICIO o la TERMINACIÓN DEL FLUJO, puede ser acción o lugar.  Es necesario escribir dentro del símbolo la palabra “inicio” o “final”.</a:t>
            </a:r>
          </a:p>
        </p:txBody>
      </p:sp>
      <p:sp>
        <p:nvSpPr>
          <p:cNvPr id="185366" name="AutoShape 22">
            <a:extLst>
              <a:ext uri="{FF2B5EF4-FFF2-40B4-BE49-F238E27FC236}">
                <a16:creationId xmlns:a16="http://schemas.microsoft.com/office/drawing/2014/main" id="{E15BC10F-4ACD-4744-BCBE-865FABE97EB7}"/>
              </a:ext>
            </a:extLst>
          </p:cNvPr>
          <p:cNvSpPr>
            <a:spLocks noChangeArrowheads="1"/>
          </p:cNvSpPr>
          <p:nvPr/>
        </p:nvSpPr>
        <p:spPr bwMode="auto">
          <a:xfrm>
            <a:off x="964704" y="2154425"/>
            <a:ext cx="1295400" cy="446088"/>
          </a:xfrm>
          <a:prstGeom prst="flowChartTerminator">
            <a:avLst/>
          </a:prstGeom>
          <a:solidFill>
            <a:schemeClr val="bg1"/>
          </a:solidFill>
          <a:ln w="9525">
            <a:solidFill>
              <a:schemeClr val="tx1"/>
            </a:solidFill>
            <a:miter lim="800000"/>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 name="Line 14">
            <a:extLst>
              <a:ext uri="{FF2B5EF4-FFF2-40B4-BE49-F238E27FC236}">
                <a16:creationId xmlns:a16="http://schemas.microsoft.com/office/drawing/2014/main" id="{95AFAF03-76FC-44D0-A153-46C8760D56E8}"/>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9" name="Line 17">
            <a:extLst>
              <a:ext uri="{FF2B5EF4-FFF2-40B4-BE49-F238E27FC236}">
                <a16:creationId xmlns:a16="http://schemas.microsoft.com/office/drawing/2014/main" id="{77308CE8-A8C5-4616-8069-B52E2397FF88}"/>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0" name="Line 15">
            <a:extLst>
              <a:ext uri="{FF2B5EF4-FFF2-40B4-BE49-F238E27FC236}">
                <a16:creationId xmlns:a16="http://schemas.microsoft.com/office/drawing/2014/main" id="{4DCC914F-B23F-4B22-8D7F-9B9C08EEE763}"/>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1" name="Line 16">
            <a:extLst>
              <a:ext uri="{FF2B5EF4-FFF2-40B4-BE49-F238E27FC236}">
                <a16:creationId xmlns:a16="http://schemas.microsoft.com/office/drawing/2014/main" id="{E627CF8B-92A7-440C-8B95-CC4266DB6EB7}"/>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23" name="Tabla 22">
            <a:extLst>
              <a:ext uri="{FF2B5EF4-FFF2-40B4-BE49-F238E27FC236}">
                <a16:creationId xmlns:a16="http://schemas.microsoft.com/office/drawing/2014/main" id="{1FC7D0F9-14DE-429D-9727-AF815E5E95DE}"/>
              </a:ext>
            </a:extLst>
          </p:cNvPr>
          <p:cNvGraphicFramePr>
            <a:graphicFrameLocks noGrp="1"/>
          </p:cNvGraphicFramePr>
          <p:nvPr>
            <p:extLst>
              <p:ext uri="{D42A27DB-BD31-4B8C-83A1-F6EECF244321}">
                <p14:modId xmlns:p14="http://schemas.microsoft.com/office/powerpoint/2010/main" val="3148608693"/>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 de Cultura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24" name="Picture 2077" descr="Resultado de imagen para ayuntamiento de tlatlauquitepec">
            <a:hlinkClick r:id="rId2"/>
            <a:extLst>
              <a:ext uri="{FF2B5EF4-FFF2-40B4-BE49-F238E27FC236}">
                <a16:creationId xmlns:a16="http://schemas.microsoft.com/office/drawing/2014/main" id="{3D7263C0-18B7-4921-A1A2-833B01207A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6" name="Tabla 25">
            <a:extLst>
              <a:ext uri="{FF2B5EF4-FFF2-40B4-BE49-F238E27FC236}">
                <a16:creationId xmlns:a16="http://schemas.microsoft.com/office/drawing/2014/main" id="{64D8C29F-A745-4C08-9871-9F78CF41DF07}"/>
              </a:ext>
            </a:extLst>
          </p:cNvPr>
          <p:cNvGraphicFramePr>
            <a:graphicFrameLocks noGrp="1"/>
          </p:cNvGraphicFramePr>
          <p:nvPr>
            <p:extLst>
              <p:ext uri="{D42A27DB-BD31-4B8C-83A1-F6EECF244321}">
                <p14:modId xmlns:p14="http://schemas.microsoft.com/office/powerpoint/2010/main" val="70344363"/>
              </p:ext>
            </p:extLst>
          </p:nvPr>
        </p:nvGraphicFramePr>
        <p:xfrm>
          <a:off x="5013176" y="8912203"/>
          <a:ext cx="1479699" cy="370840"/>
        </p:xfrm>
        <a:graphic>
          <a:graphicData uri="http://schemas.openxmlformats.org/drawingml/2006/table">
            <a:tbl>
              <a:tblPr firstRow="1" bandRow="1">
                <a:tableStyleId>{F5AB1C69-6EDB-4FF4-983F-18BD219EF322}</a:tableStyleId>
              </a:tblPr>
              <a:tblGrid>
                <a:gridCol w="147969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21 de 24</a:t>
                      </a:r>
                    </a:p>
                  </a:txBody>
                  <a:tcPr/>
                </a:tc>
                <a:extLst>
                  <a:ext uri="{0D108BD9-81ED-4DB2-BD59-A6C34878D82A}">
                    <a16:rowId xmlns:a16="http://schemas.microsoft.com/office/drawing/2014/main" val="2061326865"/>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6371" name="Text Box 3">
            <a:extLst>
              <a:ext uri="{FF2B5EF4-FFF2-40B4-BE49-F238E27FC236}">
                <a16:creationId xmlns:a16="http://schemas.microsoft.com/office/drawing/2014/main" id="{77D274BC-09D7-4DDB-BB61-30797D9476F7}"/>
              </a:ext>
            </a:extLst>
          </p:cNvPr>
          <p:cNvSpPr txBox="1">
            <a:spLocks noChangeArrowheads="1"/>
          </p:cNvSpPr>
          <p:nvPr/>
        </p:nvSpPr>
        <p:spPr bwMode="auto">
          <a:xfrm>
            <a:off x="533400" y="5715000"/>
            <a:ext cx="5791200" cy="10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defTabSz="228600" eaLnBrk="0" hangingPunct="0">
              <a:defRPr sz="1200">
                <a:solidFill>
                  <a:schemeClr val="tx1"/>
                </a:solidFill>
                <a:latin typeface="Arial" panose="020B0604020202020204" pitchFamily="34" charset="0"/>
              </a:defRPr>
            </a:lvl1pPr>
            <a:lvl2pPr marL="742950" indent="-285750" defTabSz="228600" eaLnBrk="0" hangingPunct="0">
              <a:defRPr sz="1200">
                <a:solidFill>
                  <a:schemeClr val="tx1"/>
                </a:solidFill>
                <a:latin typeface="Arial" panose="020B0604020202020204" pitchFamily="34" charset="0"/>
              </a:defRPr>
            </a:lvl2pPr>
            <a:lvl3pPr marL="1139825" indent="-187325" defTabSz="228600" eaLnBrk="0" hangingPunct="0">
              <a:defRPr sz="1200">
                <a:solidFill>
                  <a:schemeClr val="tx1"/>
                </a:solidFill>
                <a:latin typeface="Arial" panose="020B0604020202020204" pitchFamily="34" charset="0"/>
              </a:defRPr>
            </a:lvl3pPr>
            <a:lvl4pPr marL="1600200" indent="-228600" defTabSz="228600" eaLnBrk="0" hangingPunct="0">
              <a:defRPr sz="1200">
                <a:solidFill>
                  <a:schemeClr val="tx1"/>
                </a:solidFill>
                <a:latin typeface="Arial" panose="020B0604020202020204" pitchFamily="34" charset="0"/>
              </a:defRPr>
            </a:lvl4pPr>
            <a:lvl5pPr marL="2057400" indent="-228600" defTabSz="228600" eaLnBrk="0" hangingPunct="0">
              <a:defRPr sz="1200">
                <a:solidFill>
                  <a:schemeClr val="tx1"/>
                </a:solidFill>
                <a:latin typeface="Arial" panose="020B0604020202020204" pitchFamily="34" charset="0"/>
              </a:defRPr>
            </a:lvl5pPr>
            <a:lvl6pPr marL="2514600" indent="-228600" algn="ctr" defTabSz="228600"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defTabSz="228600"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defTabSz="228600"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defTabSz="228600" eaLnBrk="0" fontAlgn="base" hangingPunct="0">
              <a:spcBef>
                <a:spcPct val="0"/>
              </a:spcBef>
              <a:spcAft>
                <a:spcPct val="0"/>
              </a:spcAft>
              <a:defRPr sz="1200">
                <a:solidFill>
                  <a:schemeClr val="tx1"/>
                </a:solidFill>
                <a:latin typeface="Arial" panose="020B0604020202020204" pitchFamily="34" charset="0"/>
              </a:defRPr>
            </a:lvl9pPr>
          </a:lstStyle>
          <a:p>
            <a:pPr lvl="2" algn="just" eaLnBrk="1" hangingPunct="1">
              <a:buFont typeface="Wingdings" panose="05000000000000000000" pitchFamily="2" charset="2"/>
              <a:buChar char="²"/>
            </a:pPr>
            <a:r>
              <a:rPr lang="es-MX" altLang="es-MX">
                <a:cs typeface="Times New Roman" panose="02020603050405020304" pitchFamily="18" charset="0"/>
              </a:rPr>
              <a:t>	Debe usarse éste símbolo para evitar cruce entre líneas del flujo o para llegar a una mejor distribución de los símbolos.</a:t>
            </a:r>
          </a:p>
          <a:p>
            <a:pPr lvl="2" algn="just" eaLnBrk="1" hangingPunct="1">
              <a:buFont typeface="Wingdings" panose="05000000000000000000" pitchFamily="2" charset="2"/>
              <a:buChar char="²"/>
            </a:pPr>
            <a:endParaRPr lang="es-MX" altLang="es-MX">
              <a:cs typeface="Times New Roman" panose="02020603050405020304" pitchFamily="18" charset="0"/>
            </a:endParaRPr>
          </a:p>
          <a:p>
            <a:pPr lvl="2" algn="just" eaLnBrk="1" hangingPunct="1">
              <a:buFont typeface="Wingdings" panose="05000000000000000000" pitchFamily="2" charset="2"/>
              <a:buChar char="²"/>
            </a:pPr>
            <a:r>
              <a:rPr lang="es-MX" altLang="es-MX">
                <a:cs typeface="Times New Roman" panose="02020603050405020304" pitchFamily="18" charset="0"/>
              </a:rPr>
              <a:t>Cada conector debe identificarse con otro cuyo número sea el mismo (el mismo para el envío que para la recepción).</a:t>
            </a:r>
            <a:endParaRPr lang="es-MX" altLang="es-MX">
              <a:cs typeface="Arial" panose="020B0604020202020204" pitchFamily="34" charset="0"/>
            </a:endParaRPr>
          </a:p>
        </p:txBody>
      </p:sp>
      <p:grpSp>
        <p:nvGrpSpPr>
          <p:cNvPr id="186372" name="Group 4">
            <a:extLst>
              <a:ext uri="{FF2B5EF4-FFF2-40B4-BE49-F238E27FC236}">
                <a16:creationId xmlns:a16="http://schemas.microsoft.com/office/drawing/2014/main" id="{4F9D49F8-EC9E-4E46-B657-DFC12F89CFC6}"/>
              </a:ext>
            </a:extLst>
          </p:cNvPr>
          <p:cNvGrpSpPr>
            <a:grpSpLocks/>
          </p:cNvGrpSpPr>
          <p:nvPr/>
        </p:nvGrpSpPr>
        <p:grpSpPr bwMode="auto">
          <a:xfrm>
            <a:off x="2093119" y="7101669"/>
            <a:ext cx="2667000" cy="685800"/>
            <a:chOff x="1392" y="3648"/>
            <a:chExt cx="1680" cy="432"/>
          </a:xfrm>
        </p:grpSpPr>
        <p:sp>
          <p:nvSpPr>
            <p:cNvPr id="186373" name="AutoShape 5">
              <a:extLst>
                <a:ext uri="{FF2B5EF4-FFF2-40B4-BE49-F238E27FC236}">
                  <a16:creationId xmlns:a16="http://schemas.microsoft.com/office/drawing/2014/main" id="{63642C44-7D0A-4186-BE9B-720C5B57C139}"/>
                </a:ext>
              </a:extLst>
            </p:cNvPr>
            <p:cNvSpPr>
              <a:spLocks noChangeArrowheads="1"/>
            </p:cNvSpPr>
            <p:nvPr/>
          </p:nvSpPr>
          <p:spPr bwMode="auto">
            <a:xfrm>
              <a:off x="1968" y="3648"/>
              <a:ext cx="192" cy="192"/>
            </a:xfrm>
            <a:prstGeom prst="flowChartConnector">
              <a:avLst/>
            </a:prstGeom>
            <a:solidFill>
              <a:schemeClr val="bg1"/>
            </a:solidFill>
            <a:ln w="9525">
              <a:solidFill>
                <a:schemeClr val="tx1"/>
              </a:solidFill>
              <a:round/>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6374" name="AutoShape 6">
              <a:extLst>
                <a:ext uri="{FF2B5EF4-FFF2-40B4-BE49-F238E27FC236}">
                  <a16:creationId xmlns:a16="http://schemas.microsoft.com/office/drawing/2014/main" id="{522C0439-EC27-45CF-8763-FBFA022A09FD}"/>
                </a:ext>
              </a:extLst>
            </p:cNvPr>
            <p:cNvSpPr>
              <a:spLocks noChangeArrowheads="1"/>
            </p:cNvSpPr>
            <p:nvPr/>
          </p:nvSpPr>
          <p:spPr bwMode="auto">
            <a:xfrm>
              <a:off x="2304" y="3648"/>
              <a:ext cx="192" cy="192"/>
            </a:xfrm>
            <a:prstGeom prst="flowChartConnector">
              <a:avLst/>
            </a:prstGeom>
            <a:solidFill>
              <a:schemeClr val="bg1"/>
            </a:solidFill>
            <a:ln w="9525">
              <a:solidFill>
                <a:schemeClr val="tx1"/>
              </a:solidFill>
              <a:round/>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6375" name="Line 7">
              <a:extLst>
                <a:ext uri="{FF2B5EF4-FFF2-40B4-BE49-F238E27FC236}">
                  <a16:creationId xmlns:a16="http://schemas.microsoft.com/office/drawing/2014/main" id="{89AA577F-490C-4E1A-87F1-70D3CB017101}"/>
                </a:ext>
              </a:extLst>
            </p:cNvPr>
            <p:cNvSpPr>
              <a:spLocks noChangeShapeType="1"/>
            </p:cNvSpPr>
            <p:nvPr/>
          </p:nvSpPr>
          <p:spPr bwMode="auto">
            <a:xfrm flipV="1">
              <a:off x="2064" y="3840"/>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sp>
          <p:nvSpPr>
            <p:cNvPr id="186376" name="Line 8">
              <a:extLst>
                <a:ext uri="{FF2B5EF4-FFF2-40B4-BE49-F238E27FC236}">
                  <a16:creationId xmlns:a16="http://schemas.microsoft.com/office/drawing/2014/main" id="{55C2E20B-21B2-4B91-917C-9A4B62A96C21}"/>
                </a:ext>
              </a:extLst>
            </p:cNvPr>
            <p:cNvSpPr>
              <a:spLocks noChangeShapeType="1"/>
            </p:cNvSpPr>
            <p:nvPr/>
          </p:nvSpPr>
          <p:spPr bwMode="auto">
            <a:xfrm>
              <a:off x="2400" y="3840"/>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sp>
          <p:nvSpPr>
            <p:cNvPr id="186377" name="Text Box 9">
              <a:extLst>
                <a:ext uri="{FF2B5EF4-FFF2-40B4-BE49-F238E27FC236}">
                  <a16:creationId xmlns:a16="http://schemas.microsoft.com/office/drawing/2014/main" id="{201F5471-91D4-4A69-BA16-8DB43712D4AB}"/>
                </a:ext>
              </a:extLst>
            </p:cNvPr>
            <p:cNvSpPr txBox="1">
              <a:spLocks noChangeArrowheads="1"/>
            </p:cNvSpPr>
            <p:nvPr/>
          </p:nvSpPr>
          <p:spPr bwMode="auto">
            <a:xfrm>
              <a:off x="1920" y="3676"/>
              <a:ext cx="240"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spcBef>
                  <a:spcPct val="50000"/>
                </a:spcBef>
              </a:pPr>
              <a:r>
                <a:rPr lang="es-MX" altLang="es-MX" sz="1100"/>
                <a:t>  3</a:t>
              </a:r>
            </a:p>
          </p:txBody>
        </p:sp>
        <p:sp>
          <p:nvSpPr>
            <p:cNvPr id="186378" name="Text Box 10">
              <a:extLst>
                <a:ext uri="{FF2B5EF4-FFF2-40B4-BE49-F238E27FC236}">
                  <a16:creationId xmlns:a16="http://schemas.microsoft.com/office/drawing/2014/main" id="{9A19C5A5-AFE4-4345-8CFC-502C885D31F1}"/>
                </a:ext>
              </a:extLst>
            </p:cNvPr>
            <p:cNvSpPr txBox="1">
              <a:spLocks noChangeArrowheads="1"/>
            </p:cNvSpPr>
            <p:nvPr/>
          </p:nvSpPr>
          <p:spPr bwMode="auto">
            <a:xfrm>
              <a:off x="2256" y="3676"/>
              <a:ext cx="240"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spcBef>
                  <a:spcPct val="50000"/>
                </a:spcBef>
              </a:pPr>
              <a:r>
                <a:rPr lang="es-MX" altLang="es-MX" sz="1100"/>
                <a:t>  3</a:t>
              </a:r>
            </a:p>
          </p:txBody>
        </p:sp>
        <p:sp>
          <p:nvSpPr>
            <p:cNvPr id="186379" name="Text Box 11">
              <a:extLst>
                <a:ext uri="{FF2B5EF4-FFF2-40B4-BE49-F238E27FC236}">
                  <a16:creationId xmlns:a16="http://schemas.microsoft.com/office/drawing/2014/main" id="{F64841F2-F0CE-46C7-A6C6-3A6B51DD1769}"/>
                </a:ext>
              </a:extLst>
            </p:cNvPr>
            <p:cNvSpPr txBox="1">
              <a:spLocks noChangeArrowheads="1"/>
            </p:cNvSpPr>
            <p:nvPr/>
          </p:nvSpPr>
          <p:spPr bwMode="auto">
            <a:xfrm>
              <a:off x="1392" y="3888"/>
              <a:ext cx="57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spcBef>
                  <a:spcPct val="50000"/>
                </a:spcBef>
              </a:pPr>
              <a:r>
                <a:rPr lang="es-MX" altLang="es-MX"/>
                <a:t>(salida)</a:t>
              </a:r>
            </a:p>
          </p:txBody>
        </p:sp>
        <p:sp>
          <p:nvSpPr>
            <p:cNvPr id="186380" name="Text Box 12">
              <a:extLst>
                <a:ext uri="{FF2B5EF4-FFF2-40B4-BE49-F238E27FC236}">
                  <a16:creationId xmlns:a16="http://schemas.microsoft.com/office/drawing/2014/main" id="{D8CAE754-E634-462C-A839-653A801E1C37}"/>
                </a:ext>
              </a:extLst>
            </p:cNvPr>
            <p:cNvSpPr txBox="1">
              <a:spLocks noChangeArrowheads="1"/>
            </p:cNvSpPr>
            <p:nvPr/>
          </p:nvSpPr>
          <p:spPr bwMode="auto">
            <a:xfrm>
              <a:off x="2496" y="3888"/>
              <a:ext cx="57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spcBef>
                  <a:spcPct val="50000"/>
                </a:spcBef>
              </a:pPr>
              <a:r>
                <a:rPr lang="es-MX" altLang="es-MX"/>
                <a:t>(entrada)</a:t>
              </a:r>
            </a:p>
          </p:txBody>
        </p:sp>
      </p:grpSp>
      <p:sp>
        <p:nvSpPr>
          <p:cNvPr id="186381" name="Text Box 13">
            <a:extLst>
              <a:ext uri="{FF2B5EF4-FFF2-40B4-BE49-F238E27FC236}">
                <a16:creationId xmlns:a16="http://schemas.microsoft.com/office/drawing/2014/main" id="{D08764A6-F47E-453D-9A89-000BD8A05EFB}"/>
              </a:ext>
            </a:extLst>
          </p:cNvPr>
          <p:cNvSpPr txBox="1">
            <a:spLocks noChangeArrowheads="1"/>
          </p:cNvSpPr>
          <p:nvPr/>
        </p:nvSpPr>
        <p:spPr bwMode="auto">
          <a:xfrm>
            <a:off x="2400795" y="4293382"/>
            <a:ext cx="35052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lnSpc>
                <a:spcPct val="80000"/>
              </a:lnSpc>
              <a:spcBef>
                <a:spcPct val="50000"/>
              </a:spcBef>
            </a:pPr>
            <a:r>
              <a:rPr lang="es-MX" altLang="es-MX"/>
              <a:t>El CONECTOR representa la conexión o enlace de una parte del diagrama de flujo con otra parte lejana del mismo.</a:t>
            </a:r>
          </a:p>
        </p:txBody>
      </p:sp>
      <p:sp>
        <p:nvSpPr>
          <p:cNvPr id="186382" name="AutoShape 14">
            <a:extLst>
              <a:ext uri="{FF2B5EF4-FFF2-40B4-BE49-F238E27FC236}">
                <a16:creationId xmlns:a16="http://schemas.microsoft.com/office/drawing/2014/main" id="{EB7B5371-BD49-4BAC-8A7B-D35DCD964F5C}"/>
              </a:ext>
            </a:extLst>
          </p:cNvPr>
          <p:cNvSpPr>
            <a:spLocks noChangeArrowheads="1"/>
          </p:cNvSpPr>
          <p:nvPr/>
        </p:nvSpPr>
        <p:spPr bwMode="auto">
          <a:xfrm>
            <a:off x="941883" y="4137807"/>
            <a:ext cx="852487" cy="852488"/>
          </a:xfrm>
          <a:prstGeom prst="flowChartConnector">
            <a:avLst/>
          </a:prstGeom>
          <a:solidFill>
            <a:schemeClr val="bg1"/>
          </a:solidFill>
          <a:ln w="9525">
            <a:solidFill>
              <a:schemeClr val="tx1"/>
            </a:solidFill>
            <a:round/>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6383" name="AutoShape 15">
            <a:extLst>
              <a:ext uri="{FF2B5EF4-FFF2-40B4-BE49-F238E27FC236}">
                <a16:creationId xmlns:a16="http://schemas.microsoft.com/office/drawing/2014/main" id="{8D919690-BC6D-4866-B3F6-103E9AFBA8CD}"/>
              </a:ext>
            </a:extLst>
          </p:cNvPr>
          <p:cNvSpPr>
            <a:spLocks noChangeArrowheads="1"/>
          </p:cNvSpPr>
          <p:nvPr/>
        </p:nvSpPr>
        <p:spPr bwMode="auto">
          <a:xfrm>
            <a:off x="879970" y="1470807"/>
            <a:ext cx="1066800" cy="762000"/>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6384" name="Text Box 16">
            <a:extLst>
              <a:ext uri="{FF2B5EF4-FFF2-40B4-BE49-F238E27FC236}">
                <a16:creationId xmlns:a16="http://schemas.microsoft.com/office/drawing/2014/main" id="{4F74B6D9-4E51-4F74-B3C6-F74352AB33E0}"/>
              </a:ext>
            </a:extLst>
          </p:cNvPr>
          <p:cNvSpPr txBox="1">
            <a:spLocks noChangeArrowheads="1"/>
          </p:cNvSpPr>
          <p:nvPr/>
        </p:nvSpPr>
        <p:spPr bwMode="auto">
          <a:xfrm>
            <a:off x="2403970" y="1470807"/>
            <a:ext cx="35052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spcBef>
                <a:spcPct val="50000"/>
              </a:spcBef>
            </a:pPr>
            <a:r>
              <a:rPr lang="es-MX" altLang="es-MX"/>
              <a:t>Este símbolo representa un ARCHIVO común y corriente de oficina, donde se guarda un documento en forma </a:t>
            </a:r>
            <a:r>
              <a:rPr lang="es-MX" altLang="es-MX" b="1"/>
              <a:t>temporal</a:t>
            </a:r>
            <a:r>
              <a:rPr lang="es-MX" altLang="es-MX"/>
              <a:t>.</a:t>
            </a:r>
          </a:p>
        </p:txBody>
      </p:sp>
      <p:sp>
        <p:nvSpPr>
          <p:cNvPr id="186385" name="Text Box 17">
            <a:extLst>
              <a:ext uri="{FF2B5EF4-FFF2-40B4-BE49-F238E27FC236}">
                <a16:creationId xmlns:a16="http://schemas.microsoft.com/office/drawing/2014/main" id="{BD822CB4-EB6A-4038-81F8-50CE196589C8}"/>
              </a:ext>
            </a:extLst>
          </p:cNvPr>
          <p:cNvSpPr txBox="1">
            <a:spLocks noChangeArrowheads="1"/>
          </p:cNvSpPr>
          <p:nvPr/>
        </p:nvSpPr>
        <p:spPr bwMode="auto">
          <a:xfrm>
            <a:off x="2400795" y="2842407"/>
            <a:ext cx="35052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lnSpc>
                <a:spcPct val="80000"/>
              </a:lnSpc>
              <a:spcBef>
                <a:spcPct val="50000"/>
              </a:spcBef>
            </a:pPr>
            <a:r>
              <a:rPr lang="es-MX" altLang="es-MX"/>
              <a:t>Este símbolo representa un ARCHIVO común y corriente de oficina, donde se guarda un documento en forma </a:t>
            </a:r>
            <a:r>
              <a:rPr lang="es-MX" altLang="es-MX" b="1"/>
              <a:t>permanente</a:t>
            </a:r>
            <a:r>
              <a:rPr lang="es-MX" altLang="es-MX"/>
              <a:t>.</a:t>
            </a:r>
          </a:p>
        </p:txBody>
      </p:sp>
      <p:sp>
        <p:nvSpPr>
          <p:cNvPr id="186386" name="AutoShape 18">
            <a:extLst>
              <a:ext uri="{FF2B5EF4-FFF2-40B4-BE49-F238E27FC236}">
                <a16:creationId xmlns:a16="http://schemas.microsoft.com/office/drawing/2014/main" id="{D3B4F070-C029-4D06-B054-452FAE2A495D}"/>
              </a:ext>
            </a:extLst>
          </p:cNvPr>
          <p:cNvSpPr>
            <a:spLocks noChangeArrowheads="1"/>
          </p:cNvSpPr>
          <p:nvPr/>
        </p:nvSpPr>
        <p:spPr bwMode="auto">
          <a:xfrm>
            <a:off x="883145" y="2918607"/>
            <a:ext cx="911225" cy="685800"/>
          </a:xfrm>
          <a:prstGeom prst="flowChartMerge">
            <a:avLst/>
          </a:prstGeom>
          <a:solidFill>
            <a:schemeClr val="bg1"/>
          </a:solidFill>
          <a:ln w="9525">
            <a:solidFill>
              <a:schemeClr val="tx1"/>
            </a:solidFill>
            <a:miter lim="800000"/>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9" name="Line 14">
            <a:extLst>
              <a:ext uri="{FF2B5EF4-FFF2-40B4-BE49-F238E27FC236}">
                <a16:creationId xmlns:a16="http://schemas.microsoft.com/office/drawing/2014/main" id="{E5096BA7-3134-48AA-8985-659D1523F13E}"/>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0" name="Line 17">
            <a:extLst>
              <a:ext uri="{FF2B5EF4-FFF2-40B4-BE49-F238E27FC236}">
                <a16:creationId xmlns:a16="http://schemas.microsoft.com/office/drawing/2014/main" id="{D78EC9C5-C0AE-4F10-A035-120B870B093E}"/>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1" name="Line 15">
            <a:extLst>
              <a:ext uri="{FF2B5EF4-FFF2-40B4-BE49-F238E27FC236}">
                <a16:creationId xmlns:a16="http://schemas.microsoft.com/office/drawing/2014/main" id="{EFEB4F01-2E4F-42A4-848C-C95D1DE99CE9}"/>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2" name="Line 16">
            <a:extLst>
              <a:ext uri="{FF2B5EF4-FFF2-40B4-BE49-F238E27FC236}">
                <a16:creationId xmlns:a16="http://schemas.microsoft.com/office/drawing/2014/main" id="{5C6CC1F6-35AE-4A48-A92A-AC0096C9ACDE}"/>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23" name="Tabla 22">
            <a:extLst>
              <a:ext uri="{FF2B5EF4-FFF2-40B4-BE49-F238E27FC236}">
                <a16:creationId xmlns:a16="http://schemas.microsoft.com/office/drawing/2014/main" id="{72FBB864-B93E-4E44-B65F-FFD17FFEB0B9}"/>
              </a:ext>
            </a:extLst>
          </p:cNvPr>
          <p:cNvGraphicFramePr>
            <a:graphicFrameLocks noGrp="1"/>
          </p:cNvGraphicFramePr>
          <p:nvPr>
            <p:extLst>
              <p:ext uri="{D42A27DB-BD31-4B8C-83A1-F6EECF244321}">
                <p14:modId xmlns:p14="http://schemas.microsoft.com/office/powerpoint/2010/main" val="973444409"/>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 de Cultura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24" name="Picture 2077" descr="Resultado de imagen para ayuntamiento de tlatlauquitepec">
            <a:hlinkClick r:id="rId2"/>
            <a:extLst>
              <a:ext uri="{FF2B5EF4-FFF2-40B4-BE49-F238E27FC236}">
                <a16:creationId xmlns:a16="http://schemas.microsoft.com/office/drawing/2014/main" id="{474AB378-6968-4453-A56E-3C018B63FD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5" name="Tabla 24">
            <a:extLst>
              <a:ext uri="{FF2B5EF4-FFF2-40B4-BE49-F238E27FC236}">
                <a16:creationId xmlns:a16="http://schemas.microsoft.com/office/drawing/2014/main" id="{5EBCB6DD-FC8C-4195-B079-B6A8FE64FDD2}"/>
              </a:ext>
            </a:extLst>
          </p:cNvPr>
          <p:cNvGraphicFramePr>
            <a:graphicFrameLocks noGrp="1"/>
          </p:cNvGraphicFramePr>
          <p:nvPr>
            <p:extLst>
              <p:ext uri="{D42A27DB-BD31-4B8C-83A1-F6EECF244321}">
                <p14:modId xmlns:p14="http://schemas.microsoft.com/office/powerpoint/2010/main" val="963749768"/>
              </p:ext>
            </p:extLst>
          </p:nvPr>
        </p:nvGraphicFramePr>
        <p:xfrm>
          <a:off x="5228634" y="8912203"/>
          <a:ext cx="1264242" cy="370840"/>
        </p:xfrm>
        <a:graphic>
          <a:graphicData uri="http://schemas.openxmlformats.org/drawingml/2006/table">
            <a:tbl>
              <a:tblPr firstRow="1" bandRow="1">
                <a:tableStyleId>{F5AB1C69-6EDB-4FF4-983F-18BD219EF322}</a:tableStyleId>
              </a:tblPr>
              <a:tblGrid>
                <a:gridCol w="1264242">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22 de 24</a:t>
                      </a:r>
                    </a:p>
                  </a:txBody>
                  <a:tcPr/>
                </a:tc>
                <a:extLst>
                  <a:ext uri="{0D108BD9-81ED-4DB2-BD59-A6C34878D82A}">
                    <a16:rowId xmlns:a16="http://schemas.microsoft.com/office/drawing/2014/main" val="2061326865"/>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7395" name="AutoShape 3">
            <a:extLst>
              <a:ext uri="{FF2B5EF4-FFF2-40B4-BE49-F238E27FC236}">
                <a16:creationId xmlns:a16="http://schemas.microsoft.com/office/drawing/2014/main" id="{CF6E6977-2B9D-4B26-B28C-19EEE215B745}"/>
              </a:ext>
            </a:extLst>
          </p:cNvPr>
          <p:cNvSpPr>
            <a:spLocks noChangeArrowheads="1"/>
          </p:cNvSpPr>
          <p:nvPr/>
        </p:nvSpPr>
        <p:spPr bwMode="auto">
          <a:xfrm>
            <a:off x="1219200" y="4267200"/>
            <a:ext cx="698500" cy="685800"/>
          </a:xfrm>
          <a:prstGeom prst="flowChartOffpageConnector">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7396" name="Text Box 4">
            <a:extLst>
              <a:ext uri="{FF2B5EF4-FFF2-40B4-BE49-F238E27FC236}">
                <a16:creationId xmlns:a16="http://schemas.microsoft.com/office/drawing/2014/main" id="{81798036-3FBE-4B43-A541-304A62CB0C43}"/>
              </a:ext>
            </a:extLst>
          </p:cNvPr>
          <p:cNvSpPr txBox="1">
            <a:spLocks noChangeArrowheads="1"/>
          </p:cNvSpPr>
          <p:nvPr/>
        </p:nvSpPr>
        <p:spPr bwMode="auto">
          <a:xfrm>
            <a:off x="2514600" y="4267200"/>
            <a:ext cx="3505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lnSpc>
                <a:spcPct val="80000"/>
              </a:lnSpc>
              <a:spcBef>
                <a:spcPct val="50000"/>
              </a:spcBef>
            </a:pPr>
            <a:r>
              <a:rPr lang="es-MX" altLang="es-MX"/>
              <a:t>EL CONECTOR DE PÁGINA representa una conexión o enlace con otra hoja diferente, en la que continúa el diagrama de flujo de la documentación o información del mismo procedimiento.</a:t>
            </a:r>
          </a:p>
        </p:txBody>
      </p:sp>
      <p:sp>
        <p:nvSpPr>
          <p:cNvPr id="187397" name="Text Box 5">
            <a:extLst>
              <a:ext uri="{FF2B5EF4-FFF2-40B4-BE49-F238E27FC236}">
                <a16:creationId xmlns:a16="http://schemas.microsoft.com/office/drawing/2014/main" id="{9D89735D-047E-4B1F-9EFF-240B3AA2F26B}"/>
              </a:ext>
            </a:extLst>
          </p:cNvPr>
          <p:cNvSpPr txBox="1">
            <a:spLocks noChangeArrowheads="1"/>
          </p:cNvSpPr>
          <p:nvPr/>
        </p:nvSpPr>
        <p:spPr bwMode="auto">
          <a:xfrm>
            <a:off x="2438400" y="2362200"/>
            <a:ext cx="35052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spcBef>
                <a:spcPct val="50000"/>
              </a:spcBef>
            </a:pPr>
            <a:r>
              <a:rPr lang="es-MX" altLang="es-MX" dirty="0"/>
              <a:t>Este símbolo representa cuando la información enviada, recibida o generada sea por medios electromagnéticos; se tendrá también que representar cuando sean varias copias en alguna medio magnético, señalando su destino tal y como se señala en el caso de los documentos.</a:t>
            </a:r>
            <a:endParaRPr lang="es-MX" altLang="es-MX" b="1" dirty="0"/>
          </a:p>
        </p:txBody>
      </p:sp>
      <p:sp>
        <p:nvSpPr>
          <p:cNvPr id="187398" name="Freeform 6">
            <a:extLst>
              <a:ext uri="{FF2B5EF4-FFF2-40B4-BE49-F238E27FC236}">
                <a16:creationId xmlns:a16="http://schemas.microsoft.com/office/drawing/2014/main" id="{D2D6FC69-D8FE-454C-9E51-6BB311B44959}"/>
              </a:ext>
            </a:extLst>
          </p:cNvPr>
          <p:cNvSpPr>
            <a:spLocks noEditPoints="1"/>
          </p:cNvSpPr>
          <p:nvPr/>
        </p:nvSpPr>
        <p:spPr bwMode="auto">
          <a:xfrm>
            <a:off x="1143000" y="2362200"/>
            <a:ext cx="914400" cy="914400"/>
          </a:xfrm>
          <a:custGeom>
            <a:avLst/>
            <a:gdLst>
              <a:gd name="T0" fmla="*/ 471 w 520"/>
              <a:gd name="T1" fmla="*/ 48 h 392"/>
              <a:gd name="T2" fmla="*/ 504 w 520"/>
              <a:gd name="T3" fmla="*/ 48 h 392"/>
              <a:gd name="T4" fmla="*/ 504 w 520"/>
              <a:gd name="T5" fmla="*/ 25 h 392"/>
              <a:gd name="T6" fmla="*/ 471 w 520"/>
              <a:gd name="T7" fmla="*/ 25 h 392"/>
              <a:gd name="T8" fmla="*/ 471 w 520"/>
              <a:gd name="T9" fmla="*/ 48 h 392"/>
              <a:gd name="T10" fmla="*/ 16 w 520"/>
              <a:gd name="T11" fmla="*/ 48 h 392"/>
              <a:gd name="T12" fmla="*/ 49 w 520"/>
              <a:gd name="T13" fmla="*/ 48 h 392"/>
              <a:gd name="T14" fmla="*/ 49 w 520"/>
              <a:gd name="T15" fmla="*/ 25 h 392"/>
              <a:gd name="T16" fmla="*/ 16 w 520"/>
              <a:gd name="T17" fmla="*/ 25 h 392"/>
              <a:gd name="T18" fmla="*/ 16 w 520"/>
              <a:gd name="T19" fmla="*/ 48 h 392"/>
              <a:gd name="T20" fmla="*/ 130 w 520"/>
              <a:gd name="T21" fmla="*/ 392 h 392"/>
              <a:gd name="T22" fmla="*/ 390 w 520"/>
              <a:gd name="T23" fmla="*/ 392 h 392"/>
              <a:gd name="T24" fmla="*/ 390 w 520"/>
              <a:gd name="T25" fmla="*/ 264 h 392"/>
              <a:gd name="T26" fmla="*/ 388 w 520"/>
              <a:gd name="T27" fmla="*/ 255 h 392"/>
              <a:gd name="T28" fmla="*/ 381 w 520"/>
              <a:gd name="T29" fmla="*/ 248 h 392"/>
              <a:gd name="T30" fmla="*/ 369 w 520"/>
              <a:gd name="T31" fmla="*/ 244 h 392"/>
              <a:gd name="T32" fmla="*/ 151 w 520"/>
              <a:gd name="T33" fmla="*/ 244 h 392"/>
              <a:gd name="T34" fmla="*/ 139 w 520"/>
              <a:gd name="T35" fmla="*/ 248 h 392"/>
              <a:gd name="T36" fmla="*/ 132 w 520"/>
              <a:gd name="T37" fmla="*/ 255 h 392"/>
              <a:gd name="T38" fmla="*/ 130 w 520"/>
              <a:gd name="T39" fmla="*/ 264 h 392"/>
              <a:gd name="T40" fmla="*/ 130 w 520"/>
              <a:gd name="T41" fmla="*/ 392 h 392"/>
              <a:gd name="T42" fmla="*/ 64 w 520"/>
              <a:gd name="T43" fmla="*/ 196 h 392"/>
              <a:gd name="T44" fmla="*/ 456 w 520"/>
              <a:gd name="T45" fmla="*/ 196 h 392"/>
              <a:gd name="T46" fmla="*/ 456 w 520"/>
              <a:gd name="T47" fmla="*/ 0 h 392"/>
              <a:gd name="T48" fmla="*/ 64 w 520"/>
              <a:gd name="T49" fmla="*/ 0 h 392"/>
              <a:gd name="T50" fmla="*/ 64 w 520"/>
              <a:gd name="T51" fmla="*/ 196 h 392"/>
              <a:gd name="T52" fmla="*/ 0 w 520"/>
              <a:gd name="T53" fmla="*/ 356 h 392"/>
              <a:gd name="T54" fmla="*/ 49 w 520"/>
              <a:gd name="T55" fmla="*/ 392 h 392"/>
              <a:gd name="T56" fmla="*/ 494 w 520"/>
              <a:gd name="T57" fmla="*/ 392 h 392"/>
              <a:gd name="T58" fmla="*/ 504 w 520"/>
              <a:gd name="T59" fmla="*/ 391 h 392"/>
              <a:gd name="T60" fmla="*/ 513 w 520"/>
              <a:gd name="T61" fmla="*/ 387 h 392"/>
              <a:gd name="T62" fmla="*/ 518 w 520"/>
              <a:gd name="T63" fmla="*/ 381 h 392"/>
              <a:gd name="T64" fmla="*/ 520 w 520"/>
              <a:gd name="T65" fmla="*/ 373 h 392"/>
              <a:gd name="T66" fmla="*/ 520 w 520"/>
              <a:gd name="T67" fmla="*/ 19 h 392"/>
              <a:gd name="T68" fmla="*/ 518 w 520"/>
              <a:gd name="T69" fmla="*/ 12 h 392"/>
              <a:gd name="T70" fmla="*/ 513 w 520"/>
              <a:gd name="T71" fmla="*/ 5 h 392"/>
              <a:gd name="T72" fmla="*/ 504 w 520"/>
              <a:gd name="T73" fmla="*/ 1 h 392"/>
              <a:gd name="T74" fmla="*/ 494 w 520"/>
              <a:gd name="T75" fmla="*/ 0 h 392"/>
              <a:gd name="T76" fmla="*/ 26 w 520"/>
              <a:gd name="T77" fmla="*/ 0 h 392"/>
              <a:gd name="T78" fmla="*/ 16 w 520"/>
              <a:gd name="T79" fmla="*/ 1 h 392"/>
              <a:gd name="T80" fmla="*/ 7 w 520"/>
              <a:gd name="T81" fmla="*/ 5 h 392"/>
              <a:gd name="T82" fmla="*/ 2 w 520"/>
              <a:gd name="T83" fmla="*/ 12 h 392"/>
              <a:gd name="T84" fmla="*/ 0 w 520"/>
              <a:gd name="T85" fmla="*/ 19 h 392"/>
              <a:gd name="T86" fmla="*/ 0 w 520"/>
              <a:gd name="T87" fmla="*/ 356 h 392"/>
              <a:gd name="T88" fmla="*/ 182 w 520"/>
              <a:gd name="T89" fmla="*/ 364 h 392"/>
              <a:gd name="T90" fmla="*/ 246 w 520"/>
              <a:gd name="T91" fmla="*/ 364 h 392"/>
              <a:gd name="T92" fmla="*/ 246 w 520"/>
              <a:gd name="T93" fmla="*/ 265 h 392"/>
              <a:gd name="T94" fmla="*/ 182 w 520"/>
              <a:gd name="T95" fmla="*/ 265 h 392"/>
              <a:gd name="T96" fmla="*/ 182 w 520"/>
              <a:gd name="T97" fmla="*/ 364 h 39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20"/>
              <a:gd name="T148" fmla="*/ 0 h 392"/>
              <a:gd name="T149" fmla="*/ 520 w 520"/>
              <a:gd name="T150" fmla="*/ 392 h 39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20" h="392">
                <a:moveTo>
                  <a:pt x="471" y="48"/>
                </a:moveTo>
                <a:lnTo>
                  <a:pt x="504" y="48"/>
                </a:lnTo>
                <a:lnTo>
                  <a:pt x="504" y="25"/>
                </a:lnTo>
                <a:lnTo>
                  <a:pt x="471" y="25"/>
                </a:lnTo>
                <a:lnTo>
                  <a:pt x="471" y="48"/>
                </a:lnTo>
                <a:close/>
                <a:moveTo>
                  <a:pt x="16" y="48"/>
                </a:moveTo>
                <a:lnTo>
                  <a:pt x="49" y="48"/>
                </a:lnTo>
                <a:lnTo>
                  <a:pt x="49" y="25"/>
                </a:lnTo>
                <a:lnTo>
                  <a:pt x="16" y="25"/>
                </a:lnTo>
                <a:lnTo>
                  <a:pt x="16" y="48"/>
                </a:lnTo>
                <a:close/>
                <a:moveTo>
                  <a:pt x="130" y="392"/>
                </a:moveTo>
                <a:lnTo>
                  <a:pt x="390" y="392"/>
                </a:lnTo>
                <a:lnTo>
                  <a:pt x="390" y="264"/>
                </a:lnTo>
                <a:lnTo>
                  <a:pt x="388" y="255"/>
                </a:lnTo>
                <a:lnTo>
                  <a:pt x="381" y="248"/>
                </a:lnTo>
                <a:lnTo>
                  <a:pt x="369" y="244"/>
                </a:lnTo>
                <a:lnTo>
                  <a:pt x="151" y="244"/>
                </a:lnTo>
                <a:lnTo>
                  <a:pt x="139" y="248"/>
                </a:lnTo>
                <a:lnTo>
                  <a:pt x="132" y="255"/>
                </a:lnTo>
                <a:lnTo>
                  <a:pt x="130" y="264"/>
                </a:lnTo>
                <a:lnTo>
                  <a:pt x="130" y="392"/>
                </a:lnTo>
                <a:close/>
                <a:moveTo>
                  <a:pt x="64" y="196"/>
                </a:moveTo>
                <a:lnTo>
                  <a:pt x="456" y="196"/>
                </a:lnTo>
                <a:lnTo>
                  <a:pt x="456" y="0"/>
                </a:lnTo>
                <a:lnTo>
                  <a:pt x="64" y="0"/>
                </a:lnTo>
                <a:lnTo>
                  <a:pt x="64" y="196"/>
                </a:lnTo>
                <a:close/>
                <a:moveTo>
                  <a:pt x="0" y="356"/>
                </a:moveTo>
                <a:lnTo>
                  <a:pt x="49" y="392"/>
                </a:lnTo>
                <a:lnTo>
                  <a:pt x="494" y="392"/>
                </a:lnTo>
                <a:lnTo>
                  <a:pt x="504" y="391"/>
                </a:lnTo>
                <a:lnTo>
                  <a:pt x="513" y="387"/>
                </a:lnTo>
                <a:lnTo>
                  <a:pt x="518" y="381"/>
                </a:lnTo>
                <a:lnTo>
                  <a:pt x="520" y="373"/>
                </a:lnTo>
                <a:lnTo>
                  <a:pt x="520" y="19"/>
                </a:lnTo>
                <a:lnTo>
                  <a:pt x="518" y="12"/>
                </a:lnTo>
                <a:lnTo>
                  <a:pt x="513" y="5"/>
                </a:lnTo>
                <a:lnTo>
                  <a:pt x="504" y="1"/>
                </a:lnTo>
                <a:lnTo>
                  <a:pt x="494" y="0"/>
                </a:lnTo>
                <a:lnTo>
                  <a:pt x="26" y="0"/>
                </a:lnTo>
                <a:lnTo>
                  <a:pt x="16" y="1"/>
                </a:lnTo>
                <a:lnTo>
                  <a:pt x="7" y="5"/>
                </a:lnTo>
                <a:lnTo>
                  <a:pt x="2" y="12"/>
                </a:lnTo>
                <a:lnTo>
                  <a:pt x="0" y="19"/>
                </a:lnTo>
                <a:lnTo>
                  <a:pt x="0" y="356"/>
                </a:lnTo>
                <a:close/>
                <a:moveTo>
                  <a:pt x="182" y="364"/>
                </a:moveTo>
                <a:lnTo>
                  <a:pt x="246" y="364"/>
                </a:lnTo>
                <a:lnTo>
                  <a:pt x="246" y="265"/>
                </a:lnTo>
                <a:lnTo>
                  <a:pt x="182" y="265"/>
                </a:lnTo>
                <a:lnTo>
                  <a:pt x="182" y="364"/>
                </a:lnTo>
                <a:close/>
              </a:path>
            </a:pathLst>
          </a:custGeom>
          <a:solidFill>
            <a:srgbClr val="000000"/>
          </a:solidFill>
          <a:ln w="3175">
            <a:solidFill>
              <a:srgbClr val="000000"/>
            </a:solidFill>
            <a:prstDash val="solid"/>
            <a:round/>
            <a:headEnd/>
            <a:tailEnd/>
          </a:ln>
        </p:spPr>
        <p:txBody>
          <a:bodyPr/>
          <a:lstStyle/>
          <a:p>
            <a:endParaRPr lang="es-MX"/>
          </a:p>
        </p:txBody>
      </p:sp>
      <p:sp>
        <p:nvSpPr>
          <p:cNvPr id="7" name="Line 14">
            <a:extLst>
              <a:ext uri="{FF2B5EF4-FFF2-40B4-BE49-F238E27FC236}">
                <a16:creationId xmlns:a16="http://schemas.microsoft.com/office/drawing/2014/main" id="{2844A630-B2C3-45A0-86F9-28B538A00314}"/>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8" name="Line 17">
            <a:extLst>
              <a:ext uri="{FF2B5EF4-FFF2-40B4-BE49-F238E27FC236}">
                <a16:creationId xmlns:a16="http://schemas.microsoft.com/office/drawing/2014/main" id="{4EA38DA3-9B71-4B90-AF08-F62721ECC34A}"/>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9" name="Line 15">
            <a:extLst>
              <a:ext uri="{FF2B5EF4-FFF2-40B4-BE49-F238E27FC236}">
                <a16:creationId xmlns:a16="http://schemas.microsoft.com/office/drawing/2014/main" id="{68D2B047-F080-4599-ABC1-EF6B8CC73FF1}"/>
              </a:ext>
            </a:extLst>
          </p:cNvPr>
          <p:cNvSpPr>
            <a:spLocks noChangeShapeType="1"/>
          </p:cNvSpPr>
          <p:nvPr/>
        </p:nvSpPr>
        <p:spPr bwMode="auto">
          <a:xfrm flipH="1">
            <a:off x="6453187" y="408777"/>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0" name="Line 16">
            <a:extLst>
              <a:ext uri="{FF2B5EF4-FFF2-40B4-BE49-F238E27FC236}">
                <a16:creationId xmlns:a16="http://schemas.microsoft.com/office/drawing/2014/main" id="{6C89A0FA-308D-4C9C-B31B-598D0AFF572A}"/>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11" name="Tabla 10">
            <a:extLst>
              <a:ext uri="{FF2B5EF4-FFF2-40B4-BE49-F238E27FC236}">
                <a16:creationId xmlns:a16="http://schemas.microsoft.com/office/drawing/2014/main" id="{24E181B1-4D74-43F4-BD8E-6877240A9C73}"/>
              </a:ext>
            </a:extLst>
          </p:cNvPr>
          <p:cNvGraphicFramePr>
            <a:graphicFrameLocks noGrp="1"/>
          </p:cNvGraphicFramePr>
          <p:nvPr>
            <p:extLst>
              <p:ext uri="{D42A27DB-BD31-4B8C-83A1-F6EECF244321}">
                <p14:modId xmlns:p14="http://schemas.microsoft.com/office/powerpoint/2010/main" val="2484174672"/>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 de Cultura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12" name="Picture 2077" descr="Resultado de imagen para ayuntamiento de tlatlauquitepec">
            <a:hlinkClick r:id="rId2"/>
            <a:extLst>
              <a:ext uri="{FF2B5EF4-FFF2-40B4-BE49-F238E27FC236}">
                <a16:creationId xmlns:a16="http://schemas.microsoft.com/office/drawing/2014/main" id="{984BC1A0-F6B6-461B-B011-9CF6A79591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4" name="Tabla 13">
            <a:extLst>
              <a:ext uri="{FF2B5EF4-FFF2-40B4-BE49-F238E27FC236}">
                <a16:creationId xmlns:a16="http://schemas.microsoft.com/office/drawing/2014/main" id="{DE62BE51-933B-4160-AE2D-00138A4969F0}"/>
              </a:ext>
            </a:extLst>
          </p:cNvPr>
          <p:cNvGraphicFramePr>
            <a:graphicFrameLocks noGrp="1"/>
          </p:cNvGraphicFramePr>
          <p:nvPr>
            <p:extLst>
              <p:ext uri="{D42A27DB-BD31-4B8C-83A1-F6EECF244321}">
                <p14:modId xmlns:p14="http://schemas.microsoft.com/office/powerpoint/2010/main" val="2765780215"/>
              </p:ext>
            </p:extLst>
          </p:nvPr>
        </p:nvGraphicFramePr>
        <p:xfrm>
          <a:off x="5013176" y="8912203"/>
          <a:ext cx="1479699" cy="370840"/>
        </p:xfrm>
        <a:graphic>
          <a:graphicData uri="http://schemas.openxmlformats.org/drawingml/2006/table">
            <a:tbl>
              <a:tblPr firstRow="1" bandRow="1">
                <a:tableStyleId>{F5AB1C69-6EDB-4FF4-983F-18BD219EF322}</a:tableStyleId>
              </a:tblPr>
              <a:tblGrid>
                <a:gridCol w="147969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23 de 24</a:t>
                      </a:r>
                    </a:p>
                  </a:txBody>
                  <a:tcPr/>
                </a:tc>
                <a:extLst>
                  <a:ext uri="{0D108BD9-81ED-4DB2-BD59-A6C34878D82A}">
                    <a16:rowId xmlns:a16="http://schemas.microsoft.com/office/drawing/2014/main" val="2061326865"/>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7AB2D20-B357-4166-B4B7-D504577E1998}"/>
              </a:ext>
            </a:extLst>
          </p:cNvPr>
          <p:cNvSpPr/>
          <p:nvPr/>
        </p:nvSpPr>
        <p:spPr>
          <a:xfrm>
            <a:off x="548680" y="1422929"/>
            <a:ext cx="5760640" cy="1631216"/>
          </a:xfrm>
          <a:prstGeom prst="rect">
            <a:avLst/>
          </a:prstGeom>
        </p:spPr>
        <p:txBody>
          <a:bodyPr wrap="square">
            <a:spAutoFit/>
          </a:bodyPr>
          <a:lstStyle/>
          <a:p>
            <a:pPr lvl="0" eaLnBrk="0" hangingPunct="0"/>
            <a:r>
              <a:rPr lang="es-MX" altLang="es-MX" sz="2000" b="1" dirty="0">
                <a:solidFill>
                  <a:schemeClr val="bg1">
                    <a:lumMod val="65000"/>
                  </a:schemeClr>
                </a:solidFill>
                <a:ea typeface="Calibri" panose="020F0502020204030204" pitchFamily="34" charset="0"/>
                <a:cs typeface="Arial" panose="020B0604020202020204" pitchFamily="34" charset="0"/>
              </a:rPr>
              <a:t>MANUAL DE PROCEDIMIENTOS DE LA DIRECCION DE CULTURA</a:t>
            </a:r>
          </a:p>
          <a:p>
            <a:pPr lvl="0" eaLnBrk="0" hangingPunct="0"/>
            <a:endParaRPr lang="es-MX" altLang="es-MX" sz="2000" b="1" dirty="0">
              <a:solidFill>
                <a:schemeClr val="bg1">
                  <a:lumMod val="65000"/>
                </a:schemeClr>
              </a:solidFill>
              <a:cs typeface="Arial" panose="020B0604020202020204" pitchFamily="34" charset="0"/>
            </a:endParaRPr>
          </a:p>
          <a:p>
            <a:pPr lvl="0" eaLnBrk="0" hangingPunct="0"/>
            <a:r>
              <a:rPr lang="es-MX" altLang="es-MX" sz="2000" b="1" dirty="0">
                <a:solidFill>
                  <a:schemeClr val="bg1">
                    <a:lumMod val="65000"/>
                  </a:schemeClr>
                </a:solidFill>
                <a:cs typeface="Arial" panose="020B0604020202020204" pitchFamily="34" charset="0"/>
              </a:rPr>
              <a:t>HOJA DE MODIFICACIONES Y REVISIONES SEMESTRALES</a:t>
            </a:r>
          </a:p>
        </p:txBody>
      </p:sp>
      <p:graphicFrame>
        <p:nvGraphicFramePr>
          <p:cNvPr id="3" name="Tabla 2">
            <a:extLst>
              <a:ext uri="{FF2B5EF4-FFF2-40B4-BE49-F238E27FC236}">
                <a16:creationId xmlns:a16="http://schemas.microsoft.com/office/drawing/2014/main" id="{8465EC54-299F-4EEC-851A-1FE824C08A83}"/>
              </a:ext>
            </a:extLst>
          </p:cNvPr>
          <p:cNvGraphicFramePr>
            <a:graphicFrameLocks noGrp="1"/>
          </p:cNvGraphicFramePr>
          <p:nvPr>
            <p:extLst>
              <p:ext uri="{D42A27DB-BD31-4B8C-83A1-F6EECF244321}">
                <p14:modId xmlns:p14="http://schemas.microsoft.com/office/powerpoint/2010/main" val="831950162"/>
              </p:ext>
            </p:extLst>
          </p:nvPr>
        </p:nvGraphicFramePr>
        <p:xfrm>
          <a:off x="548680" y="3390156"/>
          <a:ext cx="5760640" cy="4942840"/>
        </p:xfrm>
        <a:graphic>
          <a:graphicData uri="http://schemas.openxmlformats.org/drawingml/2006/table">
            <a:tbl>
              <a:tblPr firstRow="1" bandRow="1">
                <a:tableStyleId>{F5AB1C69-6EDB-4FF4-983F-18BD219EF322}</a:tableStyleId>
              </a:tblPr>
              <a:tblGrid>
                <a:gridCol w="1440160">
                  <a:extLst>
                    <a:ext uri="{9D8B030D-6E8A-4147-A177-3AD203B41FA5}">
                      <a16:colId xmlns:a16="http://schemas.microsoft.com/office/drawing/2014/main" val="3918202243"/>
                    </a:ext>
                  </a:extLst>
                </a:gridCol>
                <a:gridCol w="1440160">
                  <a:extLst>
                    <a:ext uri="{9D8B030D-6E8A-4147-A177-3AD203B41FA5}">
                      <a16:colId xmlns:a16="http://schemas.microsoft.com/office/drawing/2014/main" val="2213714661"/>
                    </a:ext>
                  </a:extLst>
                </a:gridCol>
                <a:gridCol w="1440160">
                  <a:extLst>
                    <a:ext uri="{9D8B030D-6E8A-4147-A177-3AD203B41FA5}">
                      <a16:colId xmlns:a16="http://schemas.microsoft.com/office/drawing/2014/main" val="2767607179"/>
                    </a:ext>
                  </a:extLst>
                </a:gridCol>
                <a:gridCol w="1440160">
                  <a:extLst>
                    <a:ext uri="{9D8B030D-6E8A-4147-A177-3AD203B41FA5}">
                      <a16:colId xmlns:a16="http://schemas.microsoft.com/office/drawing/2014/main" val="2169275799"/>
                    </a:ext>
                  </a:extLst>
                </a:gridCol>
              </a:tblGrid>
              <a:tr h="370840">
                <a:tc>
                  <a:txBody>
                    <a:bodyPr/>
                    <a:lstStyle/>
                    <a:p>
                      <a:r>
                        <a:rPr lang="es-MX" dirty="0">
                          <a:solidFill>
                            <a:schemeClr val="bg1">
                              <a:lumMod val="65000"/>
                            </a:schemeClr>
                          </a:solidFill>
                        </a:rPr>
                        <a:t>Fecha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dirty="0">
                          <a:solidFill>
                            <a:schemeClr val="bg1">
                              <a:lumMod val="65000"/>
                            </a:schemeClr>
                          </a:solidFill>
                        </a:rPr>
                        <a:t>Revisó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dirty="0">
                          <a:solidFill>
                            <a:schemeClr val="bg1">
                              <a:lumMod val="65000"/>
                            </a:schemeClr>
                          </a:solidFill>
                        </a:rPr>
                        <a:t>Modificó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dirty="0">
                          <a:solidFill>
                            <a:schemeClr val="bg1">
                              <a:lumMod val="65000"/>
                            </a:schemeClr>
                          </a:solidFill>
                        </a:rPr>
                        <a:t>Autorizó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8371116"/>
                  </a:ext>
                </a:extLst>
              </a:tr>
              <a:tr h="370840">
                <a:tc>
                  <a:txBody>
                    <a:bodyPr/>
                    <a:lstStyle/>
                    <a:p>
                      <a:endParaRPr lang="es-MX" dirty="0">
                        <a:solidFill>
                          <a:schemeClr val="bg1">
                            <a:lumMod val="65000"/>
                          </a:schemeClr>
                        </a:solidFill>
                      </a:endParaRPr>
                    </a:p>
                    <a:p>
                      <a:endParaRPr lang="es-MX" dirty="0">
                        <a:solidFill>
                          <a:schemeClr val="bg1">
                            <a:lumMod val="65000"/>
                          </a:schemeClr>
                        </a:solidFill>
                      </a:endParaRPr>
                    </a:p>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9947754"/>
                  </a:ext>
                </a:extLst>
              </a:tr>
              <a:tr h="370840">
                <a:tc>
                  <a:txBody>
                    <a:bodyPr/>
                    <a:lstStyle/>
                    <a:p>
                      <a:endParaRPr lang="es-MX" dirty="0">
                        <a:solidFill>
                          <a:schemeClr val="bg1">
                            <a:lumMod val="65000"/>
                          </a:schemeClr>
                        </a:solidFill>
                      </a:endParaRPr>
                    </a:p>
                    <a:p>
                      <a:endParaRPr lang="es-MX" dirty="0">
                        <a:solidFill>
                          <a:schemeClr val="bg1">
                            <a:lumMod val="65000"/>
                          </a:schemeClr>
                        </a:solidFill>
                      </a:endParaRPr>
                    </a:p>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46496677"/>
                  </a:ext>
                </a:extLst>
              </a:tr>
              <a:tr h="370840">
                <a:tc>
                  <a:txBody>
                    <a:bodyPr/>
                    <a:lstStyle/>
                    <a:p>
                      <a:endParaRPr lang="es-MX" dirty="0">
                        <a:solidFill>
                          <a:schemeClr val="bg1">
                            <a:lumMod val="65000"/>
                          </a:schemeClr>
                        </a:solidFill>
                      </a:endParaRPr>
                    </a:p>
                    <a:p>
                      <a:endParaRPr lang="es-MX" dirty="0">
                        <a:solidFill>
                          <a:schemeClr val="bg1">
                            <a:lumMod val="65000"/>
                          </a:schemeClr>
                        </a:solidFill>
                      </a:endParaRPr>
                    </a:p>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74826157"/>
                  </a:ext>
                </a:extLst>
              </a:tr>
              <a:tr h="370840">
                <a:tc>
                  <a:txBody>
                    <a:bodyPr/>
                    <a:lstStyle/>
                    <a:p>
                      <a:endParaRPr lang="es-MX" dirty="0">
                        <a:solidFill>
                          <a:schemeClr val="bg1">
                            <a:lumMod val="65000"/>
                          </a:schemeClr>
                        </a:solidFill>
                      </a:endParaRPr>
                    </a:p>
                    <a:p>
                      <a:endParaRPr lang="es-MX" dirty="0">
                        <a:solidFill>
                          <a:schemeClr val="bg1">
                            <a:lumMod val="65000"/>
                          </a:schemeClr>
                        </a:solidFill>
                      </a:endParaRPr>
                    </a:p>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3410219"/>
                  </a:ext>
                </a:extLst>
              </a:tr>
              <a:tr h="370840">
                <a:tc>
                  <a:txBody>
                    <a:bodyPr/>
                    <a:lstStyle/>
                    <a:p>
                      <a:endParaRPr lang="es-MX" dirty="0">
                        <a:solidFill>
                          <a:schemeClr val="bg1">
                            <a:lumMod val="65000"/>
                          </a:schemeClr>
                        </a:solidFill>
                      </a:endParaRPr>
                    </a:p>
                    <a:p>
                      <a:endParaRPr lang="es-MX" dirty="0">
                        <a:solidFill>
                          <a:schemeClr val="bg1">
                            <a:lumMod val="65000"/>
                          </a:schemeClr>
                        </a:solidFill>
                      </a:endParaRPr>
                    </a:p>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52951854"/>
                  </a:ext>
                </a:extLst>
              </a:tr>
            </a:tbl>
          </a:graphicData>
        </a:graphic>
      </p:graphicFrame>
      <p:graphicFrame>
        <p:nvGraphicFramePr>
          <p:cNvPr id="4" name="Tabla 3">
            <a:extLst>
              <a:ext uri="{FF2B5EF4-FFF2-40B4-BE49-F238E27FC236}">
                <a16:creationId xmlns:a16="http://schemas.microsoft.com/office/drawing/2014/main" id="{768DD151-9BCF-4728-934B-2C0F9F1C752C}"/>
              </a:ext>
            </a:extLst>
          </p:cNvPr>
          <p:cNvGraphicFramePr>
            <a:graphicFrameLocks noGrp="1"/>
          </p:cNvGraphicFramePr>
          <p:nvPr>
            <p:extLst>
              <p:ext uri="{D42A27DB-BD31-4B8C-83A1-F6EECF244321}">
                <p14:modId xmlns:p14="http://schemas.microsoft.com/office/powerpoint/2010/main" val="813424708"/>
              </p:ext>
            </p:extLst>
          </p:nvPr>
        </p:nvGraphicFramePr>
        <p:xfrm>
          <a:off x="5181006" y="8912203"/>
          <a:ext cx="1311870" cy="370840"/>
        </p:xfrm>
        <a:graphic>
          <a:graphicData uri="http://schemas.openxmlformats.org/drawingml/2006/table">
            <a:tbl>
              <a:tblPr firstRow="1" bandRow="1">
                <a:tableStyleId>{F5AB1C69-6EDB-4FF4-983F-18BD219EF322}</a:tableStyleId>
              </a:tblPr>
              <a:tblGrid>
                <a:gridCol w="1311870">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24 de 24</a:t>
                      </a:r>
                    </a:p>
                  </a:txBody>
                  <a:tcPr/>
                </a:tc>
                <a:extLst>
                  <a:ext uri="{0D108BD9-81ED-4DB2-BD59-A6C34878D82A}">
                    <a16:rowId xmlns:a16="http://schemas.microsoft.com/office/drawing/2014/main" val="2061326865"/>
                  </a:ext>
                </a:extLst>
              </a:tr>
            </a:tbl>
          </a:graphicData>
        </a:graphic>
      </p:graphicFrame>
      <p:pic>
        <p:nvPicPr>
          <p:cNvPr id="5" name="Picture 2077" descr="Resultado de imagen para ayuntamiento de tlatlauquitepec">
            <a:hlinkClick r:id="rId2"/>
            <a:extLst>
              <a:ext uri="{FF2B5EF4-FFF2-40B4-BE49-F238E27FC236}">
                <a16:creationId xmlns:a16="http://schemas.microsoft.com/office/drawing/2014/main" id="{866EE825-D6F6-4091-8903-7F3942D1BE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83565" y="351568"/>
            <a:ext cx="1465515" cy="10713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2422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2098" name="Rectangle 27">
            <a:extLst>
              <a:ext uri="{FF2B5EF4-FFF2-40B4-BE49-F238E27FC236}">
                <a16:creationId xmlns:a16="http://schemas.microsoft.com/office/drawing/2014/main" id="{B84366F5-3589-4F22-A209-76650D666595}"/>
              </a:ext>
            </a:extLst>
          </p:cNvPr>
          <p:cNvSpPr>
            <a:spLocks noChangeArrowheads="1"/>
          </p:cNvSpPr>
          <p:nvPr/>
        </p:nvSpPr>
        <p:spPr bwMode="auto">
          <a:xfrm>
            <a:off x="381000" y="1447800"/>
            <a:ext cx="6096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32100" name="Rectangle 34">
            <a:extLst>
              <a:ext uri="{FF2B5EF4-FFF2-40B4-BE49-F238E27FC236}">
                <a16:creationId xmlns:a16="http://schemas.microsoft.com/office/drawing/2014/main" id="{71E5EF61-90E3-4964-8018-6414A3985DD5}"/>
              </a:ext>
            </a:extLst>
          </p:cNvPr>
          <p:cNvSpPr>
            <a:spLocks noChangeArrowheads="1"/>
          </p:cNvSpPr>
          <p:nvPr/>
        </p:nvSpPr>
        <p:spPr bwMode="auto">
          <a:xfrm>
            <a:off x="5763575" y="1954279"/>
            <a:ext cx="689612" cy="4210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lnSpc>
                <a:spcPct val="90000"/>
              </a:lnSpc>
            </a:pPr>
            <a:endParaRPr lang="es-MX" altLang="es-MX" b="1" dirty="0"/>
          </a:p>
          <a:p>
            <a:pPr eaLnBrk="1" hangingPunct="1">
              <a:lnSpc>
                <a:spcPct val="90000"/>
              </a:lnSpc>
            </a:pPr>
            <a:r>
              <a:rPr lang="es-MX" altLang="es-MX" b="1" dirty="0"/>
              <a:t>Página</a:t>
            </a:r>
            <a:endParaRPr lang="es-MX" altLang="es-MX" b="1" dirty="0">
              <a:solidFill>
                <a:srgbClr val="808080"/>
              </a:solidFill>
            </a:endParaRPr>
          </a:p>
          <a:p>
            <a:pPr eaLnBrk="1" hangingPunct="1">
              <a:lnSpc>
                <a:spcPct val="90000"/>
              </a:lnSpc>
            </a:pPr>
            <a:endParaRPr lang="es-MX" altLang="es-MX" b="1" dirty="0">
              <a:solidFill>
                <a:srgbClr val="808080"/>
              </a:solidFill>
            </a:endParaRPr>
          </a:p>
          <a:p>
            <a:pPr eaLnBrk="1" hangingPunct="1">
              <a:lnSpc>
                <a:spcPct val="90000"/>
              </a:lnSpc>
            </a:pPr>
            <a:r>
              <a:rPr lang="es-MX" altLang="es-MX" dirty="0"/>
              <a:t>3</a:t>
            </a:r>
          </a:p>
          <a:p>
            <a:pPr eaLnBrk="1" hangingPunct="1">
              <a:lnSpc>
                <a:spcPct val="90000"/>
              </a:lnSpc>
            </a:pPr>
            <a:endParaRPr lang="es-MX" altLang="es-MX" dirty="0"/>
          </a:p>
          <a:p>
            <a:pPr eaLnBrk="1" hangingPunct="1">
              <a:lnSpc>
                <a:spcPct val="90000"/>
              </a:lnSpc>
            </a:pPr>
            <a:r>
              <a:rPr lang="es-MX" altLang="es-MX" dirty="0"/>
              <a:t>4</a:t>
            </a:r>
          </a:p>
          <a:p>
            <a:pPr eaLnBrk="1" hangingPunct="1">
              <a:lnSpc>
                <a:spcPct val="90000"/>
              </a:lnSpc>
            </a:pPr>
            <a:endParaRPr lang="es-MX" altLang="es-MX" dirty="0"/>
          </a:p>
          <a:p>
            <a:pPr eaLnBrk="1" hangingPunct="1">
              <a:lnSpc>
                <a:spcPct val="90000"/>
              </a:lnSpc>
            </a:pPr>
            <a:r>
              <a:rPr lang="es-MX" altLang="es-MX" dirty="0"/>
              <a:t>5</a:t>
            </a:r>
          </a:p>
          <a:p>
            <a:pPr eaLnBrk="1" hangingPunct="1">
              <a:lnSpc>
                <a:spcPct val="90000"/>
              </a:lnSpc>
            </a:pPr>
            <a:endParaRPr lang="es-MX" altLang="es-MX" dirty="0"/>
          </a:p>
          <a:p>
            <a:pPr eaLnBrk="1" hangingPunct="1">
              <a:lnSpc>
                <a:spcPct val="90000"/>
              </a:lnSpc>
            </a:pPr>
            <a:r>
              <a:rPr lang="es-MX" altLang="es-MX" dirty="0"/>
              <a:t>6</a:t>
            </a:r>
          </a:p>
          <a:p>
            <a:pPr eaLnBrk="1" hangingPunct="1">
              <a:lnSpc>
                <a:spcPct val="90000"/>
              </a:lnSpc>
            </a:pPr>
            <a:endParaRPr lang="es-ES" altLang="es-MX" dirty="0"/>
          </a:p>
          <a:p>
            <a:pPr eaLnBrk="1" hangingPunct="1">
              <a:lnSpc>
                <a:spcPct val="90000"/>
              </a:lnSpc>
            </a:pPr>
            <a:r>
              <a:rPr lang="es-ES" altLang="es-MX" dirty="0"/>
              <a:t>7</a:t>
            </a:r>
          </a:p>
          <a:p>
            <a:pPr eaLnBrk="1" hangingPunct="1">
              <a:lnSpc>
                <a:spcPct val="90000"/>
              </a:lnSpc>
            </a:pPr>
            <a:endParaRPr lang="es-ES" altLang="es-MX" dirty="0"/>
          </a:p>
          <a:p>
            <a:pPr eaLnBrk="1" hangingPunct="1">
              <a:lnSpc>
                <a:spcPct val="90000"/>
              </a:lnSpc>
            </a:pPr>
            <a:r>
              <a:rPr lang="es-ES" altLang="es-MX" dirty="0"/>
              <a:t>10</a:t>
            </a:r>
          </a:p>
          <a:p>
            <a:pPr eaLnBrk="1" hangingPunct="1">
              <a:lnSpc>
                <a:spcPct val="90000"/>
              </a:lnSpc>
            </a:pPr>
            <a:endParaRPr lang="es-ES" altLang="es-MX" dirty="0"/>
          </a:p>
          <a:p>
            <a:pPr eaLnBrk="1" hangingPunct="1"/>
            <a:r>
              <a:rPr lang="es-ES" altLang="es-MX" dirty="0"/>
              <a:t>13</a:t>
            </a:r>
          </a:p>
          <a:p>
            <a:pPr eaLnBrk="1" hangingPunct="1"/>
            <a:endParaRPr lang="es-ES" altLang="es-MX" dirty="0"/>
          </a:p>
          <a:p>
            <a:pPr eaLnBrk="1" hangingPunct="1"/>
            <a:r>
              <a:rPr lang="es-ES" altLang="es-MX" dirty="0"/>
              <a:t>17</a:t>
            </a:r>
          </a:p>
          <a:p>
            <a:pPr eaLnBrk="1" hangingPunct="1"/>
            <a:endParaRPr lang="es-ES" altLang="es-MX" dirty="0"/>
          </a:p>
          <a:p>
            <a:pPr eaLnBrk="1" hangingPunct="1"/>
            <a:r>
              <a:rPr lang="es-ES" altLang="es-MX" dirty="0"/>
              <a:t>20</a:t>
            </a:r>
          </a:p>
          <a:p>
            <a:pPr eaLnBrk="1" hangingPunct="1"/>
            <a:endParaRPr lang="es-ES" altLang="es-MX" dirty="0"/>
          </a:p>
          <a:p>
            <a:pPr eaLnBrk="1" hangingPunct="1"/>
            <a:r>
              <a:rPr lang="es-ES" altLang="es-MX" dirty="0"/>
              <a:t>24</a:t>
            </a:r>
          </a:p>
          <a:p>
            <a:pPr eaLnBrk="1" hangingPunct="1">
              <a:lnSpc>
                <a:spcPct val="90000"/>
              </a:lnSpc>
            </a:pPr>
            <a:endParaRPr lang="es-ES" altLang="es-MX" dirty="0"/>
          </a:p>
          <a:p>
            <a:pPr eaLnBrk="1" hangingPunct="1">
              <a:lnSpc>
                <a:spcPct val="90000"/>
              </a:lnSpc>
            </a:pPr>
            <a:endParaRPr lang="es-ES" altLang="es-MX" dirty="0"/>
          </a:p>
        </p:txBody>
      </p:sp>
      <p:sp>
        <p:nvSpPr>
          <p:cNvPr id="132101" name="Text Box 35">
            <a:extLst>
              <a:ext uri="{FF2B5EF4-FFF2-40B4-BE49-F238E27FC236}">
                <a16:creationId xmlns:a16="http://schemas.microsoft.com/office/drawing/2014/main" id="{028243AA-A98F-485D-BBC5-B7F71D19DC20}"/>
              </a:ext>
            </a:extLst>
          </p:cNvPr>
          <p:cNvSpPr txBox="1">
            <a:spLocks noChangeArrowheads="1"/>
          </p:cNvSpPr>
          <p:nvPr/>
        </p:nvSpPr>
        <p:spPr bwMode="auto">
          <a:xfrm>
            <a:off x="2999201" y="1750494"/>
            <a:ext cx="77777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s-MX" altLang="es-MX" sz="1600" b="1" dirty="0"/>
              <a:t>Índice</a:t>
            </a:r>
            <a:endParaRPr lang="es-ES" altLang="es-MX" sz="1600" b="1" dirty="0"/>
          </a:p>
        </p:txBody>
      </p:sp>
      <p:sp>
        <p:nvSpPr>
          <p:cNvPr id="8" name="Rectangle 30">
            <a:extLst>
              <a:ext uri="{FF2B5EF4-FFF2-40B4-BE49-F238E27FC236}">
                <a16:creationId xmlns:a16="http://schemas.microsoft.com/office/drawing/2014/main" id="{FB1219F9-B289-47B2-A272-83DB77DD04C8}"/>
              </a:ext>
            </a:extLst>
          </p:cNvPr>
          <p:cNvSpPr>
            <a:spLocks noChangeArrowheads="1"/>
          </p:cNvSpPr>
          <p:nvPr/>
        </p:nvSpPr>
        <p:spPr bwMode="auto">
          <a:xfrm>
            <a:off x="509587" y="2411479"/>
            <a:ext cx="5943600" cy="3711785"/>
          </a:xfrm>
          <a:prstGeom prst="rect">
            <a:avLst/>
          </a:prstGeom>
          <a:noFill/>
          <a:ln w="9525">
            <a:noFill/>
            <a:miter lim="800000"/>
            <a:headEnd/>
            <a:tailEnd/>
          </a:ln>
        </p:spPr>
        <p:txBody>
          <a:bodyPr>
            <a:spAutoFit/>
          </a:bodyPr>
          <a:lstStyle/>
          <a:p>
            <a:pPr marL="355600" indent="-355600" algn="l">
              <a:lnSpc>
                <a:spcPct val="90000"/>
              </a:lnSpc>
              <a:buFontTx/>
              <a:buAutoNum type="arabicPeriod"/>
              <a:tabLst>
                <a:tab pos="355600" algn="l"/>
              </a:tabLst>
              <a:defRPr/>
            </a:pPr>
            <a:r>
              <a:rPr lang="es-MX" dirty="0">
                <a:latin typeface="Arial" charset="0"/>
              </a:rPr>
              <a:t>Introducción..........................................................................................</a:t>
            </a:r>
          </a:p>
          <a:p>
            <a:pPr marL="355600" indent="-355600" algn="l">
              <a:lnSpc>
                <a:spcPct val="90000"/>
              </a:lnSpc>
              <a:buFontTx/>
              <a:buAutoNum type="arabicPeriod"/>
              <a:tabLst>
                <a:tab pos="355600" algn="l"/>
              </a:tabLst>
              <a:defRPr/>
            </a:pPr>
            <a:endParaRPr lang="es-MX" dirty="0">
              <a:latin typeface="Arial" charset="0"/>
            </a:endParaRPr>
          </a:p>
          <a:p>
            <a:pPr marL="355600" indent="-355600" algn="l">
              <a:lnSpc>
                <a:spcPct val="90000"/>
              </a:lnSpc>
              <a:buFontTx/>
              <a:buAutoNum type="arabicPeriod"/>
              <a:tabLst>
                <a:tab pos="355600" algn="l"/>
              </a:tabLst>
              <a:defRPr/>
            </a:pPr>
            <a:r>
              <a:rPr lang="es-MX" dirty="0">
                <a:latin typeface="Arial" charset="0"/>
              </a:rPr>
              <a:t>Marco legal...........................................................................................</a:t>
            </a:r>
          </a:p>
          <a:p>
            <a:pPr marL="355600" indent="-355600" algn="l">
              <a:lnSpc>
                <a:spcPct val="90000"/>
              </a:lnSpc>
              <a:buFontTx/>
              <a:buAutoNum type="arabicPeriod"/>
              <a:tabLst>
                <a:tab pos="355600" algn="l"/>
              </a:tabLst>
              <a:defRPr/>
            </a:pPr>
            <a:endParaRPr lang="es-MX" dirty="0">
              <a:latin typeface="Arial" charset="0"/>
            </a:endParaRPr>
          </a:p>
          <a:p>
            <a:pPr marL="355600" indent="-355600" algn="l">
              <a:lnSpc>
                <a:spcPct val="90000"/>
              </a:lnSpc>
              <a:buFontTx/>
              <a:buAutoNum type="arabicPeriod"/>
              <a:tabLst>
                <a:tab pos="355600" algn="l"/>
              </a:tabLst>
              <a:defRPr/>
            </a:pPr>
            <a:r>
              <a:rPr lang="es-MX" dirty="0">
                <a:latin typeface="Arial" charset="0"/>
              </a:rPr>
              <a:t>Relación de Procedimientos de la Dirección de Turismo …………..….</a:t>
            </a:r>
          </a:p>
          <a:p>
            <a:pPr marL="355600" indent="-355600" algn="l">
              <a:lnSpc>
                <a:spcPct val="90000"/>
              </a:lnSpc>
              <a:buFontTx/>
              <a:buAutoNum type="arabicPeriod"/>
              <a:tabLst>
                <a:tab pos="355600" algn="l"/>
              </a:tabLst>
              <a:defRPr/>
            </a:pPr>
            <a:endParaRPr lang="es-MX" dirty="0">
              <a:latin typeface="Arial" charset="0"/>
            </a:endParaRPr>
          </a:p>
          <a:p>
            <a:pPr marL="355600" indent="-355600" algn="l">
              <a:lnSpc>
                <a:spcPct val="90000"/>
              </a:lnSpc>
              <a:buFontTx/>
              <a:buAutoNum type="arabicPeriod"/>
              <a:tabLst>
                <a:tab pos="355600" algn="l"/>
              </a:tabLst>
              <a:defRPr/>
            </a:pPr>
            <a:r>
              <a:rPr lang="es-MX" dirty="0">
                <a:latin typeface="Arial" charset="0"/>
              </a:rPr>
              <a:t>Descripción de procedimientos y Diagrama de Flujo……………………</a:t>
            </a:r>
          </a:p>
          <a:p>
            <a:pPr algn="l">
              <a:lnSpc>
                <a:spcPct val="90000"/>
              </a:lnSpc>
              <a:tabLst>
                <a:tab pos="355600" algn="l"/>
              </a:tabLst>
              <a:defRPr/>
            </a:pPr>
            <a:endParaRPr lang="es-MX" dirty="0">
              <a:solidFill>
                <a:srgbClr val="000000"/>
              </a:solidFill>
              <a:latin typeface="Arial" charset="0"/>
              <a:ea typeface="Calibri" panose="020F0502020204030204" pitchFamily="34" charset="0"/>
              <a:cs typeface="Arial" panose="020B0604020202020204" pitchFamily="34" charset="0"/>
            </a:endParaRPr>
          </a:p>
          <a:p>
            <a:pPr algn="l">
              <a:lnSpc>
                <a:spcPct val="90000"/>
              </a:lnSpc>
              <a:tabLst>
                <a:tab pos="355600" algn="l"/>
              </a:tabLst>
              <a:defRPr/>
            </a:pPr>
            <a:r>
              <a:rPr lang="es-MX" dirty="0">
                <a:solidFill>
                  <a:srgbClr val="000000"/>
                </a:solidFill>
                <a:latin typeface="Arial" charset="0"/>
                <a:ea typeface="Calibri" panose="020F0502020204030204" pitchFamily="34" charset="0"/>
                <a:cs typeface="Arial" panose="020B0604020202020204" pitchFamily="34" charset="0"/>
              </a:rPr>
              <a:t>        </a:t>
            </a:r>
            <a:r>
              <a:rPr lang="es-MX" dirty="0"/>
              <a:t>	4.1 Realización de Eventos Culturales…………………………..</a:t>
            </a:r>
            <a:r>
              <a:rPr lang="es-ES" dirty="0">
                <a:solidFill>
                  <a:srgbClr val="000000"/>
                </a:solidFill>
                <a:ea typeface="Calibri" panose="020F0502020204030204" pitchFamily="34" charset="0"/>
                <a:cs typeface="Arial" panose="020B0604020202020204" pitchFamily="34" charset="0"/>
              </a:rPr>
              <a:t>……….</a:t>
            </a:r>
          </a:p>
          <a:p>
            <a:pPr algn="just">
              <a:spcAft>
                <a:spcPts val="0"/>
              </a:spcAft>
            </a:pPr>
            <a:endParaRPr lang="es-ES" dirty="0">
              <a:solidFill>
                <a:srgbClr val="000000"/>
              </a:solidFill>
              <a:ea typeface="Calibri" panose="020F0502020204030204" pitchFamily="34" charset="0"/>
              <a:cs typeface="Arial" panose="020B0604020202020204" pitchFamily="34" charset="0"/>
            </a:endParaRPr>
          </a:p>
          <a:p>
            <a:pPr algn="just">
              <a:spcAft>
                <a:spcPts val="0"/>
              </a:spcAft>
            </a:pPr>
            <a:r>
              <a:rPr lang="es-ES" dirty="0">
                <a:solidFill>
                  <a:srgbClr val="000000"/>
                </a:solidFill>
                <a:ea typeface="Calibri" panose="020F0502020204030204" pitchFamily="34" charset="0"/>
                <a:cs typeface="Arial" panose="020B0604020202020204" pitchFamily="34" charset="0"/>
              </a:rPr>
              <a:t>        4.2 Atención a solicitudes de actividades artísticas.……………………. </a:t>
            </a:r>
          </a:p>
          <a:p>
            <a:pPr algn="just">
              <a:spcAft>
                <a:spcPts val="0"/>
              </a:spcAft>
            </a:pPr>
            <a:endParaRPr lang="es-ES" dirty="0">
              <a:solidFill>
                <a:srgbClr val="000000"/>
              </a:solidFill>
              <a:ea typeface="Calibri" panose="020F0502020204030204" pitchFamily="34" charset="0"/>
              <a:cs typeface="Arial" panose="020B0604020202020204" pitchFamily="34" charset="0"/>
            </a:endParaRPr>
          </a:p>
          <a:p>
            <a:pPr algn="just">
              <a:spcAft>
                <a:spcPts val="0"/>
              </a:spcAft>
            </a:pPr>
            <a:r>
              <a:rPr lang="es-ES" dirty="0">
                <a:solidFill>
                  <a:srgbClr val="000000"/>
                </a:solidFill>
                <a:ea typeface="Calibri" panose="020F0502020204030204" pitchFamily="34" charset="0"/>
                <a:cs typeface="Arial" panose="020B0604020202020204" pitchFamily="34" charset="0"/>
              </a:rPr>
              <a:t>        4.3 Integración y supervisión de talleres de iniciación a las artes...……</a:t>
            </a:r>
          </a:p>
          <a:p>
            <a:pPr algn="just">
              <a:spcAft>
                <a:spcPts val="0"/>
              </a:spcAft>
            </a:pPr>
            <a:r>
              <a:rPr lang="es-ES" dirty="0">
                <a:solidFill>
                  <a:srgbClr val="000000"/>
                </a:solidFill>
                <a:ea typeface="Calibri" panose="020F0502020204030204" pitchFamily="34" charset="0"/>
                <a:cs typeface="Arial" panose="020B0604020202020204" pitchFamily="34" charset="0"/>
              </a:rPr>
              <a:t>       </a:t>
            </a:r>
          </a:p>
          <a:p>
            <a:pPr algn="just">
              <a:spcAft>
                <a:spcPts val="0"/>
              </a:spcAft>
            </a:pPr>
            <a:r>
              <a:rPr lang="es-ES" dirty="0">
                <a:solidFill>
                  <a:srgbClr val="000000"/>
                </a:solidFill>
                <a:latin typeface="Arial" charset="0"/>
                <a:cs typeface="Arial" panose="020B0604020202020204" pitchFamily="34" charset="0"/>
              </a:rPr>
              <a:t>        4.4 Fomento de la actividad artesanal……………………………………</a:t>
            </a:r>
          </a:p>
          <a:p>
            <a:pPr algn="just">
              <a:spcAft>
                <a:spcPts val="0"/>
              </a:spcAft>
            </a:pPr>
            <a:r>
              <a:rPr lang="es-ES" dirty="0">
                <a:solidFill>
                  <a:srgbClr val="000000"/>
                </a:solidFill>
                <a:latin typeface="Arial" charset="0"/>
                <a:cs typeface="Arial" panose="020B0604020202020204" pitchFamily="34" charset="0"/>
              </a:rPr>
              <a:t>	</a:t>
            </a:r>
            <a:endParaRPr lang="es-MX" dirty="0">
              <a:latin typeface="Arial" charset="0"/>
            </a:endParaRPr>
          </a:p>
          <a:p>
            <a:pPr marL="355600" indent="-355600" algn="l">
              <a:lnSpc>
                <a:spcPct val="90000"/>
              </a:lnSpc>
              <a:buFont typeface="+mj-lt"/>
              <a:buAutoNum type="arabicPeriod" startAt="5"/>
              <a:tabLst>
                <a:tab pos="355600" algn="l"/>
              </a:tabLst>
              <a:defRPr/>
            </a:pPr>
            <a:r>
              <a:rPr lang="es-MX" dirty="0">
                <a:latin typeface="Arial" charset="0"/>
              </a:rPr>
              <a:t>Simbología …………………………………………………………………..</a:t>
            </a:r>
          </a:p>
          <a:p>
            <a:pPr marL="355600" indent="-355600" algn="l">
              <a:lnSpc>
                <a:spcPct val="90000"/>
              </a:lnSpc>
              <a:buFontTx/>
              <a:buAutoNum type="arabicPeriod" startAt="5"/>
              <a:tabLst>
                <a:tab pos="355600" algn="l"/>
              </a:tabLst>
              <a:defRPr/>
            </a:pPr>
            <a:endParaRPr lang="es-MX" dirty="0">
              <a:latin typeface="Arial" charset="0"/>
            </a:endParaRPr>
          </a:p>
          <a:p>
            <a:pPr marL="355600" indent="-355600" algn="l">
              <a:lnSpc>
                <a:spcPct val="90000"/>
              </a:lnSpc>
              <a:buFontTx/>
              <a:buAutoNum type="arabicPeriod" startAt="5"/>
              <a:tabLst>
                <a:tab pos="355600" algn="l"/>
              </a:tabLst>
              <a:defRPr/>
            </a:pPr>
            <a:r>
              <a:rPr lang="es-MX" dirty="0">
                <a:latin typeface="Arial" charset="0"/>
              </a:rPr>
              <a:t>Hoja de modificaciones y revisiones…………………………………......</a:t>
            </a:r>
          </a:p>
          <a:p>
            <a:pPr marL="355600" indent="-355600" algn="l">
              <a:lnSpc>
                <a:spcPct val="90000"/>
              </a:lnSpc>
              <a:buFontTx/>
              <a:buAutoNum type="arabicPeriod" startAt="5"/>
              <a:tabLst>
                <a:tab pos="355600" algn="l"/>
              </a:tabLst>
              <a:defRPr/>
            </a:pPr>
            <a:endParaRPr lang="es-MX" dirty="0">
              <a:latin typeface="Arial" charset="0"/>
            </a:endParaRPr>
          </a:p>
          <a:p>
            <a:pPr algn="l" eaLnBrk="0" hangingPunct="0">
              <a:lnSpc>
                <a:spcPct val="90000"/>
              </a:lnSpc>
              <a:defRPr/>
            </a:pPr>
            <a:endParaRPr lang="es-ES" dirty="0">
              <a:latin typeface="Arial" charset="0"/>
            </a:endParaRPr>
          </a:p>
        </p:txBody>
      </p:sp>
      <p:sp>
        <p:nvSpPr>
          <p:cNvPr id="7" name="Line 17">
            <a:extLst>
              <a:ext uri="{FF2B5EF4-FFF2-40B4-BE49-F238E27FC236}">
                <a16:creationId xmlns:a16="http://schemas.microsoft.com/office/drawing/2014/main" id="{2419612D-426E-4C12-881D-FDC2B8A7C999}"/>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9" name="Line 16">
            <a:extLst>
              <a:ext uri="{FF2B5EF4-FFF2-40B4-BE49-F238E27FC236}">
                <a16:creationId xmlns:a16="http://schemas.microsoft.com/office/drawing/2014/main" id="{0BF4F1F9-5548-4697-AD13-459371D3806A}"/>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0" name="Line 14">
            <a:extLst>
              <a:ext uri="{FF2B5EF4-FFF2-40B4-BE49-F238E27FC236}">
                <a16:creationId xmlns:a16="http://schemas.microsoft.com/office/drawing/2014/main" id="{47C64913-7277-4384-8A2C-C3E9FF552B5F}"/>
              </a:ext>
            </a:extLst>
          </p:cNvPr>
          <p:cNvSpPr>
            <a:spLocks noChangeShapeType="1"/>
          </p:cNvSpPr>
          <p:nvPr/>
        </p:nvSpPr>
        <p:spPr bwMode="auto">
          <a:xfrm>
            <a:off x="404810" y="381000"/>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1" name="Line 15">
            <a:extLst>
              <a:ext uri="{FF2B5EF4-FFF2-40B4-BE49-F238E27FC236}">
                <a16:creationId xmlns:a16="http://schemas.microsoft.com/office/drawing/2014/main" id="{A0E5A5F2-1B3A-4F31-9674-674FBCCF69A3}"/>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pic>
        <p:nvPicPr>
          <p:cNvPr id="12" name="Picture 2077" descr="Resultado de imagen para ayuntamiento de tlatlauquitepec">
            <a:hlinkClick r:id="rId2"/>
            <a:extLst>
              <a:ext uri="{FF2B5EF4-FFF2-40B4-BE49-F238E27FC236}">
                <a16:creationId xmlns:a16="http://schemas.microsoft.com/office/drawing/2014/main" id="{B81AB3B1-908C-4D5F-91EA-E825E0DEDF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a 1">
            <a:extLst>
              <a:ext uri="{FF2B5EF4-FFF2-40B4-BE49-F238E27FC236}">
                <a16:creationId xmlns:a16="http://schemas.microsoft.com/office/drawing/2014/main" id="{66486E38-6945-4552-9AC6-AEE2B06012E0}"/>
              </a:ext>
            </a:extLst>
          </p:cNvPr>
          <p:cNvGraphicFramePr>
            <a:graphicFrameLocks noGrp="1"/>
          </p:cNvGraphicFramePr>
          <p:nvPr>
            <p:extLst>
              <p:ext uri="{D42A27DB-BD31-4B8C-83A1-F6EECF244321}">
                <p14:modId xmlns:p14="http://schemas.microsoft.com/office/powerpoint/2010/main" val="890025266"/>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algn="ctr"/>
                      <a:r>
                        <a:rPr lang="es-MX" sz="1200" b="0" dirty="0">
                          <a:solidFill>
                            <a:schemeClr val="tx1"/>
                          </a:solidFill>
                          <a:latin typeface="Arial" panose="020B0604020202020204" pitchFamily="34" charset="0"/>
                          <a:cs typeface="Arial" panose="020B0604020202020204" pitchFamily="34" charset="0"/>
                        </a:rPr>
                        <a:t>Dirección de Cultura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graphicFrame>
        <p:nvGraphicFramePr>
          <p:cNvPr id="3" name="Tabla 2">
            <a:extLst>
              <a:ext uri="{FF2B5EF4-FFF2-40B4-BE49-F238E27FC236}">
                <a16:creationId xmlns:a16="http://schemas.microsoft.com/office/drawing/2014/main" id="{D139763C-30F8-465E-B536-86914ECDA94C}"/>
              </a:ext>
            </a:extLst>
          </p:cNvPr>
          <p:cNvGraphicFramePr>
            <a:graphicFrameLocks noGrp="1"/>
          </p:cNvGraphicFramePr>
          <p:nvPr>
            <p:extLst>
              <p:ext uri="{D42A27DB-BD31-4B8C-83A1-F6EECF244321}">
                <p14:modId xmlns:p14="http://schemas.microsoft.com/office/powerpoint/2010/main" val="2715337348"/>
              </p:ext>
            </p:extLst>
          </p:nvPr>
        </p:nvGraphicFramePr>
        <p:xfrm>
          <a:off x="5340746" y="8912203"/>
          <a:ext cx="1152129" cy="370840"/>
        </p:xfrm>
        <a:graphic>
          <a:graphicData uri="http://schemas.openxmlformats.org/drawingml/2006/table">
            <a:tbl>
              <a:tblPr firstRow="1" bandRow="1">
                <a:tableStyleId>{F5AB1C69-6EDB-4FF4-983F-18BD219EF322}</a:tableStyleId>
              </a:tblPr>
              <a:tblGrid>
                <a:gridCol w="115212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2 de 24</a:t>
                      </a:r>
                    </a:p>
                  </a:txBody>
                  <a:tcPr/>
                </a:tc>
                <a:extLst>
                  <a:ext uri="{0D108BD9-81ED-4DB2-BD59-A6C34878D82A}">
                    <a16:rowId xmlns:a16="http://schemas.microsoft.com/office/drawing/2014/main" val="2061326865"/>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ext Box 2">
            <a:extLst>
              <a:ext uri="{FF2B5EF4-FFF2-40B4-BE49-F238E27FC236}">
                <a16:creationId xmlns:a16="http://schemas.microsoft.com/office/drawing/2014/main" id="{A5EE7609-046A-458F-B1AB-8FF52AF8C2FA}"/>
              </a:ext>
            </a:extLst>
          </p:cNvPr>
          <p:cNvSpPr txBox="1">
            <a:spLocks noChangeArrowheads="1"/>
          </p:cNvSpPr>
          <p:nvPr/>
        </p:nvSpPr>
        <p:spPr bwMode="auto">
          <a:xfrm>
            <a:off x="304800" y="1371600"/>
            <a:ext cx="6172200" cy="4789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78000" tIns="45810" rIns="378000" bIns="45810">
            <a:spAutoFit/>
          </a:bodyPr>
          <a:lstStyle>
            <a:lvl1pPr defTabSz="915988" eaLnBrk="0" hangingPunct="0">
              <a:defRPr sz="1200">
                <a:solidFill>
                  <a:schemeClr val="tx1"/>
                </a:solidFill>
                <a:latin typeface="Arial" panose="020B0604020202020204" pitchFamily="34" charset="0"/>
              </a:defRPr>
            </a:lvl1pPr>
            <a:lvl2pPr marL="742950" indent="-285750" defTabSz="915988" eaLnBrk="0" hangingPunct="0">
              <a:defRPr sz="1200">
                <a:solidFill>
                  <a:schemeClr val="tx1"/>
                </a:solidFill>
                <a:latin typeface="Arial" panose="020B0604020202020204" pitchFamily="34" charset="0"/>
              </a:defRPr>
            </a:lvl2pPr>
            <a:lvl3pPr marL="1143000" indent="-228600" defTabSz="915988" eaLnBrk="0" hangingPunct="0">
              <a:defRPr sz="1200">
                <a:solidFill>
                  <a:schemeClr val="tx1"/>
                </a:solidFill>
                <a:latin typeface="Arial" panose="020B0604020202020204" pitchFamily="34" charset="0"/>
              </a:defRPr>
            </a:lvl3pPr>
            <a:lvl4pPr marL="1600200" indent="-228600" defTabSz="915988" eaLnBrk="0" hangingPunct="0">
              <a:defRPr sz="1200">
                <a:solidFill>
                  <a:schemeClr val="tx1"/>
                </a:solidFill>
                <a:latin typeface="Arial" panose="020B0604020202020204" pitchFamily="34" charset="0"/>
              </a:defRPr>
            </a:lvl4pPr>
            <a:lvl5pPr marL="2057400" indent="-228600" defTabSz="915988" eaLnBrk="0" hangingPunct="0">
              <a:defRPr sz="1200">
                <a:solidFill>
                  <a:schemeClr val="tx1"/>
                </a:solidFill>
                <a:latin typeface="Arial" panose="020B0604020202020204" pitchFamily="34" charset="0"/>
              </a:defRPr>
            </a:lvl5pPr>
            <a:lvl6pPr marL="2514600" indent="-228600" algn="ctr" defTabSz="915988"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defTabSz="915988"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defTabSz="915988"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defTabSz="915988"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s-MX" altLang="es-MX" sz="1400" b="1" dirty="0"/>
              <a:t>1.</a:t>
            </a:r>
          </a:p>
          <a:p>
            <a:pPr eaLnBrk="1" hangingPunct="1"/>
            <a:r>
              <a:rPr lang="es-MX" altLang="es-MX" sz="1400" b="1" dirty="0"/>
              <a:t>Introducción</a:t>
            </a:r>
          </a:p>
          <a:p>
            <a:pPr eaLnBrk="1" hangingPunct="1"/>
            <a:endParaRPr lang="es-MX" altLang="es-MX" b="1" dirty="0"/>
          </a:p>
          <a:p>
            <a:pPr algn="just" eaLnBrk="1" hangingPunct="1"/>
            <a:r>
              <a:rPr lang="es-ES" altLang="es-MX" dirty="0">
                <a:cs typeface="Times New Roman" panose="02020603050405020304" pitchFamily="18" charset="0"/>
              </a:rPr>
              <a:t>El presente manual es la versión detallada por escrito de los procedimientos a través de la descripción de los objetivos, funciones, autoridad y responsabilidad de los distintos puestos de trabajo a fin de mantener la estructura organizacional adecuada que permita realizar las funciones, así como las tareas administrativas especificas que se ejecutan en la Dirección de Cultura del H. Ayuntamiento de Tlatlauquitepec.</a:t>
            </a:r>
          </a:p>
          <a:p>
            <a:pPr algn="just" eaLnBrk="1" hangingPunct="1"/>
            <a:r>
              <a:rPr lang="es-ES" altLang="es-MX" dirty="0">
                <a:cs typeface="Arial" panose="020B0604020202020204" pitchFamily="34" charset="0"/>
              </a:rPr>
              <a:t> </a:t>
            </a:r>
            <a:endParaRPr lang="es-ES" altLang="es-MX" dirty="0">
              <a:cs typeface="Times New Roman" panose="02020603050405020304" pitchFamily="18" charset="0"/>
            </a:endParaRPr>
          </a:p>
          <a:p>
            <a:pPr algn="just" eaLnBrk="1" hangingPunct="1"/>
            <a:r>
              <a:rPr lang="es-ES" altLang="es-MX" dirty="0">
                <a:cs typeface="Arial" panose="020B0604020202020204" pitchFamily="34" charset="0"/>
              </a:rPr>
              <a:t>La principal finalidad en su elaboración es que cuente con su propio manual de procedimientos a fin de proporcionar al personal y funcionarios encargados de la dirección, una visión completa de las diversas funciones y actividades que asume y desarrolla esta Unidad Responsable y al mismo tiempo ser un documento guía en la ejecución de las actividades que se realizan.</a:t>
            </a:r>
            <a:endParaRPr lang="es-ES" altLang="es-MX" dirty="0">
              <a:cs typeface="Times New Roman" panose="02020603050405020304" pitchFamily="18" charset="0"/>
            </a:endParaRPr>
          </a:p>
          <a:p>
            <a:pPr algn="just" eaLnBrk="1" hangingPunct="1"/>
            <a:r>
              <a:rPr lang="es-ES" altLang="es-MX" dirty="0">
                <a:cs typeface="Arial" panose="020B0604020202020204" pitchFamily="34" charset="0"/>
              </a:rPr>
              <a:t>  </a:t>
            </a:r>
            <a:endParaRPr lang="es-ES" altLang="es-MX" dirty="0">
              <a:cs typeface="Times New Roman" panose="02020603050405020304" pitchFamily="18" charset="0"/>
            </a:endParaRPr>
          </a:p>
          <a:p>
            <a:pPr algn="just" eaLnBrk="1" hangingPunct="1"/>
            <a:r>
              <a:rPr lang="es-ES" altLang="es-MX" dirty="0">
                <a:cs typeface="Arial" panose="020B0604020202020204" pitchFamily="34" charset="0"/>
              </a:rPr>
              <a:t>Para lograr el mejor cumplimiento de este documento se recomienda efectuar su revisión semestral a fin de incluir las adecuaciones que surjan de los avances en el proceso del ejercicio de Gobierno 2018-2021</a:t>
            </a:r>
            <a:endParaRPr lang="es-ES" altLang="es-MX" dirty="0">
              <a:cs typeface="Times New Roman" panose="02020603050405020304" pitchFamily="18" charset="0"/>
            </a:endParaRPr>
          </a:p>
          <a:p>
            <a:pPr algn="just" eaLnBrk="1" hangingPunct="1"/>
            <a:r>
              <a:rPr lang="es-ES" altLang="es-MX" dirty="0">
                <a:cs typeface="Arial" panose="020B0604020202020204" pitchFamily="34" charset="0"/>
              </a:rPr>
              <a:t> </a:t>
            </a:r>
            <a:endParaRPr lang="es-ES" altLang="es-MX" dirty="0">
              <a:cs typeface="Times New Roman" panose="02020603050405020304" pitchFamily="18" charset="0"/>
            </a:endParaRPr>
          </a:p>
          <a:p>
            <a:pPr algn="just" eaLnBrk="1" hangingPunct="1"/>
            <a:r>
              <a:rPr lang="es-ES" altLang="es-MX" dirty="0">
                <a:cs typeface="Arial" panose="020B0604020202020204" pitchFamily="34" charset="0"/>
              </a:rPr>
              <a:t>Este manual forma parte del activo fijo de la Dirección de Cultura, por consiguiente deberá permanecer en el centro de trabajo para efecto de consulta.</a:t>
            </a:r>
            <a:endParaRPr lang="es-MX" altLang="es-MX" dirty="0">
              <a:cs typeface="Arial" panose="020B0604020202020204" pitchFamily="34" charset="0"/>
            </a:endParaRPr>
          </a:p>
          <a:p>
            <a:pPr algn="just" eaLnBrk="1" hangingPunct="1"/>
            <a:endParaRPr lang="es-MX" altLang="es-MX" dirty="0"/>
          </a:p>
          <a:p>
            <a:pPr algn="just" eaLnBrk="1" hangingPunct="1">
              <a:lnSpc>
                <a:spcPct val="110000"/>
              </a:lnSpc>
            </a:pPr>
            <a:endParaRPr lang="es-MX" altLang="es-MX" dirty="0"/>
          </a:p>
        </p:txBody>
      </p:sp>
      <p:sp>
        <p:nvSpPr>
          <p:cNvPr id="17412" name="6 CuadroTexto">
            <a:extLst>
              <a:ext uri="{FF2B5EF4-FFF2-40B4-BE49-F238E27FC236}">
                <a16:creationId xmlns:a16="http://schemas.microsoft.com/office/drawing/2014/main" id="{C788D5F9-C909-4072-8E77-B87F8C781FC5}"/>
              </a:ext>
            </a:extLst>
          </p:cNvPr>
          <p:cNvSpPr txBox="1">
            <a:spLocks noChangeArrowheads="1"/>
          </p:cNvSpPr>
          <p:nvPr/>
        </p:nvSpPr>
        <p:spPr bwMode="auto">
          <a:xfrm>
            <a:off x="6092825" y="9083675"/>
            <a:ext cx="4794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r" eaLnBrk="1" hangingPunct="1"/>
            <a:fld id="{AEFBD217-F06C-4696-8EBA-CD23A190588C}" type="slidenum">
              <a:rPr lang="es-MX" altLang="es-MX" sz="1000"/>
              <a:pPr algn="r" eaLnBrk="1" hangingPunct="1"/>
              <a:t>3</a:t>
            </a:fld>
            <a:endParaRPr lang="es-MX" altLang="es-MX" sz="1000"/>
          </a:p>
        </p:txBody>
      </p:sp>
      <p:sp>
        <p:nvSpPr>
          <p:cNvPr id="5" name="Line 15">
            <a:extLst>
              <a:ext uri="{FF2B5EF4-FFF2-40B4-BE49-F238E27FC236}">
                <a16:creationId xmlns:a16="http://schemas.microsoft.com/office/drawing/2014/main" id="{20856DE5-A6A0-4C19-9AA4-D99B3DDE7B57}"/>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7">
            <a:extLst>
              <a:ext uri="{FF2B5EF4-FFF2-40B4-BE49-F238E27FC236}">
                <a16:creationId xmlns:a16="http://schemas.microsoft.com/office/drawing/2014/main" id="{21E7B7A1-AEF7-4B26-A3D8-1BD04E34227F}"/>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7" name="Line 14">
            <a:extLst>
              <a:ext uri="{FF2B5EF4-FFF2-40B4-BE49-F238E27FC236}">
                <a16:creationId xmlns:a16="http://schemas.microsoft.com/office/drawing/2014/main" id="{5D765BD1-871A-4FE7-9271-20D06C136984}"/>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8" name="Line 16">
            <a:extLst>
              <a:ext uri="{FF2B5EF4-FFF2-40B4-BE49-F238E27FC236}">
                <a16:creationId xmlns:a16="http://schemas.microsoft.com/office/drawing/2014/main" id="{A364AA40-3CC0-4464-A216-9B16A844A59C}"/>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9" name="Tabla 8">
            <a:extLst>
              <a:ext uri="{FF2B5EF4-FFF2-40B4-BE49-F238E27FC236}">
                <a16:creationId xmlns:a16="http://schemas.microsoft.com/office/drawing/2014/main" id="{3B40F9B9-A186-49B5-BA32-32E50AE53E64}"/>
              </a:ext>
            </a:extLst>
          </p:cNvPr>
          <p:cNvGraphicFramePr>
            <a:graphicFrameLocks noGrp="1"/>
          </p:cNvGraphicFramePr>
          <p:nvPr>
            <p:extLst>
              <p:ext uri="{D42A27DB-BD31-4B8C-83A1-F6EECF244321}">
                <p14:modId xmlns:p14="http://schemas.microsoft.com/office/powerpoint/2010/main" val="225204987"/>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 de Cultura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10" name="Picture 2077" descr="Resultado de imagen para ayuntamiento de tlatlauquitepec">
            <a:hlinkClick r:id="rId3"/>
            <a:extLst>
              <a:ext uri="{FF2B5EF4-FFF2-40B4-BE49-F238E27FC236}">
                <a16:creationId xmlns:a16="http://schemas.microsoft.com/office/drawing/2014/main" id="{1A73F6DE-9618-4A83-B406-58A3310EF61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a 10">
            <a:extLst>
              <a:ext uri="{FF2B5EF4-FFF2-40B4-BE49-F238E27FC236}">
                <a16:creationId xmlns:a16="http://schemas.microsoft.com/office/drawing/2014/main" id="{22D23CEB-267B-4805-8095-7CFDF81A647D}"/>
              </a:ext>
            </a:extLst>
          </p:cNvPr>
          <p:cNvGraphicFramePr>
            <a:graphicFrameLocks noGrp="1"/>
          </p:cNvGraphicFramePr>
          <p:nvPr>
            <p:extLst>
              <p:ext uri="{D42A27DB-BD31-4B8C-83A1-F6EECF244321}">
                <p14:modId xmlns:p14="http://schemas.microsoft.com/office/powerpoint/2010/main" val="2855023741"/>
              </p:ext>
            </p:extLst>
          </p:nvPr>
        </p:nvGraphicFramePr>
        <p:xfrm>
          <a:off x="5324871" y="8958898"/>
          <a:ext cx="1152129" cy="370840"/>
        </p:xfrm>
        <a:graphic>
          <a:graphicData uri="http://schemas.openxmlformats.org/drawingml/2006/table">
            <a:tbl>
              <a:tblPr firstRow="1" bandRow="1">
                <a:tableStyleId>{F5AB1C69-6EDB-4FF4-983F-18BD219EF322}</a:tableStyleId>
              </a:tblPr>
              <a:tblGrid>
                <a:gridCol w="115212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3 de 24</a:t>
                      </a:r>
                    </a:p>
                  </a:txBody>
                  <a:tcPr/>
                </a:tc>
                <a:extLst>
                  <a:ext uri="{0D108BD9-81ED-4DB2-BD59-A6C34878D82A}">
                    <a16:rowId xmlns:a16="http://schemas.microsoft.com/office/drawing/2014/main" val="2061326865"/>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5" name="Text Box 5">
            <a:extLst>
              <a:ext uri="{FF2B5EF4-FFF2-40B4-BE49-F238E27FC236}">
                <a16:creationId xmlns:a16="http://schemas.microsoft.com/office/drawing/2014/main" id="{7ED089B5-F246-411B-89E6-EF4D959915B6}"/>
              </a:ext>
            </a:extLst>
          </p:cNvPr>
          <p:cNvSpPr txBox="1">
            <a:spLocks noChangeArrowheads="1"/>
          </p:cNvSpPr>
          <p:nvPr/>
        </p:nvSpPr>
        <p:spPr bwMode="auto">
          <a:xfrm>
            <a:off x="1070132" y="1373932"/>
            <a:ext cx="4294272" cy="150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78000" tIns="45810" rIns="378000" bIns="45810">
            <a:spAutoFit/>
          </a:bodyPr>
          <a:lstStyle>
            <a:lvl1pPr defTabSz="915988" eaLnBrk="0" hangingPunct="0">
              <a:defRPr sz="1200">
                <a:solidFill>
                  <a:schemeClr val="tx1"/>
                </a:solidFill>
                <a:latin typeface="Arial" panose="020B0604020202020204" pitchFamily="34" charset="0"/>
              </a:defRPr>
            </a:lvl1pPr>
            <a:lvl2pPr marL="742950" indent="-285750" defTabSz="915988" eaLnBrk="0" hangingPunct="0">
              <a:defRPr sz="1200">
                <a:solidFill>
                  <a:schemeClr val="tx1"/>
                </a:solidFill>
                <a:latin typeface="Arial" panose="020B0604020202020204" pitchFamily="34" charset="0"/>
              </a:defRPr>
            </a:lvl2pPr>
            <a:lvl3pPr marL="1143000" indent="-228600" defTabSz="915988" eaLnBrk="0" hangingPunct="0">
              <a:defRPr sz="1200">
                <a:solidFill>
                  <a:schemeClr val="tx1"/>
                </a:solidFill>
                <a:latin typeface="Arial" panose="020B0604020202020204" pitchFamily="34" charset="0"/>
              </a:defRPr>
            </a:lvl3pPr>
            <a:lvl4pPr marL="1600200" indent="-228600" defTabSz="915988" eaLnBrk="0" hangingPunct="0">
              <a:defRPr sz="1200">
                <a:solidFill>
                  <a:schemeClr val="tx1"/>
                </a:solidFill>
                <a:latin typeface="Arial" panose="020B0604020202020204" pitchFamily="34" charset="0"/>
              </a:defRPr>
            </a:lvl4pPr>
            <a:lvl5pPr marL="2057400" indent="-228600" defTabSz="915988" eaLnBrk="0" hangingPunct="0">
              <a:defRPr sz="1200">
                <a:solidFill>
                  <a:schemeClr val="tx1"/>
                </a:solidFill>
                <a:latin typeface="Arial" panose="020B0604020202020204" pitchFamily="34" charset="0"/>
              </a:defRPr>
            </a:lvl5pPr>
            <a:lvl6pPr marL="2514600" indent="-228600" algn="ctr" defTabSz="915988"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defTabSz="915988"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defTabSz="915988"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defTabSz="915988"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MX" altLang="es-MX" sz="1400" b="1" dirty="0"/>
          </a:p>
          <a:p>
            <a:pPr eaLnBrk="1" hangingPunct="1"/>
            <a:r>
              <a:rPr lang="es-MX" altLang="es-MX" sz="1400" b="1" dirty="0"/>
              <a:t>2.</a:t>
            </a:r>
          </a:p>
          <a:p>
            <a:pPr eaLnBrk="1" hangingPunct="1"/>
            <a:r>
              <a:rPr lang="es-MX" altLang="es-MX" sz="1400" b="1" dirty="0"/>
              <a:t>Marco Legal</a:t>
            </a:r>
          </a:p>
          <a:p>
            <a:pPr algn="just" eaLnBrk="1" hangingPunct="1"/>
            <a:r>
              <a:rPr lang="es-ES_tradnl" altLang="es-MX" sz="1400" dirty="0">
                <a:cs typeface="Arial" panose="020B0604020202020204" pitchFamily="34" charset="0"/>
              </a:rPr>
              <a:t> </a:t>
            </a:r>
          </a:p>
          <a:p>
            <a:pPr algn="just" eaLnBrk="1" hangingPunct="1"/>
            <a:endParaRPr lang="es-ES" altLang="es-MX" dirty="0">
              <a:cs typeface="Times New Roman" panose="02020603050405020304" pitchFamily="18" charset="0"/>
            </a:endParaRPr>
          </a:p>
          <a:p>
            <a:pPr algn="just" eaLnBrk="1" hangingPunct="1"/>
            <a:r>
              <a:rPr lang="es-ES_tradnl" altLang="es-MX" dirty="0">
                <a:cs typeface="Arial" panose="020B0604020202020204" pitchFamily="34" charset="0"/>
              </a:rPr>
              <a:t> </a:t>
            </a:r>
          </a:p>
          <a:p>
            <a:pPr algn="just" eaLnBrk="1" hangingPunct="1"/>
            <a:endParaRPr lang="es-CO" altLang="es-MX" dirty="0"/>
          </a:p>
        </p:txBody>
      </p:sp>
      <p:sp>
        <p:nvSpPr>
          <p:cNvPr id="18436" name="3 CuadroTexto">
            <a:extLst>
              <a:ext uri="{FF2B5EF4-FFF2-40B4-BE49-F238E27FC236}">
                <a16:creationId xmlns:a16="http://schemas.microsoft.com/office/drawing/2014/main" id="{D391E4AF-A1FB-49BD-89E3-01D4797BF335}"/>
              </a:ext>
            </a:extLst>
          </p:cNvPr>
          <p:cNvSpPr txBox="1">
            <a:spLocks noChangeArrowheads="1"/>
          </p:cNvSpPr>
          <p:nvPr/>
        </p:nvSpPr>
        <p:spPr bwMode="auto">
          <a:xfrm>
            <a:off x="6092825" y="9083675"/>
            <a:ext cx="4794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r" eaLnBrk="1" hangingPunct="1"/>
            <a:fld id="{9B912210-B774-4829-A90F-AFC30DC73235}" type="slidenum">
              <a:rPr lang="es-MX" altLang="es-MX" sz="1000"/>
              <a:pPr algn="r" eaLnBrk="1" hangingPunct="1"/>
              <a:t>4</a:t>
            </a:fld>
            <a:endParaRPr lang="es-MX" altLang="es-MX" sz="1000" dirty="0"/>
          </a:p>
        </p:txBody>
      </p:sp>
      <p:sp>
        <p:nvSpPr>
          <p:cNvPr id="5" name="Line 16">
            <a:extLst>
              <a:ext uri="{FF2B5EF4-FFF2-40B4-BE49-F238E27FC236}">
                <a16:creationId xmlns:a16="http://schemas.microsoft.com/office/drawing/2014/main" id="{B9E9E503-ED2C-4BF9-AC64-531ECD02571E}"/>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4">
            <a:extLst>
              <a:ext uri="{FF2B5EF4-FFF2-40B4-BE49-F238E27FC236}">
                <a16:creationId xmlns:a16="http://schemas.microsoft.com/office/drawing/2014/main" id="{C5E053AF-4DFB-4EBB-BD10-53AABD61FA46}"/>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7" name="Line 17">
            <a:extLst>
              <a:ext uri="{FF2B5EF4-FFF2-40B4-BE49-F238E27FC236}">
                <a16:creationId xmlns:a16="http://schemas.microsoft.com/office/drawing/2014/main" id="{16413335-4F29-48DC-857C-AD1487C3DBD4}"/>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8" name="Line 15">
            <a:extLst>
              <a:ext uri="{FF2B5EF4-FFF2-40B4-BE49-F238E27FC236}">
                <a16:creationId xmlns:a16="http://schemas.microsoft.com/office/drawing/2014/main" id="{DDF83430-1EB9-4547-AF2D-DD5A7FEF5D30}"/>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9" name="Tabla 8">
            <a:extLst>
              <a:ext uri="{FF2B5EF4-FFF2-40B4-BE49-F238E27FC236}">
                <a16:creationId xmlns:a16="http://schemas.microsoft.com/office/drawing/2014/main" id="{34F54408-8E81-4E21-82F5-847E26C43E85}"/>
              </a:ext>
            </a:extLst>
          </p:cNvPr>
          <p:cNvGraphicFramePr>
            <a:graphicFrameLocks noGrp="1"/>
          </p:cNvGraphicFramePr>
          <p:nvPr>
            <p:extLst>
              <p:ext uri="{D42A27DB-BD31-4B8C-83A1-F6EECF244321}">
                <p14:modId xmlns:p14="http://schemas.microsoft.com/office/powerpoint/2010/main" val="783315001"/>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 de Cultura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10" name="Picture 2077" descr="Resultado de imagen para ayuntamiento de tlatlauquitepec">
            <a:hlinkClick r:id="rId2"/>
            <a:extLst>
              <a:ext uri="{FF2B5EF4-FFF2-40B4-BE49-F238E27FC236}">
                <a16:creationId xmlns:a16="http://schemas.microsoft.com/office/drawing/2014/main" id="{AEE60C0B-2A43-435C-B60C-72529C09DD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a 10">
            <a:extLst>
              <a:ext uri="{FF2B5EF4-FFF2-40B4-BE49-F238E27FC236}">
                <a16:creationId xmlns:a16="http://schemas.microsoft.com/office/drawing/2014/main" id="{95A6427A-BEC7-436B-B404-11C1B52003A2}"/>
              </a:ext>
            </a:extLst>
          </p:cNvPr>
          <p:cNvGraphicFramePr>
            <a:graphicFrameLocks noGrp="1"/>
          </p:cNvGraphicFramePr>
          <p:nvPr>
            <p:extLst>
              <p:ext uri="{D42A27DB-BD31-4B8C-83A1-F6EECF244321}">
                <p14:modId xmlns:p14="http://schemas.microsoft.com/office/powerpoint/2010/main" val="656081404"/>
              </p:ext>
            </p:extLst>
          </p:nvPr>
        </p:nvGraphicFramePr>
        <p:xfrm>
          <a:off x="5340746" y="8912203"/>
          <a:ext cx="1152129" cy="370840"/>
        </p:xfrm>
        <a:graphic>
          <a:graphicData uri="http://schemas.openxmlformats.org/drawingml/2006/table">
            <a:tbl>
              <a:tblPr firstRow="1" bandRow="1">
                <a:tableStyleId>{F5AB1C69-6EDB-4FF4-983F-18BD219EF322}</a:tableStyleId>
              </a:tblPr>
              <a:tblGrid>
                <a:gridCol w="115212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4 de 24</a:t>
                      </a:r>
                    </a:p>
                  </a:txBody>
                  <a:tcPr/>
                </a:tc>
                <a:extLst>
                  <a:ext uri="{0D108BD9-81ED-4DB2-BD59-A6C34878D82A}">
                    <a16:rowId xmlns:a16="http://schemas.microsoft.com/office/drawing/2014/main" val="2061326865"/>
                  </a:ext>
                </a:extLst>
              </a:tr>
            </a:tbl>
          </a:graphicData>
        </a:graphic>
      </p:graphicFrame>
      <p:sp>
        <p:nvSpPr>
          <p:cNvPr id="12" name="Rectángulo 11">
            <a:extLst>
              <a:ext uri="{FF2B5EF4-FFF2-40B4-BE49-F238E27FC236}">
                <a16:creationId xmlns:a16="http://schemas.microsoft.com/office/drawing/2014/main" id="{8FC8FEC8-806A-4C74-BFB9-883DB9BD85D5}"/>
              </a:ext>
            </a:extLst>
          </p:cNvPr>
          <p:cNvSpPr/>
          <p:nvPr/>
        </p:nvSpPr>
        <p:spPr>
          <a:xfrm>
            <a:off x="749376" y="2534515"/>
            <a:ext cx="5383055" cy="2862322"/>
          </a:xfrm>
          <a:prstGeom prst="rect">
            <a:avLst/>
          </a:prstGeom>
        </p:spPr>
        <p:txBody>
          <a:bodyPr wrap="square">
            <a:spAutoFit/>
          </a:bodyPr>
          <a:lstStyle/>
          <a:p>
            <a:pPr algn="l"/>
            <a:r>
              <a:rPr lang="es-MX" sz="1200" b="1" dirty="0">
                <a:solidFill>
                  <a:srgbClr val="000000"/>
                </a:solidFill>
                <a:latin typeface="Arial" panose="020B0604020202020204" pitchFamily="34" charset="0"/>
              </a:rPr>
              <a:t>Federal </a:t>
            </a:r>
            <a:endParaRPr lang="es-MX" sz="1200" dirty="0">
              <a:solidFill>
                <a:srgbClr val="000000"/>
              </a:solidFill>
              <a:latin typeface="Arial" panose="020B0604020202020204" pitchFamily="34" charset="0"/>
            </a:endParaRPr>
          </a:p>
          <a:p>
            <a:pPr marL="171450" indent="-171450" algn="l">
              <a:buFont typeface="Wingdings" panose="05000000000000000000" pitchFamily="2" charset="2"/>
              <a:buChar char="Ø"/>
            </a:pPr>
            <a:r>
              <a:rPr lang="es-MX" sz="1200" b="1" dirty="0">
                <a:solidFill>
                  <a:srgbClr val="000000"/>
                </a:solidFill>
                <a:latin typeface="Arial" panose="020B0604020202020204" pitchFamily="34" charset="0"/>
              </a:rPr>
              <a:t>Constitución Política de los Estados Unidos Mexicanos.</a:t>
            </a:r>
          </a:p>
          <a:p>
            <a:pPr algn="l"/>
            <a:r>
              <a:rPr lang="es-MX" sz="1200" b="1" dirty="0">
                <a:solidFill>
                  <a:srgbClr val="000000"/>
                </a:solidFill>
                <a:latin typeface="Arial" panose="020B0604020202020204" pitchFamily="34" charset="0"/>
              </a:rPr>
              <a:t>      </a:t>
            </a:r>
            <a:r>
              <a:rPr lang="es-MX" sz="1200" dirty="0">
                <a:solidFill>
                  <a:srgbClr val="000000"/>
                </a:solidFill>
                <a:latin typeface="Arial" panose="020B0604020202020204" pitchFamily="34" charset="0"/>
              </a:rPr>
              <a:t>Diario Oficial de la Federación, 05 de febrero de 1917 </a:t>
            </a:r>
          </a:p>
          <a:p>
            <a:pPr algn="l"/>
            <a:r>
              <a:rPr lang="es-MX" sz="1200" dirty="0">
                <a:solidFill>
                  <a:srgbClr val="000000"/>
                </a:solidFill>
                <a:latin typeface="Arial" panose="020B0604020202020204" pitchFamily="34" charset="0"/>
              </a:rPr>
              <a:t>      Última reforma publicada D.O.F. el 15 de agosto de 2016 </a:t>
            </a:r>
          </a:p>
          <a:p>
            <a:pPr algn="l"/>
            <a:endParaRPr lang="es-MX" sz="1200" dirty="0">
              <a:solidFill>
                <a:srgbClr val="000000"/>
              </a:solidFill>
              <a:latin typeface="Arial" panose="020B0604020202020204" pitchFamily="34" charset="0"/>
            </a:endParaRPr>
          </a:p>
          <a:p>
            <a:pPr marL="171450" lvl="0" indent="-171450" algn="just">
              <a:buFont typeface="Wingdings" panose="05000000000000000000" pitchFamily="2" charset="2"/>
              <a:buChar char="Ø"/>
            </a:pPr>
            <a:r>
              <a:rPr lang="es-MX" sz="1200" b="1" dirty="0">
                <a:latin typeface="Arial" panose="020B0604020202020204" pitchFamily="34" charset="0"/>
                <a:cs typeface="Arial" panose="020B0604020202020204" pitchFamily="34" charset="0"/>
              </a:rPr>
              <a:t>Ley General de Cultura y Derechos Culturales.</a:t>
            </a:r>
            <a:endParaRPr lang="es-MX" sz="1200" dirty="0">
              <a:latin typeface="Arial" panose="020B0604020202020204" pitchFamily="34" charset="0"/>
              <a:cs typeface="Arial" panose="020B0604020202020204" pitchFamily="34" charset="0"/>
            </a:endParaRPr>
          </a:p>
          <a:p>
            <a:pPr algn="l"/>
            <a:endParaRPr lang="es-MX" sz="1200" b="1" dirty="0">
              <a:solidFill>
                <a:srgbClr val="000000"/>
              </a:solidFill>
              <a:latin typeface="Arial" panose="020B0604020202020204" pitchFamily="34" charset="0"/>
            </a:endParaRPr>
          </a:p>
          <a:p>
            <a:pPr algn="l"/>
            <a:r>
              <a:rPr lang="es-MX" sz="1200" b="1" dirty="0">
                <a:solidFill>
                  <a:srgbClr val="000000"/>
                </a:solidFill>
                <a:latin typeface="Arial" panose="020B0604020202020204" pitchFamily="34" charset="0"/>
              </a:rPr>
              <a:t>Estatal </a:t>
            </a:r>
            <a:endParaRPr lang="es-MX" sz="1200" dirty="0">
              <a:solidFill>
                <a:srgbClr val="000000"/>
              </a:solidFill>
              <a:latin typeface="Arial" panose="020B0604020202020204" pitchFamily="34" charset="0"/>
            </a:endParaRPr>
          </a:p>
          <a:p>
            <a:pPr marL="171450" indent="-171450" algn="l">
              <a:buFont typeface="Wingdings" panose="05000000000000000000" pitchFamily="2" charset="2"/>
              <a:buChar char="Ø"/>
            </a:pPr>
            <a:r>
              <a:rPr lang="es-MX" sz="1200" b="1" dirty="0">
                <a:solidFill>
                  <a:srgbClr val="000000"/>
                </a:solidFill>
                <a:latin typeface="Arial" panose="020B0604020202020204" pitchFamily="34" charset="0"/>
              </a:rPr>
              <a:t>Constitución del Estado Libre y Soberano de Puebla.</a:t>
            </a:r>
            <a:endParaRPr lang="es-MX" sz="1200" dirty="0">
              <a:solidFill>
                <a:srgbClr val="000000"/>
              </a:solidFill>
              <a:latin typeface="Arial" panose="020B0604020202020204" pitchFamily="34" charset="0"/>
            </a:endParaRPr>
          </a:p>
          <a:p>
            <a:pPr algn="l"/>
            <a:r>
              <a:rPr lang="es-MX" sz="1200" dirty="0">
                <a:solidFill>
                  <a:srgbClr val="000000"/>
                </a:solidFill>
                <a:latin typeface="Arial" panose="020B0604020202020204" pitchFamily="34" charset="0"/>
              </a:rPr>
              <a:t>      Periódico Oficial del Estado, 2 de octubre de 1917 </a:t>
            </a:r>
          </a:p>
          <a:p>
            <a:pPr algn="l"/>
            <a:r>
              <a:rPr lang="es-MX" sz="1200" dirty="0">
                <a:solidFill>
                  <a:srgbClr val="000000"/>
                </a:solidFill>
                <a:latin typeface="Arial" panose="020B0604020202020204" pitchFamily="34" charset="0"/>
              </a:rPr>
              <a:t>      Última reforma publicada P.O. el 04 de Febrero de 2016 </a:t>
            </a:r>
          </a:p>
          <a:p>
            <a:pPr algn="l"/>
            <a:endParaRPr lang="es-MX" sz="1200" b="1" dirty="0">
              <a:solidFill>
                <a:srgbClr val="000000"/>
              </a:solidFill>
              <a:latin typeface="Arial" panose="020B0604020202020204" pitchFamily="34" charset="0"/>
            </a:endParaRPr>
          </a:p>
          <a:p>
            <a:pPr marL="171450" indent="-171450" algn="l">
              <a:buFont typeface="Wingdings" panose="05000000000000000000" pitchFamily="2" charset="2"/>
              <a:buChar char="Ø"/>
            </a:pPr>
            <a:r>
              <a:rPr lang="es-MX" sz="1200" b="1" dirty="0">
                <a:solidFill>
                  <a:srgbClr val="000000"/>
                </a:solidFill>
                <a:latin typeface="Arial" panose="020B0604020202020204" pitchFamily="34" charset="0"/>
              </a:rPr>
              <a:t>Ley de Fomento a la Cultura del Estado de Puebla. </a:t>
            </a:r>
            <a:endParaRPr lang="es-MX" sz="1200" dirty="0">
              <a:solidFill>
                <a:srgbClr val="000000"/>
              </a:solidFill>
              <a:latin typeface="Arial" panose="020B0604020202020204" pitchFamily="34" charset="0"/>
            </a:endParaRPr>
          </a:p>
          <a:p>
            <a:pPr algn="l"/>
            <a:r>
              <a:rPr lang="es-MX" sz="1200" dirty="0">
                <a:solidFill>
                  <a:srgbClr val="000000"/>
                </a:solidFill>
                <a:latin typeface="Arial" panose="020B0604020202020204" pitchFamily="34" charset="0"/>
              </a:rPr>
              <a:t>     </a:t>
            </a:r>
          </a:p>
          <a:p>
            <a:pPr marL="171450" indent="-171450" algn="l">
              <a:buFont typeface="Wingdings" panose="05000000000000000000" pitchFamily="2" charset="2"/>
              <a:buChar char="Ø"/>
            </a:pPr>
            <a:r>
              <a:rPr lang="es-MX" sz="1200" b="1" dirty="0">
                <a:latin typeface="Arial" panose="020B0604020202020204" pitchFamily="34" charset="0"/>
                <a:cs typeface="Arial" panose="020B0604020202020204" pitchFamily="34" charset="0"/>
              </a:rPr>
              <a:t>Ley Orgánica Municipal del Estado de Puebla.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ext Box 6">
            <a:extLst>
              <a:ext uri="{FF2B5EF4-FFF2-40B4-BE49-F238E27FC236}">
                <a16:creationId xmlns:a16="http://schemas.microsoft.com/office/drawing/2014/main" id="{88F01211-5286-485A-81DD-B0F68DA3D51E}"/>
              </a:ext>
            </a:extLst>
          </p:cNvPr>
          <p:cNvSpPr txBox="1">
            <a:spLocks noChangeArrowheads="1"/>
          </p:cNvSpPr>
          <p:nvPr/>
        </p:nvSpPr>
        <p:spPr bwMode="auto">
          <a:xfrm>
            <a:off x="628650" y="2589212"/>
            <a:ext cx="5943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20" tIns="45810" rIns="91620" bIns="45810">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l"/>
            <a:r>
              <a:rPr lang="es-MX" altLang="es-MX"/>
              <a:t> </a:t>
            </a:r>
          </a:p>
        </p:txBody>
      </p:sp>
      <p:sp>
        <p:nvSpPr>
          <p:cNvPr id="20483" name="Rectangle 18">
            <a:extLst>
              <a:ext uri="{FF2B5EF4-FFF2-40B4-BE49-F238E27FC236}">
                <a16:creationId xmlns:a16="http://schemas.microsoft.com/office/drawing/2014/main" id="{56AD9000-9161-4515-983A-7B06000E463B}"/>
              </a:ext>
            </a:extLst>
          </p:cNvPr>
          <p:cNvSpPr>
            <a:spLocks noChangeArrowheads="1"/>
          </p:cNvSpPr>
          <p:nvPr/>
        </p:nvSpPr>
        <p:spPr bwMode="auto">
          <a:xfrm>
            <a:off x="381000" y="1219200"/>
            <a:ext cx="6172200" cy="708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20485" name="Text Box 21">
            <a:extLst>
              <a:ext uri="{FF2B5EF4-FFF2-40B4-BE49-F238E27FC236}">
                <a16:creationId xmlns:a16="http://schemas.microsoft.com/office/drawing/2014/main" id="{537B9D85-B2AB-488B-A958-45DBB01CD698}"/>
              </a:ext>
            </a:extLst>
          </p:cNvPr>
          <p:cNvSpPr txBox="1">
            <a:spLocks noChangeArrowheads="1"/>
          </p:cNvSpPr>
          <p:nvPr/>
        </p:nvSpPr>
        <p:spPr bwMode="auto">
          <a:xfrm>
            <a:off x="2230596" y="1614178"/>
            <a:ext cx="256993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s-MX" altLang="es-MX" sz="1400" b="1" dirty="0"/>
              <a:t>3. </a:t>
            </a:r>
          </a:p>
          <a:p>
            <a:pPr eaLnBrk="1" hangingPunct="1"/>
            <a:r>
              <a:rPr lang="es-MX" altLang="es-MX" sz="1400" b="1" dirty="0"/>
              <a:t>Relación de procedimientos</a:t>
            </a:r>
            <a:endParaRPr lang="es-ES" altLang="es-MX" sz="1400" b="1" dirty="0"/>
          </a:p>
        </p:txBody>
      </p:sp>
      <p:sp>
        <p:nvSpPr>
          <p:cNvPr id="20490" name="9 CuadroTexto">
            <a:extLst>
              <a:ext uri="{FF2B5EF4-FFF2-40B4-BE49-F238E27FC236}">
                <a16:creationId xmlns:a16="http://schemas.microsoft.com/office/drawing/2014/main" id="{85A3E927-D36C-4107-AE16-74AA1D18478C}"/>
              </a:ext>
            </a:extLst>
          </p:cNvPr>
          <p:cNvSpPr txBox="1">
            <a:spLocks noChangeArrowheads="1"/>
          </p:cNvSpPr>
          <p:nvPr/>
        </p:nvSpPr>
        <p:spPr bwMode="auto">
          <a:xfrm>
            <a:off x="6092825" y="9083675"/>
            <a:ext cx="4794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r" eaLnBrk="1" hangingPunct="1"/>
            <a:fld id="{351B5E13-E6E6-4C25-9C54-482D9756A1F4}" type="slidenum">
              <a:rPr lang="es-MX" altLang="es-MX" sz="1000"/>
              <a:pPr algn="r" eaLnBrk="1" hangingPunct="1"/>
              <a:t>5</a:t>
            </a:fld>
            <a:endParaRPr lang="es-MX" altLang="es-MX" sz="1000"/>
          </a:p>
        </p:txBody>
      </p:sp>
      <p:sp>
        <p:nvSpPr>
          <p:cNvPr id="2" name="Rectángulo 1">
            <a:extLst>
              <a:ext uri="{FF2B5EF4-FFF2-40B4-BE49-F238E27FC236}">
                <a16:creationId xmlns:a16="http://schemas.microsoft.com/office/drawing/2014/main" id="{DF47C5C2-4010-44A1-8B7A-25AF0DAFD4E3}"/>
              </a:ext>
            </a:extLst>
          </p:cNvPr>
          <p:cNvSpPr/>
          <p:nvPr/>
        </p:nvSpPr>
        <p:spPr>
          <a:xfrm>
            <a:off x="542453" y="2589212"/>
            <a:ext cx="5682136" cy="1366528"/>
          </a:xfrm>
          <a:prstGeom prst="rect">
            <a:avLst/>
          </a:prstGeom>
        </p:spPr>
        <p:txBody>
          <a:bodyPr wrap="square">
            <a:spAutoFit/>
          </a:bodyPr>
          <a:lstStyle/>
          <a:p>
            <a:pPr algn="l">
              <a:lnSpc>
                <a:spcPct val="90000"/>
              </a:lnSpc>
              <a:tabLst>
                <a:tab pos="355600" algn="l"/>
              </a:tabLst>
              <a:defRPr/>
            </a:pPr>
            <a:r>
              <a:rPr lang="es-MX" dirty="0">
                <a:solidFill>
                  <a:srgbClr val="000000"/>
                </a:solidFill>
                <a:latin typeface="Arial" charset="0"/>
                <a:ea typeface="Calibri" panose="020F0502020204030204" pitchFamily="34" charset="0"/>
                <a:cs typeface="Arial" panose="020B0604020202020204" pitchFamily="34" charset="0"/>
              </a:rPr>
              <a:t> </a:t>
            </a:r>
            <a:r>
              <a:rPr lang="es-ES" dirty="0">
                <a:solidFill>
                  <a:srgbClr val="000000"/>
                </a:solidFill>
                <a:ea typeface="Calibri" panose="020F0502020204030204" pitchFamily="34" charset="0"/>
                <a:cs typeface="Arial" panose="020B0604020202020204" pitchFamily="34" charset="0"/>
              </a:rPr>
              <a:t>1.- </a:t>
            </a:r>
            <a:r>
              <a:rPr lang="es-MX" dirty="0"/>
              <a:t>Realización de eventos culturales.</a:t>
            </a:r>
            <a:endParaRPr lang="es-ES" dirty="0">
              <a:solidFill>
                <a:srgbClr val="000000"/>
              </a:solidFill>
              <a:ea typeface="Calibri" panose="020F0502020204030204" pitchFamily="34" charset="0"/>
              <a:cs typeface="Arial" panose="020B0604020202020204" pitchFamily="34" charset="0"/>
            </a:endParaRPr>
          </a:p>
          <a:p>
            <a:pPr algn="just">
              <a:spcAft>
                <a:spcPts val="0"/>
              </a:spcAft>
            </a:pPr>
            <a:endParaRPr lang="es-ES" dirty="0">
              <a:solidFill>
                <a:srgbClr val="000000"/>
              </a:solidFill>
              <a:ea typeface="Calibri" panose="020F0502020204030204" pitchFamily="34" charset="0"/>
              <a:cs typeface="Arial" panose="020B0604020202020204" pitchFamily="34" charset="0"/>
            </a:endParaRPr>
          </a:p>
          <a:p>
            <a:pPr algn="just">
              <a:spcAft>
                <a:spcPts val="0"/>
              </a:spcAft>
            </a:pPr>
            <a:r>
              <a:rPr lang="es-ES" dirty="0">
                <a:solidFill>
                  <a:srgbClr val="000000"/>
                </a:solidFill>
                <a:ea typeface="Calibri" panose="020F0502020204030204" pitchFamily="34" charset="0"/>
                <a:cs typeface="Arial" panose="020B0604020202020204" pitchFamily="34" charset="0"/>
              </a:rPr>
              <a:t> 2.-  Atención a solicitudes de actividades artísticas. </a:t>
            </a:r>
          </a:p>
          <a:p>
            <a:pPr algn="just">
              <a:spcAft>
                <a:spcPts val="0"/>
              </a:spcAft>
            </a:pPr>
            <a:endParaRPr lang="es-ES" dirty="0">
              <a:solidFill>
                <a:srgbClr val="000000"/>
              </a:solidFill>
              <a:ea typeface="Calibri" panose="020F0502020204030204" pitchFamily="34" charset="0"/>
              <a:cs typeface="Arial" panose="020B0604020202020204" pitchFamily="34" charset="0"/>
            </a:endParaRPr>
          </a:p>
          <a:p>
            <a:pPr algn="just">
              <a:spcAft>
                <a:spcPts val="0"/>
              </a:spcAft>
            </a:pPr>
            <a:r>
              <a:rPr lang="es-ES" dirty="0">
                <a:solidFill>
                  <a:srgbClr val="000000"/>
                </a:solidFill>
                <a:ea typeface="Calibri" panose="020F0502020204030204" pitchFamily="34" charset="0"/>
                <a:cs typeface="Arial" panose="020B0604020202020204" pitchFamily="34" charset="0"/>
              </a:rPr>
              <a:t> 3.- Integración y supervisión de talleres de iniciación a las artes.</a:t>
            </a:r>
            <a:r>
              <a:rPr lang="es-ES" dirty="0">
                <a:ea typeface="Calibri" panose="020F0502020204030204" pitchFamily="34" charset="0"/>
                <a:cs typeface="Arial" panose="020B0604020202020204" pitchFamily="34" charset="0"/>
              </a:rPr>
              <a:t> </a:t>
            </a:r>
          </a:p>
          <a:p>
            <a:pPr algn="just">
              <a:spcAft>
                <a:spcPts val="0"/>
              </a:spcAft>
            </a:pPr>
            <a:endParaRPr lang="es-ES" dirty="0">
              <a:ea typeface="Calibri" panose="020F0502020204030204" pitchFamily="34" charset="0"/>
              <a:cs typeface="Arial" panose="020B0604020202020204" pitchFamily="34" charset="0"/>
            </a:endParaRPr>
          </a:p>
          <a:p>
            <a:pPr algn="just">
              <a:spcAft>
                <a:spcPts val="0"/>
              </a:spcAft>
            </a:pPr>
            <a:r>
              <a:rPr lang="es-ES" dirty="0">
                <a:ea typeface="Calibri" panose="020F0502020204030204" pitchFamily="34" charset="0"/>
                <a:cs typeface="Arial" panose="020B0604020202020204" pitchFamily="34" charset="0"/>
              </a:rPr>
              <a:t> 4.- Fomento a la actividad artesanal.</a:t>
            </a:r>
            <a:endParaRPr lang="es-MX" dirty="0">
              <a:ea typeface="Calibri" panose="020F0502020204030204" pitchFamily="34" charset="0"/>
              <a:cs typeface="Arial" panose="020B0604020202020204" pitchFamily="34" charset="0"/>
            </a:endParaRPr>
          </a:p>
        </p:txBody>
      </p:sp>
      <p:sp>
        <p:nvSpPr>
          <p:cNvPr id="8" name="Line 15">
            <a:extLst>
              <a:ext uri="{FF2B5EF4-FFF2-40B4-BE49-F238E27FC236}">
                <a16:creationId xmlns:a16="http://schemas.microsoft.com/office/drawing/2014/main" id="{1C505AE4-CA24-4E33-9A92-0049336DDF29}"/>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9" name="Line 17">
            <a:extLst>
              <a:ext uri="{FF2B5EF4-FFF2-40B4-BE49-F238E27FC236}">
                <a16:creationId xmlns:a16="http://schemas.microsoft.com/office/drawing/2014/main" id="{3C60CCF4-5040-4580-8DA8-BCF3F7D65D33}"/>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0" name="Line 14">
            <a:extLst>
              <a:ext uri="{FF2B5EF4-FFF2-40B4-BE49-F238E27FC236}">
                <a16:creationId xmlns:a16="http://schemas.microsoft.com/office/drawing/2014/main" id="{A90C9913-EC0A-46EA-9720-81D15BD74685}"/>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1" name="Line 16">
            <a:extLst>
              <a:ext uri="{FF2B5EF4-FFF2-40B4-BE49-F238E27FC236}">
                <a16:creationId xmlns:a16="http://schemas.microsoft.com/office/drawing/2014/main" id="{051A3485-7083-429E-8E1D-F0DCBD2AFD87}"/>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12" name="Tabla 11">
            <a:extLst>
              <a:ext uri="{FF2B5EF4-FFF2-40B4-BE49-F238E27FC236}">
                <a16:creationId xmlns:a16="http://schemas.microsoft.com/office/drawing/2014/main" id="{9443B246-A4AD-41D3-A5C6-EC3914FCC5E2}"/>
              </a:ext>
            </a:extLst>
          </p:cNvPr>
          <p:cNvGraphicFramePr>
            <a:graphicFrameLocks noGrp="1"/>
          </p:cNvGraphicFramePr>
          <p:nvPr>
            <p:extLst>
              <p:ext uri="{D42A27DB-BD31-4B8C-83A1-F6EECF244321}">
                <p14:modId xmlns:p14="http://schemas.microsoft.com/office/powerpoint/2010/main" val="3195095555"/>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 de Cultura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13" name="Picture 2077" descr="Resultado de imagen para ayuntamiento de tlatlauquitepec">
            <a:hlinkClick r:id="rId2"/>
            <a:extLst>
              <a:ext uri="{FF2B5EF4-FFF2-40B4-BE49-F238E27FC236}">
                <a16:creationId xmlns:a16="http://schemas.microsoft.com/office/drawing/2014/main" id="{C716601D-6E24-438A-94CE-99076896E7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4" name="Tabla 13">
            <a:extLst>
              <a:ext uri="{FF2B5EF4-FFF2-40B4-BE49-F238E27FC236}">
                <a16:creationId xmlns:a16="http://schemas.microsoft.com/office/drawing/2014/main" id="{1E552233-6097-4035-8BE8-E1DAC6F72FD6}"/>
              </a:ext>
            </a:extLst>
          </p:cNvPr>
          <p:cNvGraphicFramePr>
            <a:graphicFrameLocks noGrp="1"/>
          </p:cNvGraphicFramePr>
          <p:nvPr>
            <p:extLst>
              <p:ext uri="{D42A27DB-BD31-4B8C-83A1-F6EECF244321}">
                <p14:modId xmlns:p14="http://schemas.microsoft.com/office/powerpoint/2010/main" val="2345185326"/>
              </p:ext>
            </p:extLst>
          </p:nvPr>
        </p:nvGraphicFramePr>
        <p:xfrm>
          <a:off x="5340746" y="8912203"/>
          <a:ext cx="1152129" cy="370840"/>
        </p:xfrm>
        <a:graphic>
          <a:graphicData uri="http://schemas.openxmlformats.org/drawingml/2006/table">
            <a:tbl>
              <a:tblPr firstRow="1" bandRow="1">
                <a:tableStyleId>{F5AB1C69-6EDB-4FF4-983F-18BD219EF322}</a:tableStyleId>
              </a:tblPr>
              <a:tblGrid>
                <a:gridCol w="115212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5 de 24</a:t>
                      </a:r>
                    </a:p>
                  </a:txBody>
                  <a:tcPr/>
                </a:tc>
                <a:extLst>
                  <a:ext uri="{0D108BD9-81ED-4DB2-BD59-A6C34878D82A}">
                    <a16:rowId xmlns:a16="http://schemas.microsoft.com/office/drawing/2014/main" val="2061326865"/>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uadroTexto 13">
            <a:extLst>
              <a:ext uri="{FF2B5EF4-FFF2-40B4-BE49-F238E27FC236}">
                <a16:creationId xmlns:a16="http://schemas.microsoft.com/office/drawing/2014/main" id="{FC87A269-76D7-4120-B5C5-A651DE4E6C8D}"/>
              </a:ext>
            </a:extLst>
          </p:cNvPr>
          <p:cNvSpPr txBox="1"/>
          <p:nvPr/>
        </p:nvSpPr>
        <p:spPr>
          <a:xfrm>
            <a:off x="548680" y="3750196"/>
            <a:ext cx="5760640" cy="738664"/>
          </a:xfrm>
          <a:prstGeom prst="rect">
            <a:avLst/>
          </a:prstGeom>
          <a:noFill/>
        </p:spPr>
        <p:txBody>
          <a:bodyPr wrap="square" rtlCol="0">
            <a:spAutoFit/>
          </a:bodyPr>
          <a:lstStyle/>
          <a:p>
            <a:r>
              <a:rPr lang="es-MX" sz="1400" b="1" dirty="0"/>
              <a:t>4.</a:t>
            </a:r>
          </a:p>
          <a:p>
            <a:endParaRPr lang="es-MX" sz="1400" b="1" dirty="0"/>
          </a:p>
          <a:p>
            <a:r>
              <a:rPr lang="es-MX" sz="1400" b="1" dirty="0"/>
              <a:t>DESCRIPCION DE PROCEDIMIENTOS Y DIAGRAMA DE FLUJO</a:t>
            </a:r>
          </a:p>
        </p:txBody>
      </p:sp>
      <p:sp>
        <p:nvSpPr>
          <p:cNvPr id="3" name="Line 16">
            <a:extLst>
              <a:ext uri="{FF2B5EF4-FFF2-40B4-BE49-F238E27FC236}">
                <a16:creationId xmlns:a16="http://schemas.microsoft.com/office/drawing/2014/main" id="{F3E0F8B1-0817-4E58-AE3F-41B954F96AB1}"/>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4" name="Line 14">
            <a:extLst>
              <a:ext uri="{FF2B5EF4-FFF2-40B4-BE49-F238E27FC236}">
                <a16:creationId xmlns:a16="http://schemas.microsoft.com/office/drawing/2014/main" id="{6ABCEC5F-B8C2-4FC6-9F8D-E4825935FA4D}"/>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5" name="Line 17">
            <a:extLst>
              <a:ext uri="{FF2B5EF4-FFF2-40B4-BE49-F238E27FC236}">
                <a16:creationId xmlns:a16="http://schemas.microsoft.com/office/drawing/2014/main" id="{7915B25B-1A48-47ED-823C-88EF29D53A8E}"/>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5">
            <a:extLst>
              <a:ext uri="{FF2B5EF4-FFF2-40B4-BE49-F238E27FC236}">
                <a16:creationId xmlns:a16="http://schemas.microsoft.com/office/drawing/2014/main" id="{0D02CF5A-D7A7-4882-8EAC-E6AEC2DE2EAA}"/>
              </a:ext>
            </a:extLst>
          </p:cNvPr>
          <p:cNvSpPr>
            <a:spLocks noChangeShapeType="1"/>
          </p:cNvSpPr>
          <p:nvPr/>
        </p:nvSpPr>
        <p:spPr bwMode="auto">
          <a:xfrm flipH="1">
            <a:off x="6453187" y="408777"/>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7" name="Tabla 6">
            <a:extLst>
              <a:ext uri="{FF2B5EF4-FFF2-40B4-BE49-F238E27FC236}">
                <a16:creationId xmlns:a16="http://schemas.microsoft.com/office/drawing/2014/main" id="{8DD4E732-CC53-49A8-99BE-8720AB56BCA2}"/>
              </a:ext>
            </a:extLst>
          </p:cNvPr>
          <p:cNvGraphicFramePr>
            <a:graphicFrameLocks noGrp="1"/>
          </p:cNvGraphicFramePr>
          <p:nvPr>
            <p:extLst>
              <p:ext uri="{D42A27DB-BD31-4B8C-83A1-F6EECF244321}">
                <p14:modId xmlns:p14="http://schemas.microsoft.com/office/powerpoint/2010/main" val="1715854193"/>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 de Cultura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8" name="Picture 2077" descr="Resultado de imagen para ayuntamiento de tlatlauquitepec">
            <a:hlinkClick r:id="rId2"/>
            <a:extLst>
              <a:ext uri="{FF2B5EF4-FFF2-40B4-BE49-F238E27FC236}">
                <a16:creationId xmlns:a16="http://schemas.microsoft.com/office/drawing/2014/main" id="{F8C7FB6D-08F8-41F1-8464-6252F616A8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a 8">
            <a:extLst>
              <a:ext uri="{FF2B5EF4-FFF2-40B4-BE49-F238E27FC236}">
                <a16:creationId xmlns:a16="http://schemas.microsoft.com/office/drawing/2014/main" id="{4D921F87-6B59-4B03-B311-61A92BC69D96}"/>
              </a:ext>
            </a:extLst>
          </p:cNvPr>
          <p:cNvGraphicFramePr>
            <a:graphicFrameLocks noGrp="1"/>
          </p:cNvGraphicFramePr>
          <p:nvPr>
            <p:extLst>
              <p:ext uri="{D42A27DB-BD31-4B8C-83A1-F6EECF244321}">
                <p14:modId xmlns:p14="http://schemas.microsoft.com/office/powerpoint/2010/main" val="1784610609"/>
              </p:ext>
            </p:extLst>
          </p:nvPr>
        </p:nvGraphicFramePr>
        <p:xfrm>
          <a:off x="5340746" y="8912203"/>
          <a:ext cx="1152129" cy="370840"/>
        </p:xfrm>
        <a:graphic>
          <a:graphicData uri="http://schemas.openxmlformats.org/drawingml/2006/table">
            <a:tbl>
              <a:tblPr firstRow="1" bandRow="1">
                <a:tableStyleId>{F5AB1C69-6EDB-4FF4-983F-18BD219EF322}</a:tableStyleId>
              </a:tblPr>
              <a:tblGrid>
                <a:gridCol w="115212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6 de 24</a:t>
                      </a:r>
                    </a:p>
                  </a:txBody>
                  <a:tcPr/>
                </a:tc>
                <a:extLst>
                  <a:ext uri="{0D108BD9-81ED-4DB2-BD59-A6C34878D82A}">
                    <a16:rowId xmlns:a16="http://schemas.microsoft.com/office/drawing/2014/main" val="2061326865"/>
                  </a:ext>
                </a:extLst>
              </a:tr>
            </a:tbl>
          </a:graphicData>
        </a:graphic>
      </p:graphicFrame>
    </p:spTree>
    <p:extLst>
      <p:ext uri="{BB962C8B-B14F-4D97-AF65-F5344CB8AC3E}">
        <p14:creationId xmlns:p14="http://schemas.microsoft.com/office/powerpoint/2010/main" val="8493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880CADF-2B13-46A9-8240-0E6A728A53CF}"/>
              </a:ext>
            </a:extLst>
          </p:cNvPr>
          <p:cNvSpPr txBox="1"/>
          <p:nvPr/>
        </p:nvSpPr>
        <p:spPr>
          <a:xfrm>
            <a:off x="532263" y="1445940"/>
            <a:ext cx="5921073" cy="1384995"/>
          </a:xfrm>
          <a:prstGeom prst="rect">
            <a:avLst/>
          </a:prstGeom>
          <a:noFill/>
        </p:spPr>
        <p:txBody>
          <a:bodyPr wrap="square" rtlCol="0">
            <a:spAutoFit/>
          </a:bodyPr>
          <a:lstStyle/>
          <a:p>
            <a:r>
              <a:rPr lang="es-MX" sz="1400" b="1" dirty="0"/>
              <a:t>4.1</a:t>
            </a:r>
          </a:p>
          <a:p>
            <a:endParaRPr lang="es-MX" sz="1400" b="1" dirty="0"/>
          </a:p>
          <a:p>
            <a:pPr algn="l"/>
            <a:r>
              <a:rPr lang="es-MX" sz="1400" b="1" dirty="0"/>
              <a:t>Nombre del procedimiento: </a:t>
            </a:r>
            <a:r>
              <a:rPr lang="es-MX" sz="1400" dirty="0"/>
              <a:t>Realización de Eventos Culturales.</a:t>
            </a:r>
            <a:endParaRPr lang="es-ES" sz="1400" dirty="0">
              <a:solidFill>
                <a:srgbClr val="000000"/>
              </a:solidFill>
              <a:ea typeface="Calibri" panose="020F0502020204030204" pitchFamily="34" charset="0"/>
              <a:cs typeface="Arial" panose="020B0604020202020204" pitchFamily="34" charset="0"/>
            </a:endParaRPr>
          </a:p>
          <a:p>
            <a:pPr algn="l"/>
            <a:endParaRPr lang="es-ES" sz="1400" dirty="0">
              <a:solidFill>
                <a:srgbClr val="000000"/>
              </a:solidFill>
              <a:ea typeface="Calibri" panose="020F0502020204030204" pitchFamily="34" charset="0"/>
              <a:cs typeface="Arial" panose="020B0604020202020204" pitchFamily="34" charset="0"/>
            </a:endParaRPr>
          </a:p>
          <a:p>
            <a:pPr algn="l"/>
            <a:endParaRPr lang="es-MX" sz="1400" dirty="0"/>
          </a:p>
          <a:p>
            <a:pPr algn="l"/>
            <a:endParaRPr lang="es-ES" sz="1400" dirty="0">
              <a:solidFill>
                <a:srgbClr val="000000"/>
              </a:solidFill>
              <a:ea typeface="Calibri" panose="020F0502020204030204" pitchFamily="34" charset="0"/>
              <a:cs typeface="Arial" panose="020B0604020202020204" pitchFamily="34" charset="0"/>
            </a:endParaRPr>
          </a:p>
        </p:txBody>
      </p:sp>
      <p:graphicFrame>
        <p:nvGraphicFramePr>
          <p:cNvPr id="3" name="Tabla 2">
            <a:extLst>
              <a:ext uri="{FF2B5EF4-FFF2-40B4-BE49-F238E27FC236}">
                <a16:creationId xmlns:a16="http://schemas.microsoft.com/office/drawing/2014/main" id="{D88A0936-C531-4245-8FB1-CCAE2EF94F2F}"/>
              </a:ext>
            </a:extLst>
          </p:cNvPr>
          <p:cNvGraphicFramePr>
            <a:graphicFrameLocks noGrp="1"/>
          </p:cNvGraphicFramePr>
          <p:nvPr>
            <p:extLst>
              <p:ext uri="{D42A27DB-BD31-4B8C-83A1-F6EECF244321}">
                <p14:modId xmlns:p14="http://schemas.microsoft.com/office/powerpoint/2010/main" val="3708166588"/>
              </p:ext>
            </p:extLst>
          </p:nvPr>
        </p:nvGraphicFramePr>
        <p:xfrm>
          <a:off x="510169" y="2989250"/>
          <a:ext cx="5915024" cy="731520"/>
        </p:xfrm>
        <a:graphic>
          <a:graphicData uri="http://schemas.openxmlformats.org/drawingml/2006/table">
            <a:tbl>
              <a:tblPr>
                <a:tableStyleId>{F5AB1C69-6EDB-4FF4-983F-18BD219EF322}</a:tableStyleId>
              </a:tblPr>
              <a:tblGrid>
                <a:gridCol w="2488052">
                  <a:extLst>
                    <a:ext uri="{9D8B030D-6E8A-4147-A177-3AD203B41FA5}">
                      <a16:colId xmlns:a16="http://schemas.microsoft.com/office/drawing/2014/main" val="2098473293"/>
                    </a:ext>
                  </a:extLst>
                </a:gridCol>
                <a:gridCol w="3426972">
                  <a:extLst>
                    <a:ext uri="{9D8B030D-6E8A-4147-A177-3AD203B41FA5}">
                      <a16:colId xmlns:a16="http://schemas.microsoft.com/office/drawing/2014/main" val="3446197060"/>
                    </a:ext>
                  </a:extLst>
                </a:gridCol>
              </a:tblGrid>
              <a:tr h="544510">
                <a:tc>
                  <a:txBody>
                    <a:bodyPr/>
                    <a:lstStyle/>
                    <a:p>
                      <a:pPr>
                        <a:lnSpc>
                          <a:spcPct val="107000"/>
                        </a:lnSpc>
                        <a:spcAft>
                          <a:spcPts val="0"/>
                        </a:spcAft>
                      </a:pPr>
                      <a:r>
                        <a:rPr lang="es-ES" sz="1200" dirty="0">
                          <a:effectLst/>
                          <a:latin typeface="Arial" panose="020B0604020202020204" pitchFamily="34" charset="0"/>
                          <a:cs typeface="Arial" panose="020B0604020202020204" pitchFamily="34" charset="0"/>
                        </a:rPr>
                        <a:t>Objetivo: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tc>
                <a:tc>
                  <a:txBody>
                    <a:bodyPr/>
                    <a:lstStyle/>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Lograr la participación ciudadana por medio de la realización de eventos fomentando la cultura y generando actividades de interés para los visitantes 	</a:t>
                      </a:r>
                    </a:p>
                  </a:txBody>
                  <a:tcPr marL="68032" marR="68032" marT="0" marB="0"/>
                </a:tc>
                <a:extLst>
                  <a:ext uri="{0D108BD9-81ED-4DB2-BD59-A6C34878D82A}">
                    <a16:rowId xmlns:a16="http://schemas.microsoft.com/office/drawing/2014/main" val="1363500732"/>
                  </a:ext>
                </a:extLst>
              </a:tr>
            </a:tbl>
          </a:graphicData>
        </a:graphic>
      </p:graphicFrame>
      <p:graphicFrame>
        <p:nvGraphicFramePr>
          <p:cNvPr id="4" name="Tabla 3">
            <a:extLst>
              <a:ext uri="{FF2B5EF4-FFF2-40B4-BE49-F238E27FC236}">
                <a16:creationId xmlns:a16="http://schemas.microsoft.com/office/drawing/2014/main" id="{B35B1244-0340-43DA-BF60-0ABFFF703555}"/>
              </a:ext>
            </a:extLst>
          </p:cNvPr>
          <p:cNvGraphicFramePr>
            <a:graphicFrameLocks noGrp="1"/>
          </p:cNvGraphicFramePr>
          <p:nvPr>
            <p:extLst>
              <p:ext uri="{D42A27DB-BD31-4B8C-83A1-F6EECF244321}">
                <p14:modId xmlns:p14="http://schemas.microsoft.com/office/powerpoint/2010/main" val="1378819408"/>
              </p:ext>
            </p:extLst>
          </p:nvPr>
        </p:nvGraphicFramePr>
        <p:xfrm>
          <a:off x="482174" y="3906843"/>
          <a:ext cx="5915024" cy="1645920"/>
        </p:xfrm>
        <a:graphic>
          <a:graphicData uri="http://schemas.openxmlformats.org/drawingml/2006/table">
            <a:tbl>
              <a:tblPr>
                <a:tableStyleId>{5C22544A-7EE6-4342-B048-85BDC9FD1C3A}</a:tableStyleId>
              </a:tblPr>
              <a:tblGrid>
                <a:gridCol w="2488052">
                  <a:extLst>
                    <a:ext uri="{9D8B030D-6E8A-4147-A177-3AD203B41FA5}">
                      <a16:colId xmlns:a16="http://schemas.microsoft.com/office/drawing/2014/main" val="1684066273"/>
                    </a:ext>
                  </a:extLst>
                </a:gridCol>
                <a:gridCol w="3426972">
                  <a:extLst>
                    <a:ext uri="{9D8B030D-6E8A-4147-A177-3AD203B41FA5}">
                      <a16:colId xmlns:a16="http://schemas.microsoft.com/office/drawing/2014/main" val="6949607"/>
                    </a:ext>
                  </a:extLst>
                </a:gridCol>
              </a:tblGrid>
              <a:tr h="0">
                <a:tc>
                  <a:txBody>
                    <a:bodyPr/>
                    <a:lstStyle/>
                    <a:p>
                      <a:pPr algn="just">
                        <a:lnSpc>
                          <a:spcPct val="107000"/>
                        </a:lnSpc>
                        <a:spcAft>
                          <a:spcPts val="0"/>
                        </a:spcAft>
                      </a:pPr>
                      <a:r>
                        <a:rPr lang="es-ES" sz="1200" dirty="0">
                          <a:effectLst/>
                          <a:latin typeface="Arial" panose="020B0604020202020204" pitchFamily="34" charset="0"/>
                          <a:cs typeface="Arial" panose="020B0604020202020204" pitchFamily="34" charset="0"/>
                        </a:rPr>
                        <a:t>Políticas de Operación: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1.- Realizar una planeación adecuada de cada uno de los eventos a realizarse </a:t>
                      </a:r>
                    </a:p>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2.- Buscar las instancias gubernamentales que puedan apoyar con recursos el evento </a:t>
                      </a:r>
                    </a:p>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3.- Trabajar en equipo para logar un evento de alta calidad </a:t>
                      </a:r>
                    </a:p>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4.- Evaluar los resultados de las actividades realizadas para generar las estrategias que se requieran para mejorar el evento. 	</a:t>
                      </a:r>
                    </a:p>
                  </a:txBody>
                  <a:tcPr marL="68032" marR="68032" marT="0" marB="0">
                    <a:lnL w="12700" cmpd="sng">
                      <a:noFill/>
                    </a:lnL>
                    <a:solidFill>
                      <a:schemeClr val="bg1"/>
                    </a:solidFill>
                  </a:tcPr>
                </a:tc>
                <a:extLst>
                  <a:ext uri="{0D108BD9-81ED-4DB2-BD59-A6C34878D82A}">
                    <a16:rowId xmlns:a16="http://schemas.microsoft.com/office/drawing/2014/main" val="2486600258"/>
                  </a:ext>
                </a:extLst>
              </a:tr>
            </a:tbl>
          </a:graphicData>
        </a:graphic>
      </p:graphicFrame>
      <p:sp>
        <p:nvSpPr>
          <p:cNvPr id="5" name="Line 16">
            <a:extLst>
              <a:ext uri="{FF2B5EF4-FFF2-40B4-BE49-F238E27FC236}">
                <a16:creationId xmlns:a16="http://schemas.microsoft.com/office/drawing/2014/main" id="{382A9CFB-0355-4334-A7E9-A35E705B93BE}"/>
              </a:ext>
            </a:extLst>
          </p:cNvPr>
          <p:cNvSpPr>
            <a:spLocks noChangeShapeType="1"/>
          </p:cNvSpPr>
          <p:nvPr/>
        </p:nvSpPr>
        <p:spPr bwMode="auto">
          <a:xfrm flipV="1">
            <a:off x="404812" y="8743100"/>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4">
            <a:extLst>
              <a:ext uri="{FF2B5EF4-FFF2-40B4-BE49-F238E27FC236}">
                <a16:creationId xmlns:a16="http://schemas.microsoft.com/office/drawing/2014/main" id="{A9C1AB4B-8343-4AB2-8C72-3395A1C730DD}"/>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7" name="Line 17">
            <a:extLst>
              <a:ext uri="{FF2B5EF4-FFF2-40B4-BE49-F238E27FC236}">
                <a16:creationId xmlns:a16="http://schemas.microsoft.com/office/drawing/2014/main" id="{20F9E609-0F83-4C33-845B-A030C4B6A2DF}"/>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8" name="Line 15">
            <a:extLst>
              <a:ext uri="{FF2B5EF4-FFF2-40B4-BE49-F238E27FC236}">
                <a16:creationId xmlns:a16="http://schemas.microsoft.com/office/drawing/2014/main" id="{473738A2-9696-488A-B3BF-8C21E090E073}"/>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9" name="Tabla 8">
            <a:extLst>
              <a:ext uri="{FF2B5EF4-FFF2-40B4-BE49-F238E27FC236}">
                <a16:creationId xmlns:a16="http://schemas.microsoft.com/office/drawing/2014/main" id="{712E8263-DC2F-4FE3-972D-4750E4B1A6FF}"/>
              </a:ext>
            </a:extLst>
          </p:cNvPr>
          <p:cNvGraphicFramePr>
            <a:graphicFrameLocks noGrp="1"/>
          </p:cNvGraphicFramePr>
          <p:nvPr>
            <p:extLst>
              <p:ext uri="{D42A27DB-BD31-4B8C-83A1-F6EECF244321}">
                <p14:modId xmlns:p14="http://schemas.microsoft.com/office/powerpoint/2010/main" val="2127792918"/>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 de Cultura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10" name="Picture 2077" descr="Resultado de imagen para ayuntamiento de tlatlauquitepec">
            <a:hlinkClick r:id="rId2"/>
            <a:extLst>
              <a:ext uri="{FF2B5EF4-FFF2-40B4-BE49-F238E27FC236}">
                <a16:creationId xmlns:a16="http://schemas.microsoft.com/office/drawing/2014/main" id="{9A288362-A782-4CAC-942E-55384E5923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2" name="Tabla 11">
            <a:extLst>
              <a:ext uri="{FF2B5EF4-FFF2-40B4-BE49-F238E27FC236}">
                <a16:creationId xmlns:a16="http://schemas.microsoft.com/office/drawing/2014/main" id="{62AAC5F3-C620-4506-832A-061829B2CC00}"/>
              </a:ext>
            </a:extLst>
          </p:cNvPr>
          <p:cNvGraphicFramePr>
            <a:graphicFrameLocks noGrp="1"/>
          </p:cNvGraphicFramePr>
          <p:nvPr>
            <p:extLst>
              <p:ext uri="{D42A27DB-BD31-4B8C-83A1-F6EECF244321}">
                <p14:modId xmlns:p14="http://schemas.microsoft.com/office/powerpoint/2010/main" val="2471594023"/>
              </p:ext>
            </p:extLst>
          </p:nvPr>
        </p:nvGraphicFramePr>
        <p:xfrm>
          <a:off x="5013176" y="8912203"/>
          <a:ext cx="1479699" cy="370840"/>
        </p:xfrm>
        <a:graphic>
          <a:graphicData uri="http://schemas.openxmlformats.org/drawingml/2006/table">
            <a:tbl>
              <a:tblPr firstRow="1" bandRow="1">
                <a:tableStyleId>{F5AB1C69-6EDB-4FF4-983F-18BD219EF322}</a:tableStyleId>
              </a:tblPr>
              <a:tblGrid>
                <a:gridCol w="147969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7 de 24</a:t>
                      </a:r>
                    </a:p>
                  </a:txBody>
                  <a:tcPr/>
                </a:tc>
                <a:extLst>
                  <a:ext uri="{0D108BD9-81ED-4DB2-BD59-A6C34878D82A}">
                    <a16:rowId xmlns:a16="http://schemas.microsoft.com/office/drawing/2014/main" val="2061326865"/>
                  </a:ext>
                </a:extLst>
              </a:tr>
            </a:tbl>
          </a:graphicData>
        </a:graphic>
      </p:graphicFrame>
    </p:spTree>
    <p:extLst>
      <p:ext uri="{BB962C8B-B14F-4D97-AF65-F5344CB8AC3E}">
        <p14:creationId xmlns:p14="http://schemas.microsoft.com/office/powerpoint/2010/main" val="1930529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13FED22D-5424-464C-A246-37E14F2831FB}"/>
              </a:ext>
            </a:extLst>
          </p:cNvPr>
          <p:cNvGraphicFramePr>
            <a:graphicFrameLocks noGrp="1"/>
          </p:cNvGraphicFramePr>
          <p:nvPr>
            <p:extLst>
              <p:ext uri="{D42A27DB-BD31-4B8C-83A1-F6EECF244321}">
                <p14:modId xmlns:p14="http://schemas.microsoft.com/office/powerpoint/2010/main" val="2315466874"/>
              </p:ext>
            </p:extLst>
          </p:nvPr>
        </p:nvGraphicFramePr>
        <p:xfrm>
          <a:off x="404664" y="1933534"/>
          <a:ext cx="5904656" cy="5675475"/>
        </p:xfrm>
        <a:graphic>
          <a:graphicData uri="http://schemas.openxmlformats.org/drawingml/2006/table">
            <a:tbl>
              <a:tblPr firstRow="1" bandRow="1">
                <a:tableStyleId>{5940675A-B579-460E-94D1-54222C63F5DA}</a:tableStyleId>
              </a:tblPr>
              <a:tblGrid>
                <a:gridCol w="645035">
                  <a:extLst>
                    <a:ext uri="{9D8B030D-6E8A-4147-A177-3AD203B41FA5}">
                      <a16:colId xmlns:a16="http://schemas.microsoft.com/office/drawing/2014/main" val="2446579786"/>
                    </a:ext>
                  </a:extLst>
                </a:gridCol>
                <a:gridCol w="1443197">
                  <a:extLst>
                    <a:ext uri="{9D8B030D-6E8A-4147-A177-3AD203B41FA5}">
                      <a16:colId xmlns:a16="http://schemas.microsoft.com/office/drawing/2014/main" val="3043753496"/>
                    </a:ext>
                  </a:extLst>
                </a:gridCol>
                <a:gridCol w="3816424">
                  <a:extLst>
                    <a:ext uri="{9D8B030D-6E8A-4147-A177-3AD203B41FA5}">
                      <a16:colId xmlns:a16="http://schemas.microsoft.com/office/drawing/2014/main" val="3743977267"/>
                    </a:ext>
                  </a:extLst>
                </a:gridCol>
              </a:tblGrid>
              <a:tr h="335464">
                <a:tc>
                  <a:txBody>
                    <a:bodyPr/>
                    <a:lstStyle/>
                    <a:p>
                      <a:pPr algn="ctr"/>
                      <a:r>
                        <a:rPr lang="es-MX" sz="1200" dirty="0">
                          <a:latin typeface="Arial" panose="020B0604020202020204" pitchFamily="34" charset="0"/>
                          <a:cs typeface="Arial" panose="020B0604020202020204" pitchFamily="34" charset="0"/>
                        </a:rPr>
                        <a:t>Paso</a:t>
                      </a:r>
                    </a:p>
                  </a:txBody>
                  <a:tcPr/>
                </a:tc>
                <a:tc>
                  <a:txBody>
                    <a:bodyPr/>
                    <a:lstStyle/>
                    <a:p>
                      <a:pPr algn="ctr"/>
                      <a:r>
                        <a:rPr lang="es-MX" sz="1200" dirty="0"/>
                        <a:t>Responsable</a:t>
                      </a:r>
                      <a:endParaRPr lang="es-MX" sz="1200" dirty="0">
                        <a:latin typeface="Arial" panose="020B0604020202020204" pitchFamily="34" charset="0"/>
                        <a:cs typeface="Arial" panose="020B0604020202020204" pitchFamily="34" charset="0"/>
                      </a:endParaRPr>
                    </a:p>
                  </a:txBody>
                  <a:tcPr/>
                </a:tc>
                <a:tc>
                  <a:txBody>
                    <a:bodyPr/>
                    <a:lstStyle/>
                    <a:p>
                      <a:pPr algn="ctr"/>
                      <a:r>
                        <a:rPr lang="es-MX" sz="1200" dirty="0"/>
                        <a:t>Actividad</a:t>
                      </a:r>
                      <a:endParaRPr lang="es-MX"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868324245"/>
                  </a:ext>
                </a:extLst>
              </a:tr>
              <a:tr h="257062">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ES"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 de Cultura</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Planeación del evento a realizar.</a:t>
                      </a:r>
                    </a:p>
                  </a:txBody>
                  <a:tcPr marL="68580" marR="68580" marT="0" marB="0"/>
                </a:tc>
                <a:extLst>
                  <a:ext uri="{0D108BD9-81ED-4DB2-BD59-A6C34878D82A}">
                    <a16:rowId xmlns:a16="http://schemas.microsoft.com/office/drawing/2014/main" val="736362764"/>
                  </a:ext>
                </a:extLst>
              </a:tr>
              <a:tr h="432048">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a:t>
                      </a:r>
                    </a:p>
                  </a:txBody>
                  <a:tcPr marL="68580" marR="68580" marT="0" marB="0"/>
                </a:tc>
                <a:tc>
                  <a:txBody>
                    <a:bodyPr/>
                    <a:lstStyle/>
                    <a:p>
                      <a:pPr>
                        <a:lnSpc>
                          <a:spcPct val="107000"/>
                        </a:lnSpc>
                        <a:spcAft>
                          <a:spcPts val="0"/>
                        </a:spcAft>
                      </a:pPr>
                      <a:r>
                        <a:rPr lang="es-ES"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 de Cultura </a:t>
                      </a:r>
                      <a:endParaRPr lang="es-MX"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Verifica la existencia de programas de apoyo para la realización del evento.</a:t>
                      </a:r>
                    </a:p>
                  </a:txBody>
                  <a:tcPr marL="68580" marR="68580" marT="0" marB="0"/>
                </a:tc>
                <a:extLst>
                  <a:ext uri="{0D108BD9-81ED-4DB2-BD59-A6C34878D82A}">
                    <a16:rowId xmlns:a16="http://schemas.microsoft.com/office/drawing/2014/main" val="3935992432"/>
                  </a:ext>
                </a:extLst>
              </a:tr>
              <a:tr h="447133">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ES"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 de Cultura </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lang="es-MX"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Si existen programas de apoyo se envía proyecto para su evaluación Si no existe se verifica la disponibilidad de recursos con tesorería. 	</a:t>
                      </a:r>
                    </a:p>
                  </a:txBody>
                  <a:tcPr marL="68580" marR="68580" marT="0" marB="0"/>
                </a:tc>
                <a:extLst>
                  <a:ext uri="{0D108BD9-81ED-4DB2-BD59-A6C34878D82A}">
                    <a16:rowId xmlns:a16="http://schemas.microsoft.com/office/drawing/2014/main" val="3657339292"/>
                  </a:ext>
                </a:extLst>
              </a:tr>
              <a:tr h="315456">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a:t>
                      </a:r>
                    </a:p>
                  </a:txBody>
                  <a:tcPr marL="68580" marR="68580" marT="0" marB="0"/>
                </a:tc>
                <a:tc>
                  <a:txBody>
                    <a:bodyPr/>
                    <a:lstStyle/>
                    <a:p>
                      <a:r>
                        <a:rPr lang="es-MX" sz="1200" dirty="0">
                          <a:latin typeface="Arial" panose="020B0604020202020204" pitchFamily="34" charset="0"/>
                          <a:cs typeface="Arial" panose="020B0604020202020204" pitchFamily="34" charset="0"/>
                        </a:rPr>
                        <a:t>Tesorería</a:t>
                      </a: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Analiza la existencia de recursos para el evento.</a:t>
                      </a:r>
                      <a:endParaRPr lang="es-MX" sz="1200" dirty="0">
                        <a:latin typeface="Arial" panose="020B0604020202020204" pitchFamily="34" charset="0"/>
                        <a:cs typeface="Arial" panose="020B0604020202020204" pitchFamily="34" charset="0"/>
                      </a:endParaRPr>
                    </a:p>
                  </a:txBody>
                  <a:tcPr marL="68580" marR="68580" marT="0" marB="0"/>
                </a:tc>
                <a:extLst>
                  <a:ext uri="{0D108BD9-81ED-4DB2-BD59-A6C34878D82A}">
                    <a16:rowId xmlns:a16="http://schemas.microsoft.com/office/drawing/2014/main" val="4175772796"/>
                  </a:ext>
                </a:extLst>
              </a:tr>
              <a:tr h="432048">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a:t>
                      </a:r>
                    </a:p>
                  </a:txBody>
                  <a:tcPr marL="68580" marR="68580" marT="0" marB="0"/>
                </a:tc>
                <a:tc>
                  <a:txBody>
                    <a:bodyPr/>
                    <a:lstStyle/>
                    <a:p>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Tesorería</a:t>
                      </a:r>
                      <a:endParaRPr lang="es-MX" sz="1200" dirty="0">
                        <a:latin typeface="Arial" panose="020B0604020202020204" pitchFamily="34" charset="0"/>
                        <a:cs typeface="Arial" panose="020B0604020202020204" pitchFamily="34" charset="0"/>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Si existen recursos se da seguimiento al evento, si no se suspende. </a:t>
                      </a:r>
                      <a:endParaRPr lang="es-MX" sz="1200" dirty="0">
                        <a:latin typeface="Arial" panose="020B0604020202020204" pitchFamily="34" charset="0"/>
                        <a:cs typeface="Arial" panose="020B0604020202020204" pitchFamily="34" charset="0"/>
                      </a:endParaRPr>
                    </a:p>
                  </a:txBody>
                  <a:tcPr marL="68580" marR="68580" marT="0" marB="0"/>
                </a:tc>
                <a:extLst>
                  <a:ext uri="{0D108BD9-81ED-4DB2-BD59-A6C34878D82A}">
                    <a16:rowId xmlns:a16="http://schemas.microsoft.com/office/drawing/2014/main" val="1473386933"/>
                  </a:ext>
                </a:extLst>
              </a:tr>
              <a:tr h="446208">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ES"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 de Cultura </a:t>
                      </a:r>
                      <a:endParaRPr lang="es-MX"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s-MX"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Coordina las acciones a realizar para que se lleve a cabo el evento.</a:t>
                      </a:r>
                    </a:p>
                  </a:txBody>
                  <a:tcPr marL="68580" marR="68580" marT="0" marB="0"/>
                </a:tc>
                <a:extLst>
                  <a:ext uri="{0D108BD9-81ED-4DB2-BD59-A6C34878D82A}">
                    <a16:rowId xmlns:a16="http://schemas.microsoft.com/office/drawing/2014/main" val="3905927076"/>
                  </a:ext>
                </a:extLst>
              </a:tr>
              <a:tr h="345880">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Auxiliar de Cultura </a:t>
                      </a: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Apoya en la organización del evento y actividades culturales y elabora plan de medios para la promoción.</a:t>
                      </a:r>
                    </a:p>
                  </a:txBody>
                  <a:tcPr marL="68580" marR="68580" marT="0" marB="0"/>
                </a:tc>
                <a:extLst>
                  <a:ext uri="{0D108BD9-81ED-4DB2-BD59-A6C34878D82A}">
                    <a16:rowId xmlns:a16="http://schemas.microsoft.com/office/drawing/2014/main" val="10007"/>
                  </a:ext>
                </a:extLst>
              </a:tr>
              <a:tr h="443488">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8</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 de Cultura</a:t>
                      </a:r>
                      <a:endParaRPr lang="es-MX"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Aprueba el plan y solicita a Comunicación y Estrategia el apoyo. </a:t>
                      </a:r>
                    </a:p>
                  </a:txBody>
                  <a:tcPr marL="68580" marR="68580" marT="0" marB="0"/>
                </a:tc>
                <a:extLst>
                  <a:ext uri="{0D108BD9-81ED-4DB2-BD59-A6C34878D82A}">
                    <a16:rowId xmlns:a16="http://schemas.microsoft.com/office/drawing/2014/main" val="10008"/>
                  </a:ext>
                </a:extLst>
              </a:tr>
              <a:tr h="443488">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9</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Dirección de Comunicación </a:t>
                      </a: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Lleva a cabo la promoción del evento en los medios a su alcance.</a:t>
                      </a:r>
                    </a:p>
                  </a:txBody>
                  <a:tcPr marL="68580" marR="68580" marT="0" marB="0"/>
                </a:tc>
                <a:extLst>
                  <a:ext uri="{0D108BD9-81ED-4DB2-BD59-A6C34878D82A}">
                    <a16:rowId xmlns:a16="http://schemas.microsoft.com/office/drawing/2014/main" val="10009"/>
                  </a:ext>
                </a:extLst>
              </a:tr>
              <a:tr h="443488">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ES"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 de Cultura </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Coordinara las actividades que realiza el personal del área para lograr un evento de calidad.</a:t>
                      </a:r>
                    </a:p>
                  </a:txBody>
                  <a:tcPr marL="68580" marR="68580" marT="0" marB="0"/>
                </a:tc>
                <a:extLst>
                  <a:ext uri="{0D108BD9-81ED-4DB2-BD59-A6C34878D82A}">
                    <a16:rowId xmlns:a16="http://schemas.microsoft.com/office/drawing/2014/main" val="10010"/>
                  </a:ext>
                </a:extLst>
              </a:tr>
              <a:tr h="443488">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11</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ES"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 de Cultura </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Realiza una evaluación con el área al terminar el evento. </a:t>
                      </a:r>
                    </a:p>
                  </a:txBody>
                  <a:tcPr marL="68580" marR="68580" marT="0" marB="0"/>
                </a:tc>
                <a:extLst>
                  <a:ext uri="{0D108BD9-81ED-4DB2-BD59-A6C34878D82A}">
                    <a16:rowId xmlns:a16="http://schemas.microsoft.com/office/drawing/2014/main" val="10011"/>
                  </a:ext>
                </a:extLst>
              </a:tr>
              <a:tr h="585957">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FINAL DE PROCEDIMIENTO </a:t>
                      </a:r>
                    </a:p>
                  </a:txBody>
                  <a:tcPr marL="68580" marR="68580" marT="0" marB="0"/>
                </a:tc>
                <a:tc hMerge="1">
                  <a:txBody>
                    <a:bodyPr/>
                    <a:lstStyle/>
                    <a:p>
                      <a:pPr>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indent="0" algn="just" defTabSz="914400" rtl="0" eaLnBrk="1" fontAlgn="auto" latinLnBrk="0" hangingPunct="1">
                        <a:lnSpc>
                          <a:spcPct val="107000"/>
                        </a:lnSpc>
                        <a:spcBef>
                          <a:spcPts val="0"/>
                        </a:spcBef>
                        <a:spcAft>
                          <a:spcPts val="0"/>
                        </a:spcAft>
                        <a:buClrTx/>
                        <a:buSzTx/>
                        <a:buFontTx/>
                        <a:buNone/>
                        <a:tabLst/>
                        <a:defRPr/>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2"/>
                  </a:ext>
                </a:extLst>
              </a:tr>
            </a:tbl>
          </a:graphicData>
        </a:graphic>
      </p:graphicFrame>
      <p:sp>
        <p:nvSpPr>
          <p:cNvPr id="4" name="CuadroTexto 3">
            <a:extLst>
              <a:ext uri="{FF2B5EF4-FFF2-40B4-BE49-F238E27FC236}">
                <a16:creationId xmlns:a16="http://schemas.microsoft.com/office/drawing/2014/main" id="{97A1DCE8-0CC9-461E-88BB-0249BF100E82}"/>
              </a:ext>
            </a:extLst>
          </p:cNvPr>
          <p:cNvSpPr txBox="1"/>
          <p:nvPr/>
        </p:nvSpPr>
        <p:spPr>
          <a:xfrm>
            <a:off x="332656" y="1320838"/>
            <a:ext cx="5976664" cy="523220"/>
          </a:xfrm>
          <a:prstGeom prst="rect">
            <a:avLst/>
          </a:prstGeom>
          <a:noFill/>
        </p:spPr>
        <p:txBody>
          <a:bodyPr wrap="square" rtlCol="0">
            <a:spAutoFit/>
          </a:bodyPr>
          <a:lstStyle/>
          <a:p>
            <a:pPr algn="l" fontAlgn="auto">
              <a:spcBef>
                <a:spcPts val="0"/>
              </a:spcBef>
              <a:spcAft>
                <a:spcPts val="0"/>
              </a:spcAft>
              <a:defRPr/>
            </a:pPr>
            <a:r>
              <a:rPr lang="es-MX" sz="1400" b="1" dirty="0"/>
              <a:t>Nombre del Procedimiento:</a:t>
            </a:r>
            <a:r>
              <a:rPr lang="es-MX" sz="1400" dirty="0"/>
              <a:t> Realización de Eventos Culturales.</a:t>
            </a:r>
            <a:endParaRPr lang="es-ES" sz="1400" dirty="0">
              <a:solidFill>
                <a:srgbClr val="000000"/>
              </a:solidFill>
              <a:ea typeface="Calibri" panose="020F0502020204030204" pitchFamily="34" charset="0"/>
              <a:cs typeface="Arial" panose="020B0604020202020204" pitchFamily="34" charset="0"/>
            </a:endParaRPr>
          </a:p>
          <a:p>
            <a:pPr algn="just"/>
            <a:endParaRPr lang="es-MX" sz="1400" b="1" dirty="0"/>
          </a:p>
        </p:txBody>
      </p:sp>
      <p:graphicFrame>
        <p:nvGraphicFramePr>
          <p:cNvPr id="5" name="Tabla 4">
            <a:extLst>
              <a:ext uri="{FF2B5EF4-FFF2-40B4-BE49-F238E27FC236}">
                <a16:creationId xmlns:a16="http://schemas.microsoft.com/office/drawing/2014/main" id="{CEC3617B-DC51-4FD4-953E-C0D4A0B9C011}"/>
              </a:ext>
            </a:extLst>
          </p:cNvPr>
          <p:cNvGraphicFramePr>
            <a:graphicFrameLocks noGrp="1"/>
          </p:cNvGraphicFramePr>
          <p:nvPr>
            <p:extLst>
              <p:ext uri="{D42A27DB-BD31-4B8C-83A1-F6EECF244321}">
                <p14:modId xmlns:p14="http://schemas.microsoft.com/office/powerpoint/2010/main" val="2608790990"/>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 de Cultura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6" name="Picture 2077" descr="Resultado de imagen para ayuntamiento de tlatlauquitepec">
            <a:hlinkClick r:id="rId2"/>
            <a:extLst>
              <a:ext uri="{FF2B5EF4-FFF2-40B4-BE49-F238E27FC236}">
                <a16:creationId xmlns:a16="http://schemas.microsoft.com/office/drawing/2014/main" id="{68853E79-D6CB-4A8F-80B4-07BC7B3068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a 6">
            <a:extLst>
              <a:ext uri="{FF2B5EF4-FFF2-40B4-BE49-F238E27FC236}">
                <a16:creationId xmlns:a16="http://schemas.microsoft.com/office/drawing/2014/main" id="{5C3B28E4-A5F0-48D5-885D-6F667CD7B580}"/>
              </a:ext>
            </a:extLst>
          </p:cNvPr>
          <p:cNvGraphicFramePr>
            <a:graphicFrameLocks noGrp="1"/>
          </p:cNvGraphicFramePr>
          <p:nvPr>
            <p:extLst>
              <p:ext uri="{D42A27DB-BD31-4B8C-83A1-F6EECF244321}">
                <p14:modId xmlns:p14="http://schemas.microsoft.com/office/powerpoint/2010/main" val="3878231036"/>
              </p:ext>
            </p:extLst>
          </p:nvPr>
        </p:nvGraphicFramePr>
        <p:xfrm>
          <a:off x="5013176" y="8912203"/>
          <a:ext cx="1479699" cy="370840"/>
        </p:xfrm>
        <a:graphic>
          <a:graphicData uri="http://schemas.openxmlformats.org/drawingml/2006/table">
            <a:tbl>
              <a:tblPr firstRow="1" bandRow="1">
                <a:tableStyleId>{F5AB1C69-6EDB-4FF4-983F-18BD219EF322}</a:tableStyleId>
              </a:tblPr>
              <a:tblGrid>
                <a:gridCol w="147969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8 de 24</a:t>
                      </a:r>
                    </a:p>
                  </a:txBody>
                  <a:tcPr/>
                </a:tc>
                <a:extLst>
                  <a:ext uri="{0D108BD9-81ED-4DB2-BD59-A6C34878D82A}">
                    <a16:rowId xmlns:a16="http://schemas.microsoft.com/office/drawing/2014/main" val="2061326865"/>
                  </a:ext>
                </a:extLst>
              </a:tr>
            </a:tbl>
          </a:graphicData>
        </a:graphic>
      </p:graphicFrame>
    </p:spTree>
    <p:extLst>
      <p:ext uri="{BB962C8B-B14F-4D97-AF65-F5344CB8AC3E}">
        <p14:creationId xmlns:p14="http://schemas.microsoft.com/office/powerpoint/2010/main" val="3156579487"/>
      </p:ext>
    </p:extLst>
  </p:cSld>
  <p:clrMapOvr>
    <a:masterClrMapping/>
  </p:clrMapOvr>
</p:sld>
</file>

<file path=ppt/theme/theme1.xml><?xml version="1.0" encoding="utf-8"?>
<a:theme xmlns:a="http://schemas.openxmlformats.org/drawingml/2006/main" name="Diseño predeterminado">
  <a:themeElements>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MX" sz="1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MX" sz="1200" b="0" i="0" u="none" strike="noStrike" cap="none" normalizeH="0" baseline="0" smtClean="0">
            <a:ln>
              <a:noFill/>
            </a:ln>
            <a:solidFill>
              <a:schemeClr val="tx1"/>
            </a:solidFill>
            <a:effectLst/>
            <a:latin typeface="Arial" charset="0"/>
          </a:defRPr>
        </a:defPPr>
      </a:lstStyle>
    </a:lnDef>
  </a:objectDefaults>
  <a:extraClrSchemeLst>
    <a:extraClrScheme>
      <a:clrScheme name="Diseño predeterminad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22768</TotalTime>
  <Words>2588</Words>
  <Application>Microsoft Office PowerPoint</Application>
  <PresentationFormat>Personalizado</PresentationFormat>
  <Paragraphs>597</Paragraphs>
  <Slides>25</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25</vt:i4>
      </vt:variant>
    </vt:vector>
  </HeadingPairs>
  <TitlesOfParts>
    <vt:vector size="32" baseType="lpstr">
      <vt:lpstr>Arial</vt:lpstr>
      <vt:lpstr>BinnerD</vt:lpstr>
      <vt:lpstr>Calibri</vt:lpstr>
      <vt:lpstr>Tahoma</vt:lpstr>
      <vt:lpstr>Times New Roman</vt:lpstr>
      <vt:lpstr>Wingdings</vt:lpstr>
      <vt:lpstr>Diseño predeterminado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Secretaría de Gobernación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Gabriel Lopez C</dc:creator>
  <cp:lastModifiedBy>Admin</cp:lastModifiedBy>
  <cp:revision>1260</cp:revision>
  <cp:lastPrinted>2019-04-08T23:39:18Z</cp:lastPrinted>
  <dcterms:created xsi:type="dcterms:W3CDTF">2000-06-14T21:53:19Z</dcterms:created>
  <dcterms:modified xsi:type="dcterms:W3CDTF">2019-04-08T23:42:50Z</dcterms:modified>
</cp:coreProperties>
</file>