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2"/>
  </p:notesMasterIdLst>
  <p:handoutMasterIdLst>
    <p:handoutMasterId r:id="rId23"/>
  </p:handoutMasterIdLst>
  <p:sldIdLst>
    <p:sldId id="711" r:id="rId2"/>
    <p:sldId id="893" r:id="rId3"/>
    <p:sldId id="717" r:id="rId4"/>
    <p:sldId id="714" r:id="rId5"/>
    <p:sldId id="716" r:id="rId6"/>
    <p:sldId id="715" r:id="rId7"/>
    <p:sldId id="895" r:id="rId8"/>
    <p:sldId id="897" r:id="rId9"/>
    <p:sldId id="896" r:id="rId10"/>
    <p:sldId id="912" r:id="rId11"/>
    <p:sldId id="256" r:id="rId12"/>
    <p:sldId id="913" r:id="rId13"/>
    <p:sldId id="898" r:id="rId14"/>
    <p:sldId id="899" r:id="rId15"/>
    <p:sldId id="900" r:id="rId16"/>
    <p:sldId id="889" r:id="rId17"/>
    <p:sldId id="890" r:id="rId18"/>
    <p:sldId id="891" r:id="rId19"/>
    <p:sldId id="892" r:id="rId20"/>
    <p:sldId id="911" r:id="rId21"/>
  </p:sldIdLst>
  <p:sldSz cx="6858000" cy="9372600"/>
  <p:notesSz cx="6888163" cy="10020300"/>
  <p:defaultTextStyle>
    <a:defPPr>
      <a:defRPr lang="es-MX"/>
    </a:defPPr>
    <a:lvl1pPr algn="ctr" rtl="0" fontAlgn="base">
      <a:spcBef>
        <a:spcPct val="0"/>
      </a:spcBef>
      <a:spcAft>
        <a:spcPct val="0"/>
      </a:spcAft>
      <a:defRPr sz="12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2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2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2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3">
          <p15:clr>
            <a:srgbClr val="A4A3A4"/>
          </p15:clr>
        </p15:guide>
        <p15:guide id="2" pos="411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68686"/>
    <a:srgbClr val="669900"/>
    <a:srgbClr val="FF3399"/>
    <a:srgbClr val="80808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121" autoAdjust="0"/>
    <p:restoredTop sz="94709" autoAdjust="0"/>
  </p:normalViewPr>
  <p:slideViewPr>
    <p:cSldViewPr>
      <p:cViewPr varScale="1">
        <p:scale>
          <a:sx n="64" d="100"/>
          <a:sy n="64" d="100"/>
        </p:scale>
        <p:origin x="3186" y="66"/>
      </p:cViewPr>
      <p:guideLst>
        <p:guide orient="horz" pos="4313"/>
        <p:guide pos="4110"/>
      </p:guideLst>
    </p:cSldViewPr>
  </p:slideViewPr>
  <p:outlineViewPr>
    <p:cViewPr>
      <p:scale>
        <a:sx n="20" d="100"/>
        <a:sy n="20" d="100"/>
      </p:scale>
      <p:origin x="0" y="3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566"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12BC23-2AEE-45A8-81A6-677B91F2A1B2}"/>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3" name="Rectangle 3">
            <a:extLst>
              <a:ext uri="{FF2B5EF4-FFF2-40B4-BE49-F238E27FC236}">
                <a16:creationId xmlns:a16="http://schemas.microsoft.com/office/drawing/2014/main" id="{C550F498-A742-4A18-9988-BBAD911CDB38}"/>
              </a:ext>
            </a:extLst>
          </p:cNvPr>
          <p:cNvSpPr>
            <a:spLocks noGrp="1" noChangeArrowheads="1"/>
          </p:cNvSpPr>
          <p:nvPr>
            <p:ph type="dt" sz="quarter"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5124" name="Rectangle 4">
            <a:extLst>
              <a:ext uri="{FF2B5EF4-FFF2-40B4-BE49-F238E27FC236}">
                <a16:creationId xmlns:a16="http://schemas.microsoft.com/office/drawing/2014/main" id="{8A6F6FD2-805A-414D-BFBA-B434A8814EF6}"/>
              </a:ext>
            </a:extLst>
          </p:cNvPr>
          <p:cNvSpPr>
            <a:spLocks noGrp="1" noChangeArrowheads="1"/>
          </p:cNvSpPr>
          <p:nvPr>
            <p:ph type="ftr" sz="quarter" idx="2"/>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5125" name="Rectangle 5">
            <a:extLst>
              <a:ext uri="{FF2B5EF4-FFF2-40B4-BE49-F238E27FC236}">
                <a16:creationId xmlns:a16="http://schemas.microsoft.com/office/drawing/2014/main" id="{C022FE05-2D85-436F-9730-8B1952F3D3DB}"/>
              </a:ext>
            </a:extLst>
          </p:cNvPr>
          <p:cNvSpPr>
            <a:spLocks noGrp="1" noChangeArrowheads="1"/>
          </p:cNvSpPr>
          <p:nvPr>
            <p:ph type="sldNum" sz="quarter" idx="3"/>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D0E4F117-576D-4674-81FC-1B82913786E2}" type="slidenum">
              <a:rPr lang="es-MX" altLang="es-MX"/>
              <a:pPr/>
              <a:t>‹Nº›</a:t>
            </a:fld>
            <a:endParaRPr lang="es-MX" altLang="es-MX"/>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00B6515-C2A2-4D21-BC12-C942387AA70C}"/>
              </a:ext>
            </a:extLst>
          </p:cNvPr>
          <p:cNvSpPr>
            <a:spLocks noGrp="1" noChangeArrowheads="1"/>
          </p:cNvSpPr>
          <p:nvPr>
            <p:ph type="hdr" sz="quarter"/>
          </p:nvPr>
        </p:nvSpPr>
        <p:spPr bwMode="auto">
          <a:xfrm>
            <a:off x="0"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5" name="Rectangle 3">
            <a:extLst>
              <a:ext uri="{FF2B5EF4-FFF2-40B4-BE49-F238E27FC236}">
                <a16:creationId xmlns:a16="http://schemas.microsoft.com/office/drawing/2014/main" id="{263824B4-0BC3-4C33-B9AA-A74D0EC96EE9}"/>
              </a:ext>
            </a:extLst>
          </p:cNvPr>
          <p:cNvSpPr>
            <a:spLocks noGrp="1" noChangeArrowheads="1"/>
          </p:cNvSpPr>
          <p:nvPr>
            <p:ph type="dt" idx="1"/>
          </p:nvPr>
        </p:nvSpPr>
        <p:spPr bwMode="auto">
          <a:xfrm>
            <a:off x="3903087" y="0"/>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lvl1pPr algn="r" defTabSz="952296">
              <a:defRPr sz="1300">
                <a:latin typeface="Times New Roman" panose="02020603050405020304" pitchFamily="18" charset="0"/>
              </a:defRPr>
            </a:lvl1pPr>
          </a:lstStyle>
          <a:p>
            <a:endParaRPr lang="es-ES" altLang="es-MX"/>
          </a:p>
        </p:txBody>
      </p:sp>
      <p:sp>
        <p:nvSpPr>
          <p:cNvPr id="133124" name="Rectangle 4">
            <a:extLst>
              <a:ext uri="{FF2B5EF4-FFF2-40B4-BE49-F238E27FC236}">
                <a16:creationId xmlns:a16="http://schemas.microsoft.com/office/drawing/2014/main" id="{660D1626-3F94-4D42-BEAD-B745D9ED37C6}"/>
              </a:ext>
            </a:extLst>
          </p:cNvPr>
          <p:cNvSpPr>
            <a:spLocks noGrp="1" noRot="1" noChangeAspect="1" noChangeArrowheads="1" noTextEdit="1"/>
          </p:cNvSpPr>
          <p:nvPr>
            <p:ph type="sldImg" idx="2"/>
          </p:nvPr>
        </p:nvSpPr>
        <p:spPr bwMode="auto">
          <a:xfrm>
            <a:off x="2074863" y="750888"/>
            <a:ext cx="2746375"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a:extLst>
              <a:ext uri="{FF2B5EF4-FFF2-40B4-BE49-F238E27FC236}">
                <a16:creationId xmlns:a16="http://schemas.microsoft.com/office/drawing/2014/main" id="{337949C1-35EF-4004-95BB-90D58EC1FA80}"/>
              </a:ext>
            </a:extLst>
          </p:cNvPr>
          <p:cNvSpPr>
            <a:spLocks noGrp="1" noChangeArrowheads="1"/>
          </p:cNvSpPr>
          <p:nvPr>
            <p:ph type="body" sz="quarter" idx="3"/>
          </p:nvPr>
        </p:nvSpPr>
        <p:spPr bwMode="auto">
          <a:xfrm>
            <a:off x="918011" y="4762246"/>
            <a:ext cx="5052141" cy="450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4038" name="Rectangle 6">
            <a:extLst>
              <a:ext uri="{FF2B5EF4-FFF2-40B4-BE49-F238E27FC236}">
                <a16:creationId xmlns:a16="http://schemas.microsoft.com/office/drawing/2014/main" id="{E7750080-5B24-4B74-AA14-F1CA193751C5}"/>
              </a:ext>
            </a:extLst>
          </p:cNvPr>
          <p:cNvSpPr>
            <a:spLocks noGrp="1" noChangeArrowheads="1"/>
          </p:cNvSpPr>
          <p:nvPr>
            <p:ph type="ftr" sz="quarter" idx="4"/>
          </p:nvPr>
        </p:nvSpPr>
        <p:spPr bwMode="auto">
          <a:xfrm>
            <a:off x="0"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l" defTabSz="952296">
              <a:defRPr sz="1300">
                <a:latin typeface="Times New Roman" panose="02020603050405020304" pitchFamily="18" charset="0"/>
              </a:defRPr>
            </a:lvl1pPr>
          </a:lstStyle>
          <a:p>
            <a:endParaRPr lang="es-ES" altLang="es-MX"/>
          </a:p>
        </p:txBody>
      </p:sp>
      <p:sp>
        <p:nvSpPr>
          <p:cNvPr id="44039" name="Rectangle 7">
            <a:extLst>
              <a:ext uri="{FF2B5EF4-FFF2-40B4-BE49-F238E27FC236}">
                <a16:creationId xmlns:a16="http://schemas.microsoft.com/office/drawing/2014/main" id="{7C3C9F09-33EE-493F-A3E1-CA7D1A372A2F}"/>
              </a:ext>
            </a:extLst>
          </p:cNvPr>
          <p:cNvSpPr>
            <a:spLocks noGrp="1" noChangeArrowheads="1"/>
          </p:cNvSpPr>
          <p:nvPr>
            <p:ph type="sldNum" sz="quarter" idx="5"/>
          </p:nvPr>
        </p:nvSpPr>
        <p:spPr bwMode="auto">
          <a:xfrm>
            <a:off x="3903087" y="9518275"/>
            <a:ext cx="2985076" cy="502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264" tIns="48132" rIns="96264" bIns="48132" numCol="1" anchor="b" anchorCtr="0" compatLnSpc="1">
            <a:prstTxWarp prst="textNoShape">
              <a:avLst/>
            </a:prstTxWarp>
          </a:bodyPr>
          <a:lstStyle>
            <a:lvl1pPr algn="r" defTabSz="952296">
              <a:defRPr sz="1300">
                <a:latin typeface="Times New Roman" panose="02020603050405020304" pitchFamily="18" charset="0"/>
              </a:defRPr>
            </a:lvl1pPr>
          </a:lstStyle>
          <a:p>
            <a:fld id="{FC14B46E-0C9F-46DD-8B6A-D7BA471579D1}" type="slidenum">
              <a:rPr lang="es-ES" altLang="es-MX"/>
              <a:pPr/>
              <a:t>‹Nº›</a:t>
            </a:fld>
            <a:endParaRPr lang="es-ES" altLang="es-MX"/>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a:extLst>
              <a:ext uri="{FF2B5EF4-FFF2-40B4-BE49-F238E27FC236}">
                <a16:creationId xmlns:a16="http://schemas.microsoft.com/office/drawing/2014/main" id="{23A6372A-3A29-42A7-B8C5-2D5694FBF660}"/>
              </a:ext>
            </a:extLst>
          </p:cNvPr>
          <p:cNvSpPr>
            <a:spLocks noGrp="1" noRot="1" noChangeAspect="1" noTextEdit="1"/>
          </p:cNvSpPr>
          <p:nvPr>
            <p:ph type="sldImg"/>
          </p:nvPr>
        </p:nvSpPr>
        <p:spPr>
          <a:ln/>
        </p:spPr>
      </p:sp>
      <p:sp>
        <p:nvSpPr>
          <p:cNvPr id="134147" name="2 Marcador de notas">
            <a:extLst>
              <a:ext uri="{FF2B5EF4-FFF2-40B4-BE49-F238E27FC236}">
                <a16:creationId xmlns:a16="http://schemas.microsoft.com/office/drawing/2014/main" id="{CDA6CC45-3587-4C45-8430-7A972203D9F8}"/>
              </a:ext>
            </a:extLst>
          </p:cNvPr>
          <p:cNvSpPr>
            <a:spLocks noGrp="1"/>
          </p:cNvSpPr>
          <p:nvPr>
            <p:ph type="body" idx="1"/>
          </p:nvPr>
        </p:nvSpPr>
        <p:spPr/>
        <p:txBody>
          <a:bodyPr/>
          <a:lstStyle/>
          <a:p>
            <a:endParaRPr lang="es-ES" altLang="es-MX"/>
          </a:p>
        </p:txBody>
      </p:sp>
      <p:sp>
        <p:nvSpPr>
          <p:cNvPr id="134148" name="3 Marcador de número de diapositiva">
            <a:extLst>
              <a:ext uri="{FF2B5EF4-FFF2-40B4-BE49-F238E27FC236}">
                <a16:creationId xmlns:a16="http://schemas.microsoft.com/office/drawing/2014/main" id="{9DD5D443-91D8-4B13-9358-4488AC4297C3}"/>
              </a:ext>
            </a:extLst>
          </p:cNvPr>
          <p:cNvSpPr>
            <a:spLocks noGrp="1"/>
          </p:cNvSpPr>
          <p:nvPr>
            <p:ph type="sldNum" sz="quarter" idx="5"/>
          </p:nvPr>
        </p:nvSpPr>
        <p:spPr>
          <a:noFill/>
        </p:spPr>
        <p:txBody>
          <a:bodyPr/>
          <a:lstStyle>
            <a:lvl1pPr defTabSz="952296" eaLnBrk="0" hangingPunct="0">
              <a:defRPr sz="1200">
                <a:solidFill>
                  <a:schemeClr val="tx1"/>
                </a:solidFill>
                <a:latin typeface="Arial" panose="020B0604020202020204" pitchFamily="34" charset="0"/>
              </a:defRPr>
            </a:lvl1pPr>
            <a:lvl2pPr marL="774224" indent="-297302" defTabSz="952296" eaLnBrk="0" hangingPunct="0">
              <a:defRPr sz="1200">
                <a:solidFill>
                  <a:schemeClr val="tx1"/>
                </a:solidFill>
                <a:latin typeface="Arial" panose="020B0604020202020204" pitchFamily="34" charset="0"/>
              </a:defRPr>
            </a:lvl2pPr>
            <a:lvl3pPr marL="1190757" indent="-238461" defTabSz="952296" eaLnBrk="0" hangingPunct="0">
              <a:defRPr sz="1200">
                <a:solidFill>
                  <a:schemeClr val="tx1"/>
                </a:solidFill>
                <a:latin typeface="Arial" panose="020B0604020202020204" pitchFamily="34" charset="0"/>
              </a:defRPr>
            </a:lvl3pPr>
            <a:lvl4pPr marL="1667678" indent="-238461" defTabSz="952296" eaLnBrk="0" hangingPunct="0">
              <a:defRPr sz="1200">
                <a:solidFill>
                  <a:schemeClr val="tx1"/>
                </a:solidFill>
                <a:latin typeface="Arial" panose="020B0604020202020204" pitchFamily="34" charset="0"/>
              </a:defRPr>
            </a:lvl4pPr>
            <a:lvl5pPr marL="2143051" indent="-238461" defTabSz="952296" eaLnBrk="0" hangingPunct="0">
              <a:defRPr sz="1200">
                <a:solidFill>
                  <a:schemeClr val="tx1"/>
                </a:solidFill>
                <a:latin typeface="Arial" panose="020B0604020202020204" pitchFamily="34" charset="0"/>
              </a:defRPr>
            </a:lvl5pPr>
            <a:lvl6pPr marL="2589004" indent="-238461" algn="ctr" defTabSz="952296" eaLnBrk="0" fontAlgn="base" hangingPunct="0">
              <a:spcBef>
                <a:spcPct val="0"/>
              </a:spcBef>
              <a:spcAft>
                <a:spcPct val="0"/>
              </a:spcAft>
              <a:defRPr sz="1200">
                <a:solidFill>
                  <a:schemeClr val="tx1"/>
                </a:solidFill>
                <a:latin typeface="Arial" panose="020B0604020202020204" pitchFamily="34" charset="0"/>
              </a:defRPr>
            </a:lvl6pPr>
            <a:lvl7pPr marL="3034957" indent="-238461" algn="ctr" defTabSz="952296" eaLnBrk="0" fontAlgn="base" hangingPunct="0">
              <a:spcBef>
                <a:spcPct val="0"/>
              </a:spcBef>
              <a:spcAft>
                <a:spcPct val="0"/>
              </a:spcAft>
              <a:defRPr sz="1200">
                <a:solidFill>
                  <a:schemeClr val="tx1"/>
                </a:solidFill>
                <a:latin typeface="Arial" panose="020B0604020202020204" pitchFamily="34" charset="0"/>
              </a:defRPr>
            </a:lvl7pPr>
            <a:lvl8pPr marL="3480910" indent="-238461" algn="ctr" defTabSz="952296" eaLnBrk="0" fontAlgn="base" hangingPunct="0">
              <a:spcBef>
                <a:spcPct val="0"/>
              </a:spcBef>
              <a:spcAft>
                <a:spcPct val="0"/>
              </a:spcAft>
              <a:defRPr sz="1200">
                <a:solidFill>
                  <a:schemeClr val="tx1"/>
                </a:solidFill>
                <a:latin typeface="Arial" panose="020B0604020202020204" pitchFamily="34" charset="0"/>
              </a:defRPr>
            </a:lvl8pPr>
            <a:lvl9pPr marL="3926863" indent="-238461" algn="ctr" defTabSz="952296"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fld id="{A6CF273D-4363-4A38-8B0C-183467A4E986}" type="slidenum">
              <a:rPr lang="es-ES" altLang="es-MX" sz="1300">
                <a:latin typeface="Times New Roman" panose="02020603050405020304" pitchFamily="18" charset="0"/>
              </a:rPr>
              <a:pPr eaLnBrk="1" hangingPunct="1"/>
              <a:t>3</a:t>
            </a:fld>
            <a:endParaRPr lang="es-ES" altLang="es-MX" sz="130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911475"/>
            <a:ext cx="5829300" cy="2009775"/>
          </a:xfrm>
          <a:prstGeom prst="rect">
            <a:avLst/>
          </a:prstGeo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028700" y="5311775"/>
            <a:ext cx="4800600" cy="23939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endParaRPr lang="es-MX"/>
          </a:p>
        </p:txBody>
      </p:sp>
    </p:spTree>
    <p:extLst>
      <p:ext uri="{BB962C8B-B14F-4D97-AF65-F5344CB8AC3E}">
        <p14:creationId xmlns:p14="http://schemas.microsoft.com/office/powerpoint/2010/main" val="345473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2187575"/>
            <a:ext cx="6172200" cy="6184900"/>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56452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74650"/>
            <a:ext cx="1543050" cy="7997825"/>
          </a:xfrm>
          <a:prstGeom prst="rect">
            <a:avLst/>
          </a:prstGeo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342900" y="374650"/>
            <a:ext cx="4476750" cy="79978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284439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idx="1"/>
          </p:nvPr>
        </p:nvSpPr>
        <p:spPr>
          <a:xfrm>
            <a:off x="342900" y="2187575"/>
            <a:ext cx="6172200" cy="61849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402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338" y="6022975"/>
            <a:ext cx="5829300" cy="1860550"/>
          </a:xfrm>
          <a:prstGeom prst="rect">
            <a:avLst/>
          </a:prstGeo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541338" y="3971925"/>
            <a:ext cx="5829300" cy="205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11623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3429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3505200" y="2187575"/>
            <a:ext cx="3009900" cy="6184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1216225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342900" y="2098675"/>
            <a:ext cx="3030538"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342900" y="2971800"/>
            <a:ext cx="3030538"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3484563" y="2098675"/>
            <a:ext cx="3030537" cy="87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3484563" y="2971800"/>
            <a:ext cx="3030537" cy="540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Tree>
    <p:extLst>
      <p:ext uri="{BB962C8B-B14F-4D97-AF65-F5344CB8AC3E}">
        <p14:creationId xmlns:p14="http://schemas.microsoft.com/office/powerpoint/2010/main" val="280116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4650"/>
            <a:ext cx="6172200" cy="1562100"/>
          </a:xfrm>
          <a:prstGeom prst="rect">
            <a:avLst/>
          </a:prstGeom>
        </p:spPr>
        <p:txBody>
          <a:bodyPr/>
          <a:lstStyle/>
          <a:p>
            <a:r>
              <a:rPr lang="es-ES"/>
              <a:t>Haga clic para modificar el estilo de título del patrón</a:t>
            </a:r>
            <a:endParaRPr lang="es-MX"/>
          </a:p>
        </p:txBody>
      </p:sp>
    </p:spTree>
    <p:extLst>
      <p:ext uri="{BB962C8B-B14F-4D97-AF65-F5344CB8AC3E}">
        <p14:creationId xmlns:p14="http://schemas.microsoft.com/office/powerpoint/2010/main" val="272372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03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73063"/>
            <a:ext cx="2255838" cy="15875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2681288" y="373063"/>
            <a:ext cx="3833812" cy="79994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342900" y="1960563"/>
            <a:ext cx="2255838" cy="64119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991716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613" y="6561138"/>
            <a:ext cx="4114800" cy="774700"/>
          </a:xfrm>
          <a:prstGeom prst="rect">
            <a:avLst/>
          </a:prstGeo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344613" y="838200"/>
            <a:ext cx="4114800" cy="56229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344613" y="7335838"/>
            <a:ext cx="4114800" cy="11001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27282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1" name="Rectangle 97">
            <a:extLst>
              <a:ext uri="{FF2B5EF4-FFF2-40B4-BE49-F238E27FC236}">
                <a16:creationId xmlns:a16="http://schemas.microsoft.com/office/drawing/2014/main" id="{005EF96E-99F4-46C4-BE13-B0E930133717}"/>
              </a:ext>
            </a:extLst>
          </p:cNvPr>
          <p:cNvSpPr>
            <a:spLocks noChangeArrowheads="1"/>
          </p:cNvSpPr>
          <p:nvPr userDrawn="1"/>
        </p:nvSpPr>
        <p:spPr bwMode="auto">
          <a:xfrm>
            <a:off x="2420938"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REVISÓ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Gladys Edith Martínez Castellanos</a:t>
            </a:r>
          </a:p>
          <a:p>
            <a:pPr defTabSz="889000">
              <a:lnSpc>
                <a:spcPct val="90000"/>
              </a:lnSpc>
              <a:spcBef>
                <a:spcPct val="20000"/>
              </a:spcBef>
              <a:defRPr/>
            </a:pPr>
            <a:r>
              <a:rPr lang="es-MX" sz="800" dirty="0">
                <a:latin typeface="Arial" charset="0"/>
              </a:rPr>
              <a:t>Directora de la UDAPI</a:t>
            </a:r>
          </a:p>
        </p:txBody>
      </p:sp>
      <p:sp>
        <p:nvSpPr>
          <p:cNvPr id="1123" name="Line 99">
            <a:extLst>
              <a:ext uri="{FF2B5EF4-FFF2-40B4-BE49-F238E27FC236}">
                <a16:creationId xmlns:a16="http://schemas.microsoft.com/office/drawing/2014/main" id="{717CB76B-F7E6-4231-A67C-1CBCBED3417A}"/>
              </a:ext>
            </a:extLst>
          </p:cNvPr>
          <p:cNvSpPr>
            <a:spLocks noChangeShapeType="1"/>
          </p:cNvSpPr>
          <p:nvPr userDrawn="1"/>
        </p:nvSpPr>
        <p:spPr bwMode="auto">
          <a:xfrm>
            <a:off x="22796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4" name="AutoShape 100">
            <a:extLst>
              <a:ext uri="{FF2B5EF4-FFF2-40B4-BE49-F238E27FC236}">
                <a16:creationId xmlns:a16="http://schemas.microsoft.com/office/drawing/2014/main" id="{9B3270FF-E60B-4AEC-B7F9-E0D32C0E6A12}"/>
              </a:ext>
            </a:extLst>
          </p:cNvPr>
          <p:cNvSpPr>
            <a:spLocks noChangeArrowheads="1"/>
          </p:cNvSpPr>
          <p:nvPr userDrawn="1"/>
        </p:nvSpPr>
        <p:spPr bwMode="auto">
          <a:xfrm>
            <a:off x="381000" y="8382000"/>
            <a:ext cx="6145213" cy="685800"/>
          </a:xfrm>
          <a:prstGeom prst="roundRect">
            <a:avLst>
              <a:gd name="adj" fmla="val 16667"/>
            </a:avLst>
          </a:prstGeom>
          <a:noFill/>
          <a:ln w="9525">
            <a:solidFill>
              <a:schemeClr val="tx1"/>
            </a:solidFill>
            <a:round/>
            <a:headEnd/>
            <a:tailEnd/>
          </a:ln>
          <a:effectLst/>
        </p:spPr>
        <p:txBody>
          <a:bodyPr wrap="none" anchor="ctr"/>
          <a:lstStyle/>
          <a:p>
            <a:pPr>
              <a:defRPr/>
            </a:pPr>
            <a:endParaRPr lang="es-MX" dirty="0">
              <a:latin typeface="Arial" charset="0"/>
            </a:endParaRPr>
          </a:p>
        </p:txBody>
      </p:sp>
      <p:sp>
        <p:nvSpPr>
          <p:cNvPr id="1125" name="Line 101">
            <a:extLst>
              <a:ext uri="{FF2B5EF4-FFF2-40B4-BE49-F238E27FC236}">
                <a16:creationId xmlns:a16="http://schemas.microsoft.com/office/drawing/2014/main" id="{D1E0D96C-1ED6-4C20-B864-0E38EC6C64FB}"/>
              </a:ext>
            </a:extLst>
          </p:cNvPr>
          <p:cNvSpPr>
            <a:spLocks noChangeShapeType="1"/>
          </p:cNvSpPr>
          <p:nvPr userDrawn="1"/>
        </p:nvSpPr>
        <p:spPr bwMode="auto">
          <a:xfrm>
            <a:off x="4337050" y="8382000"/>
            <a:ext cx="0" cy="685800"/>
          </a:xfrm>
          <a:prstGeom prst="line">
            <a:avLst/>
          </a:prstGeom>
          <a:noFill/>
          <a:ln w="6350" cap="sq">
            <a:solidFill>
              <a:schemeClr val="tx1"/>
            </a:solidFill>
            <a:round/>
            <a:headEnd/>
            <a:tailEnd/>
          </a:ln>
          <a:effectLst/>
        </p:spPr>
        <p:txBody>
          <a:bodyPr lIns="79091" tIns="39545" rIns="79091" bIns="39545"/>
          <a:lstStyle/>
          <a:p>
            <a:pPr>
              <a:defRPr/>
            </a:pPr>
            <a:endParaRPr lang="es-MX" dirty="0">
              <a:latin typeface="Arial" charset="0"/>
            </a:endParaRPr>
          </a:p>
        </p:txBody>
      </p:sp>
      <p:sp>
        <p:nvSpPr>
          <p:cNvPr id="1127" name="Text Box 103">
            <a:extLst>
              <a:ext uri="{FF2B5EF4-FFF2-40B4-BE49-F238E27FC236}">
                <a16:creationId xmlns:a16="http://schemas.microsoft.com/office/drawing/2014/main" id="{919B3035-C354-4C5B-82D0-6FD2C97DE354}"/>
              </a:ext>
            </a:extLst>
          </p:cNvPr>
          <p:cNvSpPr txBox="1">
            <a:spLocks noChangeArrowheads="1"/>
          </p:cNvSpPr>
          <p:nvPr userDrawn="1"/>
        </p:nvSpPr>
        <p:spPr bwMode="auto">
          <a:xfrm>
            <a:off x="3413125" y="257175"/>
            <a:ext cx="2176463" cy="600075"/>
          </a:xfrm>
          <a:prstGeom prst="rect">
            <a:avLst/>
          </a:prstGeom>
          <a:noFill/>
          <a:ln w="9525">
            <a:noFill/>
            <a:miter lim="800000"/>
            <a:headEnd/>
            <a:tailEnd/>
          </a:ln>
          <a:effectLst/>
        </p:spPr>
        <p:txBody>
          <a:bodyPr>
            <a:spAutoFit/>
          </a:bodyPr>
          <a:lstStyle/>
          <a:p>
            <a:pPr algn="just">
              <a:lnSpc>
                <a:spcPct val="110000"/>
              </a:lnSpc>
              <a:defRPr/>
            </a:pPr>
            <a:r>
              <a:rPr lang="es-MX" sz="1000" b="1" kern="0" spc="50" dirty="0">
                <a:solidFill>
                  <a:schemeClr val="bg1">
                    <a:lumMod val="65000"/>
                  </a:schemeClr>
                </a:solidFill>
                <a:latin typeface="Tahoma" pitchFamily="34" charset="0"/>
              </a:rPr>
              <a:t>DIRECCIÓN DEL REGISTRO DEL ESTADO CIVIL DE LAS PERSONAS</a:t>
            </a:r>
            <a:endParaRPr lang="es-ES" sz="1000" b="1" kern="0" spc="50" dirty="0">
              <a:solidFill>
                <a:schemeClr val="bg1">
                  <a:lumMod val="65000"/>
                </a:schemeClr>
              </a:solidFill>
              <a:latin typeface="Tahoma" pitchFamily="34" charset="0"/>
            </a:endParaRPr>
          </a:p>
        </p:txBody>
      </p:sp>
      <p:pic>
        <p:nvPicPr>
          <p:cNvPr id="16391" name="Picture 106">
            <a:extLst>
              <a:ext uri="{FF2B5EF4-FFF2-40B4-BE49-F238E27FC236}">
                <a16:creationId xmlns:a16="http://schemas.microsoft.com/office/drawing/2014/main" id="{78D6E0E2-C045-459A-BB52-1B4DDE0C2692}"/>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88900" y="15875"/>
            <a:ext cx="3268663"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 name="Line 28">
            <a:extLst>
              <a:ext uri="{FF2B5EF4-FFF2-40B4-BE49-F238E27FC236}">
                <a16:creationId xmlns:a16="http://schemas.microsoft.com/office/drawing/2014/main" id="{732505F7-369C-4D51-AF6A-D12D6CD55AD7}"/>
              </a:ext>
            </a:extLst>
          </p:cNvPr>
          <p:cNvSpPr>
            <a:spLocks noChangeShapeType="1"/>
          </p:cNvSpPr>
          <p:nvPr userDrawn="1"/>
        </p:nvSpPr>
        <p:spPr bwMode="auto">
          <a:xfrm>
            <a:off x="3357563" y="149225"/>
            <a:ext cx="0" cy="914400"/>
          </a:xfrm>
          <a:prstGeom prst="line">
            <a:avLst/>
          </a:prstGeom>
          <a:noFill/>
          <a:ln w="34925">
            <a:solidFill>
              <a:srgbClr val="003300"/>
            </a:solidFill>
            <a:round/>
            <a:headEnd/>
            <a:tailEnd/>
          </a:ln>
        </p:spPr>
        <p:txBody>
          <a:bodyPr/>
          <a:lstStyle/>
          <a:p>
            <a:pPr>
              <a:defRPr/>
            </a:pPr>
            <a:endParaRPr lang="es-MX" dirty="0">
              <a:latin typeface="Arial" charset="0"/>
            </a:endParaRPr>
          </a:p>
        </p:txBody>
      </p:sp>
      <p:sp>
        <p:nvSpPr>
          <p:cNvPr id="11" name="Rectangle 97">
            <a:extLst>
              <a:ext uri="{FF2B5EF4-FFF2-40B4-BE49-F238E27FC236}">
                <a16:creationId xmlns:a16="http://schemas.microsoft.com/office/drawing/2014/main" id="{F4EF41C4-0D0A-4E72-A458-BC7639070D0C}"/>
              </a:ext>
            </a:extLst>
          </p:cNvPr>
          <p:cNvSpPr>
            <a:spLocks noChangeArrowheads="1"/>
          </p:cNvSpPr>
          <p:nvPr userDrawn="1"/>
        </p:nvSpPr>
        <p:spPr bwMode="auto">
          <a:xfrm>
            <a:off x="428625"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ELABORÓ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C.P. Olga Patricia Lira García</a:t>
            </a:r>
          </a:p>
          <a:p>
            <a:pPr defTabSz="889000">
              <a:lnSpc>
                <a:spcPct val="90000"/>
              </a:lnSpc>
              <a:spcBef>
                <a:spcPct val="20000"/>
              </a:spcBef>
              <a:defRPr/>
            </a:pPr>
            <a:r>
              <a:rPr lang="es-MX" sz="800" dirty="0">
                <a:latin typeface="Arial" charset="0"/>
              </a:rPr>
              <a:t>Jefa de Servicios Administrativos Internos</a:t>
            </a:r>
          </a:p>
        </p:txBody>
      </p:sp>
      <p:sp>
        <p:nvSpPr>
          <p:cNvPr id="12" name="Rectangle 97">
            <a:extLst>
              <a:ext uri="{FF2B5EF4-FFF2-40B4-BE49-F238E27FC236}">
                <a16:creationId xmlns:a16="http://schemas.microsoft.com/office/drawing/2014/main" id="{1AA81427-0BB8-4000-A1D9-0140534A50A5}"/>
              </a:ext>
            </a:extLst>
          </p:cNvPr>
          <p:cNvSpPr>
            <a:spLocks noChangeArrowheads="1"/>
          </p:cNvSpPr>
          <p:nvPr userDrawn="1"/>
        </p:nvSpPr>
        <p:spPr bwMode="auto">
          <a:xfrm>
            <a:off x="4572000" y="8401050"/>
            <a:ext cx="1819275" cy="677863"/>
          </a:xfrm>
          <a:prstGeom prst="rect">
            <a:avLst/>
          </a:prstGeom>
          <a:noFill/>
          <a:ln w="9525">
            <a:noFill/>
            <a:miter lim="800000"/>
            <a:headEnd/>
            <a:tailEnd/>
          </a:ln>
          <a:effectLst/>
        </p:spPr>
        <p:txBody>
          <a:bodyPr lIns="79091" tIns="39545" rIns="79091" bIns="39545" anchor="ctr"/>
          <a:lstStyle/>
          <a:p>
            <a:pPr defTabSz="889000">
              <a:lnSpc>
                <a:spcPct val="90000"/>
              </a:lnSpc>
              <a:spcBef>
                <a:spcPct val="20000"/>
              </a:spcBef>
              <a:defRPr/>
            </a:pPr>
            <a:r>
              <a:rPr lang="es-MX" sz="800" dirty="0">
                <a:latin typeface="Arial" charset="0"/>
              </a:rPr>
              <a:t>APROBÓ</a:t>
            </a:r>
          </a:p>
          <a:p>
            <a:pPr defTabSz="889000">
              <a:lnSpc>
                <a:spcPct val="90000"/>
              </a:lnSpc>
              <a:spcBef>
                <a:spcPct val="20000"/>
              </a:spcBef>
              <a:defRPr/>
            </a:pPr>
            <a:endParaRPr lang="es-MX" sz="800" dirty="0">
              <a:latin typeface="Arial" charset="0"/>
            </a:endParaRPr>
          </a:p>
          <a:p>
            <a:pPr defTabSz="889000">
              <a:lnSpc>
                <a:spcPct val="90000"/>
              </a:lnSpc>
              <a:spcBef>
                <a:spcPct val="20000"/>
              </a:spcBef>
              <a:defRPr/>
            </a:pPr>
            <a:r>
              <a:rPr lang="es-MX" sz="800" dirty="0">
                <a:latin typeface="Arial" charset="0"/>
              </a:rPr>
              <a:t>Lic.  Luis Ignacio Cubillas Tellechea</a:t>
            </a:r>
          </a:p>
          <a:p>
            <a:pPr defTabSz="889000">
              <a:lnSpc>
                <a:spcPct val="90000"/>
              </a:lnSpc>
              <a:spcBef>
                <a:spcPct val="20000"/>
              </a:spcBef>
              <a:defRPr/>
            </a:pPr>
            <a:r>
              <a:rPr lang="es-MX" sz="800" dirty="0">
                <a:latin typeface="Arial" charset="0"/>
              </a:rPr>
              <a:t>Director del Registro del Estado Civil de las Personas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5988" rtl="0" eaLnBrk="0" fontAlgn="base" hangingPunct="0">
        <a:spcBef>
          <a:spcPct val="0"/>
        </a:spcBef>
        <a:spcAft>
          <a:spcPct val="0"/>
        </a:spcAft>
        <a:defRPr sz="4400">
          <a:solidFill>
            <a:schemeClr val="tx2"/>
          </a:solidFill>
          <a:latin typeface="+mj-lt"/>
          <a:ea typeface="+mj-ea"/>
          <a:cs typeface="+mj-cs"/>
        </a:defRPr>
      </a:lvl1pPr>
      <a:lvl2pPr algn="ctr" defTabSz="915988" rtl="0" eaLnBrk="0" fontAlgn="base" hangingPunct="0">
        <a:spcBef>
          <a:spcPct val="0"/>
        </a:spcBef>
        <a:spcAft>
          <a:spcPct val="0"/>
        </a:spcAft>
        <a:defRPr sz="4400">
          <a:solidFill>
            <a:schemeClr val="tx2"/>
          </a:solidFill>
          <a:latin typeface="Times New Roman" pitchFamily="18" charset="0"/>
        </a:defRPr>
      </a:lvl2pPr>
      <a:lvl3pPr algn="ctr" defTabSz="915988" rtl="0" eaLnBrk="0" fontAlgn="base" hangingPunct="0">
        <a:spcBef>
          <a:spcPct val="0"/>
        </a:spcBef>
        <a:spcAft>
          <a:spcPct val="0"/>
        </a:spcAft>
        <a:defRPr sz="4400">
          <a:solidFill>
            <a:schemeClr val="tx2"/>
          </a:solidFill>
          <a:latin typeface="Times New Roman" pitchFamily="18" charset="0"/>
        </a:defRPr>
      </a:lvl3pPr>
      <a:lvl4pPr algn="ctr" defTabSz="915988" rtl="0" eaLnBrk="0" fontAlgn="base" hangingPunct="0">
        <a:spcBef>
          <a:spcPct val="0"/>
        </a:spcBef>
        <a:spcAft>
          <a:spcPct val="0"/>
        </a:spcAft>
        <a:defRPr sz="4400">
          <a:solidFill>
            <a:schemeClr val="tx2"/>
          </a:solidFill>
          <a:latin typeface="Times New Roman" pitchFamily="18" charset="0"/>
        </a:defRPr>
      </a:lvl4pPr>
      <a:lvl5pPr algn="ctr" defTabSz="915988" rtl="0" eaLnBrk="0" fontAlgn="base" hangingPunct="0">
        <a:spcBef>
          <a:spcPct val="0"/>
        </a:spcBef>
        <a:spcAft>
          <a:spcPct val="0"/>
        </a:spcAft>
        <a:defRPr sz="4400">
          <a:solidFill>
            <a:schemeClr val="tx2"/>
          </a:solidFill>
          <a:latin typeface="Times New Roman" pitchFamily="18" charset="0"/>
        </a:defRPr>
      </a:lvl5pPr>
      <a:lvl6pPr marL="457200" algn="ctr" defTabSz="915988" rtl="0" fontAlgn="base">
        <a:spcBef>
          <a:spcPct val="0"/>
        </a:spcBef>
        <a:spcAft>
          <a:spcPct val="0"/>
        </a:spcAft>
        <a:defRPr sz="4400">
          <a:solidFill>
            <a:schemeClr val="tx2"/>
          </a:solidFill>
          <a:latin typeface="Times New Roman" pitchFamily="18" charset="0"/>
        </a:defRPr>
      </a:lvl6pPr>
      <a:lvl7pPr marL="914400" algn="ctr" defTabSz="915988" rtl="0" fontAlgn="base">
        <a:spcBef>
          <a:spcPct val="0"/>
        </a:spcBef>
        <a:spcAft>
          <a:spcPct val="0"/>
        </a:spcAft>
        <a:defRPr sz="4400">
          <a:solidFill>
            <a:schemeClr val="tx2"/>
          </a:solidFill>
          <a:latin typeface="Times New Roman" pitchFamily="18" charset="0"/>
        </a:defRPr>
      </a:lvl7pPr>
      <a:lvl8pPr marL="1371600" algn="ctr" defTabSz="915988" rtl="0" fontAlgn="base">
        <a:spcBef>
          <a:spcPct val="0"/>
        </a:spcBef>
        <a:spcAft>
          <a:spcPct val="0"/>
        </a:spcAft>
        <a:defRPr sz="4400">
          <a:solidFill>
            <a:schemeClr val="tx2"/>
          </a:solidFill>
          <a:latin typeface="Times New Roman" pitchFamily="18" charset="0"/>
        </a:defRPr>
      </a:lvl8pPr>
      <a:lvl9pPr marL="1828800" algn="ctr" defTabSz="915988" rtl="0" fontAlgn="base">
        <a:spcBef>
          <a:spcPct val="0"/>
        </a:spcBef>
        <a:spcAft>
          <a:spcPct val="0"/>
        </a:spcAft>
        <a:defRPr sz="4400">
          <a:solidFill>
            <a:schemeClr val="tx2"/>
          </a:solidFill>
          <a:latin typeface="Times New Roman" pitchFamily="18" charset="0"/>
        </a:defRPr>
      </a:lvl9pPr>
    </p:titleStyle>
    <p:bodyStyle>
      <a:lvl1pPr marL="344488" indent="-344488" algn="l" defTabSz="915988" rtl="0" eaLnBrk="0" fontAlgn="base" hangingPunct="0">
        <a:spcBef>
          <a:spcPct val="20000"/>
        </a:spcBef>
        <a:spcAft>
          <a:spcPct val="0"/>
        </a:spcAft>
        <a:buChar char="•"/>
        <a:defRPr sz="3200">
          <a:solidFill>
            <a:schemeClr val="tx1"/>
          </a:solidFill>
          <a:latin typeface="+mn-lt"/>
          <a:ea typeface="+mn-ea"/>
          <a:cs typeface="+mn-cs"/>
        </a:defRPr>
      </a:lvl1pPr>
      <a:lvl2pPr marL="744538" indent="-287338" algn="l" defTabSz="915988" rtl="0" eaLnBrk="0" fontAlgn="base" hangingPunct="0">
        <a:spcBef>
          <a:spcPct val="20000"/>
        </a:spcBef>
        <a:spcAft>
          <a:spcPct val="0"/>
        </a:spcAft>
        <a:buChar char="–"/>
        <a:defRPr sz="2700">
          <a:solidFill>
            <a:schemeClr val="tx1"/>
          </a:solidFill>
          <a:latin typeface="+mn-lt"/>
        </a:defRPr>
      </a:lvl2pPr>
      <a:lvl3pPr marL="1144588" indent="-228600" algn="l" defTabSz="915988" rtl="0" eaLnBrk="0" fontAlgn="base" hangingPunct="0">
        <a:spcBef>
          <a:spcPct val="20000"/>
        </a:spcBef>
        <a:spcAft>
          <a:spcPct val="0"/>
        </a:spcAft>
        <a:buChar char="•"/>
        <a:defRPr sz="2400">
          <a:solidFill>
            <a:schemeClr val="tx1"/>
          </a:solidFill>
          <a:latin typeface="+mn-lt"/>
        </a:defRPr>
      </a:lvl3pPr>
      <a:lvl4pPr marL="1601788" indent="-227013" algn="l" defTabSz="915988" rtl="0" eaLnBrk="0" fontAlgn="base" hangingPunct="0">
        <a:spcBef>
          <a:spcPct val="20000"/>
        </a:spcBef>
        <a:spcAft>
          <a:spcPct val="0"/>
        </a:spcAft>
        <a:buChar char="–"/>
        <a:defRPr sz="2000">
          <a:solidFill>
            <a:schemeClr val="tx1"/>
          </a:solidFill>
          <a:latin typeface="+mn-lt"/>
        </a:defRPr>
      </a:lvl4pPr>
      <a:lvl5pPr marL="2062163" indent="-230188" algn="l" defTabSz="915988" rtl="0" eaLnBrk="0" fontAlgn="base" hangingPunct="0">
        <a:spcBef>
          <a:spcPct val="20000"/>
        </a:spcBef>
        <a:spcAft>
          <a:spcPct val="0"/>
        </a:spcAft>
        <a:buChar char="»"/>
        <a:defRPr sz="2000">
          <a:solidFill>
            <a:schemeClr val="tx1"/>
          </a:solidFill>
          <a:latin typeface="+mn-lt"/>
        </a:defRPr>
      </a:lvl5pPr>
      <a:lvl6pPr marL="2519363" indent="-230188" algn="l" defTabSz="915988" rtl="0" fontAlgn="base">
        <a:spcBef>
          <a:spcPct val="20000"/>
        </a:spcBef>
        <a:spcAft>
          <a:spcPct val="0"/>
        </a:spcAft>
        <a:buChar char="»"/>
        <a:defRPr sz="2000">
          <a:solidFill>
            <a:schemeClr val="tx1"/>
          </a:solidFill>
          <a:latin typeface="+mn-lt"/>
        </a:defRPr>
      </a:lvl6pPr>
      <a:lvl7pPr marL="2976563" indent="-230188" algn="l" defTabSz="915988" rtl="0" fontAlgn="base">
        <a:spcBef>
          <a:spcPct val="20000"/>
        </a:spcBef>
        <a:spcAft>
          <a:spcPct val="0"/>
        </a:spcAft>
        <a:buChar char="»"/>
        <a:defRPr sz="2000">
          <a:solidFill>
            <a:schemeClr val="tx1"/>
          </a:solidFill>
          <a:latin typeface="+mn-lt"/>
        </a:defRPr>
      </a:lvl7pPr>
      <a:lvl8pPr marL="3433763" indent="-230188" algn="l" defTabSz="915988" rtl="0" fontAlgn="base">
        <a:spcBef>
          <a:spcPct val="20000"/>
        </a:spcBef>
        <a:spcAft>
          <a:spcPct val="0"/>
        </a:spcAft>
        <a:buChar char="»"/>
        <a:defRPr sz="2000">
          <a:solidFill>
            <a:schemeClr val="tx1"/>
          </a:solidFill>
          <a:latin typeface="+mn-lt"/>
        </a:defRPr>
      </a:lvl8pPr>
      <a:lvl9pPr marL="3890963" indent="-230188" algn="l" defTabSz="915988"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m.mx/url?sa=i&amp;rct=j&amp;q=&amp;esrc=s&amp;source=images&amp;cd=&amp;ved=2ahUKEwjK7c7wzKzfAhVKSq0KHe9WAWcQjRx6BAgBEAU&amp;url=https://www.facebook.com/municipiodetlatlauquitepec/&amp;psig=AOvVaw34g_KnTYK4VF1LS_Ukkgrc&amp;ust=1545333186619023"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11">
            <a:extLst>
              <a:ext uri="{FF2B5EF4-FFF2-40B4-BE49-F238E27FC236}">
                <a16:creationId xmlns:a16="http://schemas.microsoft.com/office/drawing/2014/main" id="{4A63A89B-E1B8-439D-8855-53F40FDB51CA}"/>
              </a:ext>
            </a:extLst>
          </p:cNvPr>
          <p:cNvSpPr>
            <a:spLocks noChangeArrowheads="1"/>
          </p:cNvSpPr>
          <p:nvPr/>
        </p:nvSpPr>
        <p:spPr bwMode="auto">
          <a:xfrm>
            <a:off x="0" y="0"/>
            <a:ext cx="6858000" cy="9144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028" name="Text Box 12">
            <a:extLst>
              <a:ext uri="{FF2B5EF4-FFF2-40B4-BE49-F238E27FC236}">
                <a16:creationId xmlns:a16="http://schemas.microsoft.com/office/drawing/2014/main" id="{4643EB70-EBC8-472D-A5D0-3294E042A85C}"/>
              </a:ext>
            </a:extLst>
          </p:cNvPr>
          <p:cNvSpPr txBox="1">
            <a:spLocks noChangeArrowheads="1"/>
          </p:cNvSpPr>
          <p:nvPr/>
        </p:nvSpPr>
        <p:spPr bwMode="auto">
          <a:xfrm>
            <a:off x="1747837" y="4229100"/>
            <a:ext cx="33988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3200" b="1" dirty="0">
                <a:solidFill>
                  <a:srgbClr val="808080"/>
                </a:solidFill>
              </a:rPr>
              <a:t>Manual de Procedimientos</a:t>
            </a:r>
          </a:p>
        </p:txBody>
      </p:sp>
      <p:sp>
        <p:nvSpPr>
          <p:cNvPr id="2061" name="Text Box 13">
            <a:extLst>
              <a:ext uri="{FF2B5EF4-FFF2-40B4-BE49-F238E27FC236}">
                <a16:creationId xmlns:a16="http://schemas.microsoft.com/office/drawing/2014/main" id="{4133E236-8A68-4BC1-BF45-D391DBE12645}"/>
              </a:ext>
            </a:extLst>
          </p:cNvPr>
          <p:cNvSpPr txBox="1">
            <a:spLocks noChangeArrowheads="1"/>
          </p:cNvSpPr>
          <p:nvPr/>
        </p:nvSpPr>
        <p:spPr bwMode="auto">
          <a:xfrm>
            <a:off x="525462" y="5682367"/>
            <a:ext cx="5951538" cy="1077218"/>
          </a:xfrm>
          <a:prstGeom prst="rect">
            <a:avLst/>
          </a:prstGeom>
          <a:noFill/>
          <a:ln w="9525">
            <a:noFill/>
            <a:miter lim="800000"/>
            <a:headEnd/>
            <a:tailEnd/>
          </a:ln>
          <a:effectLst>
            <a:outerShdw dist="17961" dir="2700000" algn="ctr" rotWithShape="0">
              <a:schemeClr val="bg2"/>
            </a:outerShdw>
          </a:effectLst>
        </p:spPr>
        <p:txBody>
          <a:bodyPr>
            <a:spAutoFit/>
          </a:bodyPr>
          <a:lstStyle/>
          <a:p>
            <a:pPr>
              <a:defRPr/>
            </a:pPr>
            <a:r>
              <a:rPr lang="es-MX" sz="3200" b="1" dirty="0">
                <a:solidFill>
                  <a:schemeClr val="bg2"/>
                </a:solidFill>
                <a:latin typeface="Arial" charset="0"/>
              </a:rPr>
              <a:t>DIRECCION DE OBRA DIRECTA</a:t>
            </a:r>
          </a:p>
        </p:txBody>
      </p:sp>
      <p:sp>
        <p:nvSpPr>
          <p:cNvPr id="1030" name="Line 14">
            <a:extLst>
              <a:ext uri="{FF2B5EF4-FFF2-40B4-BE49-F238E27FC236}">
                <a16:creationId xmlns:a16="http://schemas.microsoft.com/office/drawing/2014/main" id="{A6724057-64E4-4E0C-837C-3F7E625D8A2B}"/>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1" name="Line 15">
            <a:extLst>
              <a:ext uri="{FF2B5EF4-FFF2-40B4-BE49-F238E27FC236}">
                <a16:creationId xmlns:a16="http://schemas.microsoft.com/office/drawing/2014/main" id="{57F2B4AE-4E1B-4843-A0EA-947BE3B2EA3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2" name="Line 16">
            <a:extLst>
              <a:ext uri="{FF2B5EF4-FFF2-40B4-BE49-F238E27FC236}">
                <a16:creationId xmlns:a16="http://schemas.microsoft.com/office/drawing/2014/main" id="{7DBBF162-B9AE-4478-918F-2B4B810BD75D}"/>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3" name="Line 17">
            <a:extLst>
              <a:ext uri="{FF2B5EF4-FFF2-40B4-BE49-F238E27FC236}">
                <a16:creationId xmlns:a16="http://schemas.microsoft.com/office/drawing/2014/main" id="{0F8D3113-7D1E-4780-9E01-64E29C709ED1}"/>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34" name="Text Box 28">
            <a:extLst>
              <a:ext uri="{FF2B5EF4-FFF2-40B4-BE49-F238E27FC236}">
                <a16:creationId xmlns:a16="http://schemas.microsoft.com/office/drawing/2014/main" id="{32CF860B-69D7-4090-B782-90D56E4CF0AA}"/>
              </a:ext>
            </a:extLst>
          </p:cNvPr>
          <p:cNvSpPr txBox="1">
            <a:spLocks noChangeArrowheads="1"/>
          </p:cNvSpPr>
          <p:nvPr/>
        </p:nvSpPr>
        <p:spPr bwMode="auto">
          <a:xfrm>
            <a:off x="3854152" y="8213703"/>
            <a:ext cx="2743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smtClean="0">
                <a:solidFill>
                  <a:srgbClr val="808080"/>
                </a:solidFill>
              </a:rPr>
              <a:t>06 DE NOVIEMBRE 2018</a:t>
            </a:r>
            <a:endParaRPr lang="es-MX" altLang="es-MX" sz="1600" b="1" dirty="0">
              <a:solidFill>
                <a:srgbClr val="808080"/>
              </a:solidFill>
            </a:endParaRPr>
          </a:p>
        </p:txBody>
      </p:sp>
      <p:pic>
        <p:nvPicPr>
          <p:cNvPr id="10" name="Picture 2077" descr="Resultado de imagen para ayuntamiento de tlatlauquitepec">
            <a:hlinkClick r:id="rId2"/>
            <a:extLst>
              <a:ext uri="{FF2B5EF4-FFF2-40B4-BE49-F238E27FC236}">
                <a16:creationId xmlns:a16="http://schemas.microsoft.com/office/drawing/2014/main" id="{26DF13B8-E1DC-465A-AF59-3DC8876CE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480308"/>
            <a:ext cx="3362325" cy="3362325"/>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6A82C00A-FEDC-48C2-A619-1167E9F1B43F}"/>
              </a:ext>
            </a:extLst>
          </p:cNvPr>
          <p:cNvSpPr txBox="1"/>
          <p:nvPr/>
        </p:nvSpPr>
        <p:spPr>
          <a:xfrm>
            <a:off x="650658" y="8211699"/>
            <a:ext cx="3154197"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HATMPOD17-2018</a:t>
            </a:r>
            <a:endParaRPr lang="es-MX" sz="1600" b="1" dirty="0">
              <a:solidFill>
                <a:schemeClr val="bg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77CDC2E-B858-4355-A556-99D1B588368E}"/>
              </a:ext>
            </a:extLst>
          </p:cNvPr>
          <p:cNvGraphicFramePr>
            <a:graphicFrameLocks noGrp="1"/>
          </p:cNvGraphicFramePr>
          <p:nvPr>
            <p:extLst>
              <p:ext uri="{D42A27DB-BD31-4B8C-83A1-F6EECF244321}">
                <p14:modId xmlns:p14="http://schemas.microsoft.com/office/powerpoint/2010/main" val="1607983058"/>
              </p:ext>
            </p:extLst>
          </p:nvPr>
        </p:nvGraphicFramePr>
        <p:xfrm>
          <a:off x="453012" y="2454052"/>
          <a:ext cx="5820407" cy="4993618"/>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60040">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50405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Obra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Recaba la firma de conformidad por parte del área solicitante, al concluir el servicio.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736362764"/>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Obra</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Entrega el documento firmado al supervisor de obra</a:t>
                      </a:r>
                    </a:p>
                  </a:txBody>
                  <a:tcPr marL="68580" marR="68580" marT="0" marB="0"/>
                </a:tc>
                <a:extLst>
                  <a:ext uri="{0D108BD9-81ED-4DB2-BD59-A6C34878D82A}">
                    <a16:rowId xmlns:a16="http://schemas.microsoft.com/office/drawing/2014/main" val="3935992432"/>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Captura la fecha de conclusión del trabajo </a:t>
                      </a:r>
                    </a:p>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 documento se archiva. Fin del Procedimiento</a:t>
                      </a:r>
                    </a:p>
                  </a:txBody>
                  <a:tcPr marL="68580" marR="68580" marT="0" marB="0"/>
                </a:tc>
                <a:extLst>
                  <a:ext uri="{0D108BD9-81ED-4DB2-BD59-A6C34878D82A}">
                    <a16:rowId xmlns:a16="http://schemas.microsoft.com/office/drawing/2014/main" val="365733929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a:t>
                      </a:r>
                      <a:r>
                        <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tifica al Director de Obra Directa </a:t>
                      </a: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que el servicio solicitado no es competencia de la Dirección, quien deberá cerrar la orden y solicitar un oficio al Enlace solicitante para que lo atienda un proveedor.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4175772796"/>
                  </a:ext>
                </a:extLst>
              </a:tr>
              <a:tr h="30507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Dependencia solicitante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el oficio solicitando el servicio 	y lo turna a la Tesorería Municipal</a:t>
                      </a:r>
                    </a:p>
                  </a:txBody>
                  <a:tcPr marL="68580" marR="68580" marT="0" marB="0"/>
                </a:tc>
                <a:extLst>
                  <a:ext uri="{0D108BD9-81ED-4DB2-BD59-A6C34878D82A}">
                    <a16:rowId xmlns:a16="http://schemas.microsoft.com/office/drawing/2014/main" val="1473386933"/>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Tesorería Municipal</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Solicita vía Memorándum el material necesario que no se tiene en el Almacén de Mantenimiento a la Dirección de Contabilidad, para que lo adquieran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3905927076"/>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Tesorería Municipal</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Da respuesta al Memorándum una vez que cuenta con el material solicitado indicando la fecha en que se puede ir a recoger del Almacén y regresa a la actividad no. 7 </a:t>
                      </a:r>
                      <a:r>
                        <a:rPr lang="es-MX" sz="1800" b="0" i="0" u="none" strike="noStrike" kern="1200" baseline="0" dirty="0">
                          <a:solidFill>
                            <a:schemeClr val="tx1"/>
                          </a:solidFill>
                          <a:latin typeface="+mn-lt"/>
                          <a:ea typeface="+mn-ea"/>
                          <a:cs typeface="+mn-cs"/>
                        </a:rPr>
                        <a:t>	</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264453"/>
                  </a:ext>
                </a:extLst>
              </a:tr>
            </a:tbl>
          </a:graphicData>
        </a:graphic>
      </p:graphicFrame>
      <p:sp>
        <p:nvSpPr>
          <p:cNvPr id="3" name="CuadroTexto 2">
            <a:extLst>
              <a:ext uri="{FF2B5EF4-FFF2-40B4-BE49-F238E27FC236}">
                <a16:creationId xmlns:a16="http://schemas.microsoft.com/office/drawing/2014/main" id="{B66D8209-DACF-4827-8EB4-984B554D578F}"/>
              </a:ext>
            </a:extLst>
          </p:cNvPr>
          <p:cNvSpPr txBox="1"/>
          <p:nvPr/>
        </p:nvSpPr>
        <p:spPr>
          <a:xfrm>
            <a:off x="453012" y="1614713"/>
            <a:ext cx="5695790" cy="523220"/>
          </a:xfrm>
          <a:prstGeom prst="rect">
            <a:avLst/>
          </a:prstGeom>
          <a:noFill/>
        </p:spPr>
        <p:txBody>
          <a:bodyPr wrap="none" rtlCol="0">
            <a:spAutoFit/>
          </a:bodyPr>
          <a:lstStyle/>
          <a:p>
            <a:pPr algn="l"/>
            <a:r>
              <a:rPr lang="es-MX" sz="1400" b="1" dirty="0"/>
              <a:t>Nombre del Procedimiento: Solicitar un servicio general para los</a:t>
            </a:r>
          </a:p>
          <a:p>
            <a:pPr algn="l"/>
            <a:r>
              <a:rPr lang="es-MX" sz="1400" b="1" dirty="0"/>
              <a:t>bienes muebles e inmuebles del H. Ayuntamiento</a:t>
            </a:r>
          </a:p>
        </p:txBody>
      </p:sp>
      <p:graphicFrame>
        <p:nvGraphicFramePr>
          <p:cNvPr id="4" name="Tabla 3">
            <a:extLst>
              <a:ext uri="{FF2B5EF4-FFF2-40B4-BE49-F238E27FC236}">
                <a16:creationId xmlns:a16="http://schemas.microsoft.com/office/drawing/2014/main" id="{89466275-7253-4564-BA51-07C328A29FA5}"/>
              </a:ext>
            </a:extLst>
          </p:cNvPr>
          <p:cNvGraphicFramePr>
            <a:graphicFrameLocks noGrp="1"/>
          </p:cNvGraphicFramePr>
          <p:nvPr>
            <p:extLst>
              <p:ext uri="{D42A27DB-BD31-4B8C-83A1-F6EECF244321}">
                <p14:modId xmlns:p14="http://schemas.microsoft.com/office/powerpoint/2010/main" val="351640682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5B83A3D9-C530-4CCB-A9E4-6E26F1307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a 5">
            <a:extLst>
              <a:ext uri="{FF2B5EF4-FFF2-40B4-BE49-F238E27FC236}">
                <a16:creationId xmlns:a16="http://schemas.microsoft.com/office/drawing/2014/main" id="{97DDE7FF-E484-4C42-A067-28363D7B324D}"/>
              </a:ext>
            </a:extLst>
          </p:cNvPr>
          <p:cNvGraphicFramePr>
            <a:graphicFrameLocks noGrp="1"/>
          </p:cNvGraphicFramePr>
          <p:nvPr>
            <p:extLst>
              <p:ext uri="{D42A27DB-BD31-4B8C-83A1-F6EECF244321}">
                <p14:modId xmlns:p14="http://schemas.microsoft.com/office/powerpoint/2010/main" val="3327100597"/>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9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47211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34C836BC-831F-4F09-A1F6-5EB67C3FE59B}"/>
              </a:ext>
            </a:extLst>
          </p:cNvPr>
          <p:cNvGraphicFramePr>
            <a:graphicFrameLocks noGrp="1"/>
          </p:cNvGraphicFramePr>
          <p:nvPr>
            <p:extLst>
              <p:ext uri="{D42A27DB-BD31-4B8C-83A1-F6EECF244321}">
                <p14:modId xmlns:p14="http://schemas.microsoft.com/office/powerpoint/2010/main" val="3741201183"/>
              </p:ext>
            </p:extLst>
          </p:nvPr>
        </p:nvGraphicFramePr>
        <p:xfrm>
          <a:off x="578092" y="743947"/>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Recepción de oficios dirigidos al Presidente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6F0BB9C4-5657-45CD-A235-2137DE7C08DE}"/>
              </a:ext>
            </a:extLst>
          </p:cNvPr>
          <p:cNvGraphicFramePr>
            <a:graphicFrameLocks noGrp="1"/>
          </p:cNvGraphicFramePr>
          <p:nvPr>
            <p:extLst>
              <p:ext uri="{D42A27DB-BD31-4B8C-83A1-F6EECF244321}">
                <p14:modId xmlns:p14="http://schemas.microsoft.com/office/powerpoint/2010/main" val="4028664610"/>
              </p:ext>
            </p:extLst>
          </p:nvPr>
        </p:nvGraphicFramePr>
        <p:xfrm>
          <a:off x="578092" y="1152965"/>
          <a:ext cx="5904656" cy="457200"/>
        </p:xfrm>
        <a:graphic>
          <a:graphicData uri="http://schemas.openxmlformats.org/drawingml/2006/table">
            <a:tbl>
              <a:tblPr firstRow="1" bandRow="1">
                <a:tableStyleId>{F5AB1C69-6EDB-4FF4-983F-18BD219EF322}</a:tableStyleId>
              </a:tblPr>
              <a:tblGrid>
                <a:gridCol w="1476164">
                  <a:extLst>
                    <a:ext uri="{9D8B030D-6E8A-4147-A177-3AD203B41FA5}">
                      <a16:colId xmlns:a16="http://schemas.microsoft.com/office/drawing/2014/main" val="3531676926"/>
                    </a:ext>
                  </a:extLst>
                </a:gridCol>
                <a:gridCol w="1476164">
                  <a:extLst>
                    <a:ext uri="{9D8B030D-6E8A-4147-A177-3AD203B41FA5}">
                      <a16:colId xmlns:a16="http://schemas.microsoft.com/office/drawing/2014/main" val="4179167614"/>
                    </a:ext>
                  </a:extLst>
                </a:gridCol>
                <a:gridCol w="1476164">
                  <a:extLst>
                    <a:ext uri="{9D8B030D-6E8A-4147-A177-3AD203B41FA5}">
                      <a16:colId xmlns:a16="http://schemas.microsoft.com/office/drawing/2014/main" val="245987141"/>
                    </a:ext>
                  </a:extLst>
                </a:gridCol>
                <a:gridCol w="1476164">
                  <a:extLst>
                    <a:ext uri="{9D8B030D-6E8A-4147-A177-3AD203B41FA5}">
                      <a16:colId xmlns:a16="http://schemas.microsoft.com/office/drawing/2014/main" val="469622447"/>
                    </a:ext>
                  </a:extLst>
                </a:gridCol>
              </a:tblGrid>
              <a:tr h="370840">
                <a:tc>
                  <a:txBody>
                    <a:bodyPr/>
                    <a:lstStyle/>
                    <a:p>
                      <a:r>
                        <a:rPr lang="es-MX" sz="1200" b="0" dirty="0">
                          <a:solidFill>
                            <a:schemeClr val="tx1"/>
                          </a:solidFill>
                          <a:latin typeface="Arial" panose="020B0604020202020204" pitchFamily="34" charset="0"/>
                          <a:cs typeface="Arial" panose="020B0604020202020204" pitchFamily="34" charset="0"/>
                        </a:rPr>
                        <a:t>Dependencia solicitante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rPr>
                        <a:t>Director de Obra Directa</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Supervisor de Obra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Auxiliar de obra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15" name="Tabla 14">
            <a:extLst>
              <a:ext uri="{FF2B5EF4-FFF2-40B4-BE49-F238E27FC236}">
                <a16:creationId xmlns:a16="http://schemas.microsoft.com/office/drawing/2014/main" id="{D9CBC886-DE9D-4727-8D24-6C79FD8D63D1}"/>
              </a:ext>
            </a:extLst>
          </p:cNvPr>
          <p:cNvGraphicFramePr>
            <a:graphicFrameLocks noGrp="1"/>
          </p:cNvGraphicFramePr>
          <p:nvPr>
            <p:extLst>
              <p:ext uri="{D42A27DB-BD31-4B8C-83A1-F6EECF244321}">
                <p14:modId xmlns:p14="http://schemas.microsoft.com/office/powerpoint/2010/main" val="148597663"/>
              </p:ext>
            </p:extLst>
          </p:nvPr>
        </p:nvGraphicFramePr>
        <p:xfrm>
          <a:off x="548680" y="1819430"/>
          <a:ext cx="5904656" cy="6848313"/>
        </p:xfrm>
        <a:graphic>
          <a:graphicData uri="http://schemas.openxmlformats.org/drawingml/2006/table">
            <a:tbl>
              <a:tblPr firstRow="1" bandRow="1">
                <a:tableStyleId>{F5AB1C69-6EDB-4FF4-983F-18BD219EF322}</a:tableStyleId>
              </a:tblPr>
              <a:tblGrid>
                <a:gridCol w="1476164">
                  <a:extLst>
                    <a:ext uri="{9D8B030D-6E8A-4147-A177-3AD203B41FA5}">
                      <a16:colId xmlns:a16="http://schemas.microsoft.com/office/drawing/2014/main" val="3531676926"/>
                    </a:ext>
                  </a:extLst>
                </a:gridCol>
                <a:gridCol w="1476164">
                  <a:extLst>
                    <a:ext uri="{9D8B030D-6E8A-4147-A177-3AD203B41FA5}">
                      <a16:colId xmlns:a16="http://schemas.microsoft.com/office/drawing/2014/main" val="4179167614"/>
                    </a:ext>
                  </a:extLst>
                </a:gridCol>
                <a:gridCol w="1476164">
                  <a:extLst>
                    <a:ext uri="{9D8B030D-6E8A-4147-A177-3AD203B41FA5}">
                      <a16:colId xmlns:a16="http://schemas.microsoft.com/office/drawing/2014/main" val="245987141"/>
                    </a:ext>
                  </a:extLst>
                </a:gridCol>
                <a:gridCol w="1476164">
                  <a:extLst>
                    <a:ext uri="{9D8B030D-6E8A-4147-A177-3AD203B41FA5}">
                      <a16:colId xmlns:a16="http://schemas.microsoft.com/office/drawing/2014/main" val="469622447"/>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sp>
        <p:nvSpPr>
          <p:cNvPr id="9" name="Diagrama de flujo: terminador 8">
            <a:extLst>
              <a:ext uri="{FF2B5EF4-FFF2-40B4-BE49-F238E27FC236}">
                <a16:creationId xmlns:a16="http://schemas.microsoft.com/office/drawing/2014/main" id="{0A4A838F-CE03-4360-A07D-F04D70640D42}"/>
              </a:ext>
            </a:extLst>
          </p:cNvPr>
          <p:cNvSpPr/>
          <p:nvPr/>
        </p:nvSpPr>
        <p:spPr bwMode="auto">
          <a:xfrm>
            <a:off x="764704" y="1859196"/>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Inicio</a:t>
            </a:r>
          </a:p>
        </p:txBody>
      </p:sp>
      <p:sp>
        <p:nvSpPr>
          <p:cNvPr id="11" name="Diagrama de flujo: documento 10">
            <a:extLst>
              <a:ext uri="{FF2B5EF4-FFF2-40B4-BE49-F238E27FC236}">
                <a16:creationId xmlns:a16="http://schemas.microsoft.com/office/drawing/2014/main" id="{FFC835CF-DC5C-46A3-8047-6553C08E1E8D}"/>
              </a:ext>
            </a:extLst>
          </p:cNvPr>
          <p:cNvSpPr/>
          <p:nvPr/>
        </p:nvSpPr>
        <p:spPr bwMode="auto">
          <a:xfrm>
            <a:off x="764704" y="2496654"/>
            <a:ext cx="914400" cy="61264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nSpc>
                <a:spcPct val="107000"/>
              </a:lnSpc>
              <a:spcAft>
                <a:spcPts val="0"/>
              </a:spcAft>
            </a:pPr>
            <a:r>
              <a:rPr lang="es-MX" sz="900" dirty="0">
                <a:solidFill>
                  <a:srgbClr val="000000"/>
                </a:solidFill>
                <a:latin typeface="Arial" panose="020B0604020202020204" pitchFamily="34" charset="0"/>
                <a:ea typeface="Calibri" panose="020F0502020204030204" pitchFamily="34" charset="0"/>
                <a:cs typeface="Times New Roman" panose="02020603050405020304" pitchFamily="18" charset="0"/>
              </a:rPr>
              <a:t>Solicita el mantenimiento requerido</a:t>
            </a:r>
          </a:p>
        </p:txBody>
      </p:sp>
      <p:sp>
        <p:nvSpPr>
          <p:cNvPr id="16" name="Diagrama de flujo: proceso 15">
            <a:extLst>
              <a:ext uri="{FF2B5EF4-FFF2-40B4-BE49-F238E27FC236}">
                <a16:creationId xmlns:a16="http://schemas.microsoft.com/office/drawing/2014/main" id="{930BB352-B89D-45ED-965F-59101D8FA374}"/>
              </a:ext>
            </a:extLst>
          </p:cNvPr>
          <p:cNvSpPr/>
          <p:nvPr/>
        </p:nvSpPr>
        <p:spPr bwMode="auto">
          <a:xfrm>
            <a:off x="2217528" y="2330832"/>
            <a:ext cx="1152128" cy="82958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Revisa el servicio requerido y lo turna al Supervisor de Obra Directa para su atención </a:t>
            </a:r>
          </a:p>
        </p:txBody>
      </p:sp>
      <p:sp>
        <p:nvSpPr>
          <p:cNvPr id="17" name="Diagrama de flujo: proceso 16">
            <a:extLst>
              <a:ext uri="{FF2B5EF4-FFF2-40B4-BE49-F238E27FC236}">
                <a16:creationId xmlns:a16="http://schemas.microsoft.com/office/drawing/2014/main" id="{05704A2C-27C6-4347-9953-705FC5DF9B35}"/>
              </a:ext>
            </a:extLst>
          </p:cNvPr>
          <p:cNvSpPr/>
          <p:nvPr/>
        </p:nvSpPr>
        <p:spPr bwMode="auto">
          <a:xfrm>
            <a:off x="3703096" y="2263264"/>
            <a:ext cx="1152128" cy="993425"/>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dirty="0">
                <a:solidFill>
                  <a:schemeClr val="tx1"/>
                </a:solidFill>
                <a:latin typeface="Arial" panose="020B0604020202020204" pitchFamily="34" charset="0"/>
                <a:cs typeface="Arial" panose="020B0604020202020204" pitchFamily="34" charset="0"/>
              </a:rPr>
              <a:t>Revisa la solicitud determinando si el servicio se realizará directamente por la Dirección o por un Proveedor </a:t>
            </a:r>
          </a:p>
        </p:txBody>
      </p:sp>
      <p:sp>
        <p:nvSpPr>
          <p:cNvPr id="18" name="Diagrama de flujo: proceso 17">
            <a:extLst>
              <a:ext uri="{FF2B5EF4-FFF2-40B4-BE49-F238E27FC236}">
                <a16:creationId xmlns:a16="http://schemas.microsoft.com/office/drawing/2014/main" id="{2FB5642D-3B44-4FA9-94EA-0CF4217E02B5}"/>
              </a:ext>
            </a:extLst>
          </p:cNvPr>
          <p:cNvSpPr/>
          <p:nvPr/>
        </p:nvSpPr>
        <p:spPr bwMode="auto">
          <a:xfrm>
            <a:off x="5263580" y="3555650"/>
            <a:ext cx="1076413" cy="118965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dirty="0">
                <a:solidFill>
                  <a:schemeClr val="tx1"/>
                </a:solidFill>
                <a:latin typeface="Arial" panose="020B0604020202020204" pitchFamily="34" charset="0"/>
                <a:cs typeface="Arial" panose="020B0604020202020204" pitchFamily="34" charset="0"/>
              </a:rPr>
              <a:t>Verifica físicamente el problema, realizando el levantamiento del material que se necesita para resolverlo. </a:t>
            </a:r>
            <a:endParaRPr kumimoji="0" lang="es-MX" sz="900" b="0" i="0" u="none" strike="noStrike" cap="none" normalizeH="0" baseline="0" dirty="0">
              <a:ln>
                <a:noFill/>
              </a:ln>
              <a:solidFill>
                <a:schemeClr val="tx1"/>
              </a:solidFill>
              <a:effectLst/>
              <a:latin typeface="Arial" charset="0"/>
            </a:endParaRPr>
          </a:p>
        </p:txBody>
      </p:sp>
      <p:sp>
        <p:nvSpPr>
          <p:cNvPr id="19" name="Diagrama de flujo: decisión 18">
            <a:extLst>
              <a:ext uri="{FF2B5EF4-FFF2-40B4-BE49-F238E27FC236}">
                <a16:creationId xmlns:a16="http://schemas.microsoft.com/office/drawing/2014/main" id="{807C4EC5-532F-42BA-933E-13365B9BDF9E}"/>
              </a:ext>
            </a:extLst>
          </p:cNvPr>
          <p:cNvSpPr/>
          <p:nvPr/>
        </p:nvSpPr>
        <p:spPr bwMode="auto">
          <a:xfrm>
            <a:off x="548679" y="3520613"/>
            <a:ext cx="1429307" cy="1189651"/>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800" dirty="0">
                <a:latin typeface="Arial" panose="020B0604020202020204" pitchFamily="34" charset="0"/>
                <a:cs typeface="Arial" panose="020B0604020202020204" pitchFamily="34" charset="0"/>
              </a:rPr>
              <a:t>¿El servicio se realiza por proveedor </a:t>
            </a:r>
            <a:endParaRPr kumimoji="0" lang="es-MX"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25" name="Conector recto de flecha 24">
            <a:extLst>
              <a:ext uri="{FF2B5EF4-FFF2-40B4-BE49-F238E27FC236}">
                <a16:creationId xmlns:a16="http://schemas.microsoft.com/office/drawing/2014/main" id="{42BFA1D8-2F92-4D6E-8A4D-DB5221DA683F}"/>
              </a:ext>
            </a:extLst>
          </p:cNvPr>
          <p:cNvCxnSpPr>
            <a:cxnSpLocks/>
            <a:stCxn id="9" idx="2"/>
          </p:cNvCxnSpPr>
          <p:nvPr/>
        </p:nvCxnSpPr>
        <p:spPr bwMode="auto">
          <a:xfrm>
            <a:off x="1221904" y="2160948"/>
            <a:ext cx="0" cy="32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7" name="Conector recto de flecha 26">
            <a:extLst>
              <a:ext uri="{FF2B5EF4-FFF2-40B4-BE49-F238E27FC236}">
                <a16:creationId xmlns:a16="http://schemas.microsoft.com/office/drawing/2014/main" id="{38F25460-7BDF-4E82-9B98-F1A3B457997D}"/>
              </a:ext>
            </a:extLst>
          </p:cNvPr>
          <p:cNvCxnSpPr>
            <a:cxnSpLocks/>
          </p:cNvCxnSpPr>
          <p:nvPr/>
        </p:nvCxnSpPr>
        <p:spPr bwMode="auto">
          <a:xfrm>
            <a:off x="1737905" y="2722972"/>
            <a:ext cx="390528"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Conector recto de flecha 29">
            <a:extLst>
              <a:ext uri="{FF2B5EF4-FFF2-40B4-BE49-F238E27FC236}">
                <a16:creationId xmlns:a16="http://schemas.microsoft.com/office/drawing/2014/main" id="{DB05BF6C-E55E-4F04-87CE-BA9562480833}"/>
              </a:ext>
            </a:extLst>
          </p:cNvPr>
          <p:cNvCxnSpPr>
            <a:cxnSpLocks/>
          </p:cNvCxnSpPr>
          <p:nvPr/>
        </p:nvCxnSpPr>
        <p:spPr bwMode="auto">
          <a:xfrm>
            <a:off x="3369656" y="2722972"/>
            <a:ext cx="36004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5" name="CuadroTexto 54">
            <a:extLst>
              <a:ext uri="{FF2B5EF4-FFF2-40B4-BE49-F238E27FC236}">
                <a16:creationId xmlns:a16="http://schemas.microsoft.com/office/drawing/2014/main" id="{C5D463C6-A0F7-44F7-B74C-ADD0ABA1C190}"/>
              </a:ext>
            </a:extLst>
          </p:cNvPr>
          <p:cNvSpPr txBox="1"/>
          <p:nvPr/>
        </p:nvSpPr>
        <p:spPr>
          <a:xfrm>
            <a:off x="1495531" y="2243287"/>
            <a:ext cx="242374" cy="215444"/>
          </a:xfrm>
          <a:prstGeom prst="rect">
            <a:avLst/>
          </a:prstGeom>
          <a:noFill/>
        </p:spPr>
        <p:txBody>
          <a:bodyPr wrap="none" rtlCol="0">
            <a:spAutoFit/>
          </a:bodyPr>
          <a:lstStyle/>
          <a:p>
            <a:r>
              <a:rPr lang="es-MX" sz="800" dirty="0"/>
              <a:t>1</a:t>
            </a:r>
          </a:p>
        </p:txBody>
      </p:sp>
      <p:sp>
        <p:nvSpPr>
          <p:cNvPr id="56" name="CuadroTexto 55">
            <a:extLst>
              <a:ext uri="{FF2B5EF4-FFF2-40B4-BE49-F238E27FC236}">
                <a16:creationId xmlns:a16="http://schemas.microsoft.com/office/drawing/2014/main" id="{F2A2EF5A-D2F8-46E1-AAB7-43B73AD206D3}"/>
              </a:ext>
            </a:extLst>
          </p:cNvPr>
          <p:cNvSpPr txBox="1"/>
          <p:nvPr/>
        </p:nvSpPr>
        <p:spPr>
          <a:xfrm>
            <a:off x="3127282" y="2129525"/>
            <a:ext cx="242374" cy="215444"/>
          </a:xfrm>
          <a:prstGeom prst="rect">
            <a:avLst/>
          </a:prstGeom>
          <a:noFill/>
        </p:spPr>
        <p:txBody>
          <a:bodyPr wrap="none" rtlCol="0">
            <a:spAutoFit/>
          </a:bodyPr>
          <a:lstStyle/>
          <a:p>
            <a:r>
              <a:rPr lang="es-MX" sz="800" dirty="0"/>
              <a:t>2</a:t>
            </a:r>
          </a:p>
        </p:txBody>
      </p:sp>
      <p:sp>
        <p:nvSpPr>
          <p:cNvPr id="58" name="CuadroTexto 57">
            <a:extLst>
              <a:ext uri="{FF2B5EF4-FFF2-40B4-BE49-F238E27FC236}">
                <a16:creationId xmlns:a16="http://schemas.microsoft.com/office/drawing/2014/main" id="{1C5B0234-1736-4216-BDD0-71C07CB7F2C3}"/>
              </a:ext>
            </a:extLst>
          </p:cNvPr>
          <p:cNvSpPr txBox="1"/>
          <p:nvPr/>
        </p:nvSpPr>
        <p:spPr>
          <a:xfrm>
            <a:off x="4637846" y="2021803"/>
            <a:ext cx="242374" cy="215444"/>
          </a:xfrm>
          <a:prstGeom prst="rect">
            <a:avLst/>
          </a:prstGeom>
          <a:noFill/>
        </p:spPr>
        <p:txBody>
          <a:bodyPr wrap="none" rtlCol="0">
            <a:spAutoFit/>
          </a:bodyPr>
          <a:lstStyle/>
          <a:p>
            <a:r>
              <a:rPr lang="es-MX" sz="800" dirty="0"/>
              <a:t>3</a:t>
            </a:r>
          </a:p>
        </p:txBody>
      </p:sp>
      <p:sp>
        <p:nvSpPr>
          <p:cNvPr id="59" name="CuadroTexto 58">
            <a:extLst>
              <a:ext uri="{FF2B5EF4-FFF2-40B4-BE49-F238E27FC236}">
                <a16:creationId xmlns:a16="http://schemas.microsoft.com/office/drawing/2014/main" id="{D888F304-B3C8-49E3-A191-73F3D7296210}"/>
              </a:ext>
            </a:extLst>
          </p:cNvPr>
          <p:cNvSpPr txBox="1"/>
          <p:nvPr/>
        </p:nvSpPr>
        <p:spPr>
          <a:xfrm>
            <a:off x="4606438" y="3440234"/>
            <a:ext cx="248786" cy="230832"/>
          </a:xfrm>
          <a:prstGeom prst="rect">
            <a:avLst/>
          </a:prstGeom>
          <a:noFill/>
        </p:spPr>
        <p:txBody>
          <a:bodyPr wrap="none" rtlCol="0">
            <a:spAutoFit/>
          </a:bodyPr>
          <a:lstStyle/>
          <a:p>
            <a:r>
              <a:rPr lang="es-MX" sz="900" dirty="0"/>
              <a:t>4</a:t>
            </a:r>
          </a:p>
        </p:txBody>
      </p:sp>
      <p:sp>
        <p:nvSpPr>
          <p:cNvPr id="60" name="CuadroTexto 59">
            <a:extLst>
              <a:ext uri="{FF2B5EF4-FFF2-40B4-BE49-F238E27FC236}">
                <a16:creationId xmlns:a16="http://schemas.microsoft.com/office/drawing/2014/main" id="{7350A997-A2DC-4DFC-B900-259A09EB1752}"/>
              </a:ext>
            </a:extLst>
          </p:cNvPr>
          <p:cNvSpPr txBox="1"/>
          <p:nvPr/>
        </p:nvSpPr>
        <p:spPr>
          <a:xfrm>
            <a:off x="4581749" y="4567026"/>
            <a:ext cx="248786" cy="230832"/>
          </a:xfrm>
          <a:prstGeom prst="rect">
            <a:avLst/>
          </a:prstGeom>
          <a:noFill/>
        </p:spPr>
        <p:txBody>
          <a:bodyPr wrap="none" rtlCol="0">
            <a:spAutoFit/>
          </a:bodyPr>
          <a:lstStyle/>
          <a:p>
            <a:r>
              <a:rPr lang="es-MX" sz="900" dirty="0"/>
              <a:t>6</a:t>
            </a:r>
          </a:p>
        </p:txBody>
      </p:sp>
      <p:sp>
        <p:nvSpPr>
          <p:cNvPr id="62" name="Diagrama de flujo: proceso 61">
            <a:extLst>
              <a:ext uri="{FF2B5EF4-FFF2-40B4-BE49-F238E27FC236}">
                <a16:creationId xmlns:a16="http://schemas.microsoft.com/office/drawing/2014/main" id="{9AAE3366-4635-461F-AF75-20F781F25F12}"/>
              </a:ext>
            </a:extLst>
          </p:cNvPr>
          <p:cNvSpPr/>
          <p:nvPr/>
        </p:nvSpPr>
        <p:spPr bwMode="auto">
          <a:xfrm>
            <a:off x="3703096" y="3659850"/>
            <a:ext cx="1157662" cy="91972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dirty="0">
                <a:solidFill>
                  <a:schemeClr val="tx1"/>
                </a:solidFill>
                <a:latin typeface="Arial" panose="020B0604020202020204" pitchFamily="34" charset="0"/>
                <a:cs typeface="Arial" panose="020B0604020202020204" pitchFamily="34" charset="0"/>
              </a:rPr>
              <a:t>Asigna el servicio al personal de la Dirección conforme al tipo de trabajo que se requiere </a:t>
            </a:r>
            <a:endParaRPr kumimoji="0" lang="es-MX" sz="900" b="0" i="0" u="none" strike="noStrike" cap="none" normalizeH="0" baseline="0" dirty="0">
              <a:ln>
                <a:noFill/>
              </a:ln>
              <a:solidFill>
                <a:schemeClr val="tx1"/>
              </a:solidFill>
              <a:effectLst/>
              <a:latin typeface="Arial" charset="0"/>
            </a:endParaRPr>
          </a:p>
        </p:txBody>
      </p:sp>
      <p:sp>
        <p:nvSpPr>
          <p:cNvPr id="65" name="CuadroTexto 64">
            <a:extLst>
              <a:ext uri="{FF2B5EF4-FFF2-40B4-BE49-F238E27FC236}">
                <a16:creationId xmlns:a16="http://schemas.microsoft.com/office/drawing/2014/main" id="{75DF6D7E-6102-40C7-9E9D-65316A0C2007}"/>
              </a:ext>
            </a:extLst>
          </p:cNvPr>
          <p:cNvSpPr txBox="1"/>
          <p:nvPr/>
        </p:nvSpPr>
        <p:spPr>
          <a:xfrm>
            <a:off x="6089776" y="3311190"/>
            <a:ext cx="242374" cy="215444"/>
          </a:xfrm>
          <a:prstGeom prst="rect">
            <a:avLst/>
          </a:prstGeom>
          <a:noFill/>
        </p:spPr>
        <p:txBody>
          <a:bodyPr wrap="none" rtlCol="0">
            <a:spAutoFit/>
          </a:bodyPr>
          <a:lstStyle/>
          <a:p>
            <a:r>
              <a:rPr lang="es-MX" sz="800" dirty="0"/>
              <a:t>5</a:t>
            </a:r>
          </a:p>
        </p:txBody>
      </p:sp>
      <p:sp>
        <p:nvSpPr>
          <p:cNvPr id="66" name="CuadroTexto 65">
            <a:extLst>
              <a:ext uri="{FF2B5EF4-FFF2-40B4-BE49-F238E27FC236}">
                <a16:creationId xmlns:a16="http://schemas.microsoft.com/office/drawing/2014/main" id="{A48961E4-33A7-40E8-8DF2-C72637099C1C}"/>
              </a:ext>
            </a:extLst>
          </p:cNvPr>
          <p:cNvSpPr txBox="1"/>
          <p:nvPr/>
        </p:nvSpPr>
        <p:spPr>
          <a:xfrm>
            <a:off x="4590581" y="5760625"/>
            <a:ext cx="242374" cy="215444"/>
          </a:xfrm>
          <a:prstGeom prst="rect">
            <a:avLst/>
          </a:prstGeom>
          <a:noFill/>
        </p:spPr>
        <p:txBody>
          <a:bodyPr wrap="none" rtlCol="0">
            <a:spAutoFit/>
          </a:bodyPr>
          <a:lstStyle/>
          <a:p>
            <a:r>
              <a:rPr lang="es-MX" sz="800" dirty="0"/>
              <a:t>7</a:t>
            </a:r>
          </a:p>
        </p:txBody>
      </p:sp>
      <p:sp>
        <p:nvSpPr>
          <p:cNvPr id="67" name="CuadroTexto 66">
            <a:extLst>
              <a:ext uri="{FF2B5EF4-FFF2-40B4-BE49-F238E27FC236}">
                <a16:creationId xmlns:a16="http://schemas.microsoft.com/office/drawing/2014/main" id="{1ABC1B02-4790-4084-84CC-6689493D5C68}"/>
              </a:ext>
            </a:extLst>
          </p:cNvPr>
          <p:cNvSpPr txBox="1"/>
          <p:nvPr/>
        </p:nvSpPr>
        <p:spPr>
          <a:xfrm>
            <a:off x="4616089" y="6686788"/>
            <a:ext cx="242374" cy="215444"/>
          </a:xfrm>
          <a:prstGeom prst="rect">
            <a:avLst/>
          </a:prstGeom>
          <a:noFill/>
        </p:spPr>
        <p:txBody>
          <a:bodyPr wrap="none" rtlCol="0">
            <a:spAutoFit/>
          </a:bodyPr>
          <a:lstStyle/>
          <a:p>
            <a:r>
              <a:rPr lang="es-MX" sz="800" dirty="0"/>
              <a:t>8</a:t>
            </a:r>
          </a:p>
        </p:txBody>
      </p:sp>
      <p:sp>
        <p:nvSpPr>
          <p:cNvPr id="68" name="CuadroTexto 67">
            <a:extLst>
              <a:ext uri="{FF2B5EF4-FFF2-40B4-BE49-F238E27FC236}">
                <a16:creationId xmlns:a16="http://schemas.microsoft.com/office/drawing/2014/main" id="{6C3923FB-8AF3-40C3-953B-5CBD18C09ED9}"/>
              </a:ext>
            </a:extLst>
          </p:cNvPr>
          <p:cNvSpPr txBox="1"/>
          <p:nvPr/>
        </p:nvSpPr>
        <p:spPr>
          <a:xfrm>
            <a:off x="1968128" y="3891860"/>
            <a:ext cx="316112" cy="215444"/>
          </a:xfrm>
          <a:prstGeom prst="rect">
            <a:avLst/>
          </a:prstGeom>
          <a:noFill/>
        </p:spPr>
        <p:txBody>
          <a:bodyPr wrap="none" rtlCol="0">
            <a:spAutoFit/>
          </a:bodyPr>
          <a:lstStyle/>
          <a:p>
            <a:r>
              <a:rPr lang="es-MX" sz="800" dirty="0"/>
              <a:t>No</a:t>
            </a:r>
          </a:p>
        </p:txBody>
      </p:sp>
      <p:sp>
        <p:nvSpPr>
          <p:cNvPr id="69" name="CuadroTexto 68">
            <a:extLst>
              <a:ext uri="{FF2B5EF4-FFF2-40B4-BE49-F238E27FC236}">
                <a16:creationId xmlns:a16="http://schemas.microsoft.com/office/drawing/2014/main" id="{2DAF8BBF-DB03-407B-A825-79B01CA7E5D0}"/>
              </a:ext>
            </a:extLst>
          </p:cNvPr>
          <p:cNvSpPr txBox="1"/>
          <p:nvPr/>
        </p:nvSpPr>
        <p:spPr>
          <a:xfrm>
            <a:off x="987294" y="4710264"/>
            <a:ext cx="276038" cy="215444"/>
          </a:xfrm>
          <a:prstGeom prst="rect">
            <a:avLst/>
          </a:prstGeom>
          <a:noFill/>
        </p:spPr>
        <p:txBody>
          <a:bodyPr wrap="none" rtlCol="0">
            <a:spAutoFit/>
          </a:bodyPr>
          <a:lstStyle/>
          <a:p>
            <a:r>
              <a:rPr lang="es-MX" sz="800" dirty="0"/>
              <a:t>Si</a:t>
            </a:r>
          </a:p>
        </p:txBody>
      </p:sp>
      <p:pic>
        <p:nvPicPr>
          <p:cNvPr id="49" name="Picture 2077" descr="Resultado de imagen para ayuntamiento de tlatlauquitepec">
            <a:hlinkClick r:id="rId2"/>
            <a:extLst>
              <a:ext uri="{FF2B5EF4-FFF2-40B4-BE49-F238E27FC236}">
                <a16:creationId xmlns:a16="http://schemas.microsoft.com/office/drawing/2014/main" id="{8F414887-28F1-4C47-B21D-A96C0F626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0" name="Tabla 49">
            <a:extLst>
              <a:ext uri="{FF2B5EF4-FFF2-40B4-BE49-F238E27FC236}">
                <a16:creationId xmlns:a16="http://schemas.microsoft.com/office/drawing/2014/main" id="{67A34F0B-9C80-4F3C-8D2C-9AAB4F8B3A58}"/>
              </a:ext>
            </a:extLst>
          </p:cNvPr>
          <p:cNvGraphicFramePr>
            <a:graphicFrameLocks noGrp="1"/>
          </p:cNvGraphicFramePr>
          <p:nvPr>
            <p:extLst>
              <p:ext uri="{D42A27DB-BD31-4B8C-83A1-F6EECF244321}">
                <p14:modId xmlns:p14="http://schemas.microsoft.com/office/powerpoint/2010/main" val="4037295963"/>
              </p:ext>
            </p:extLst>
          </p:nvPr>
        </p:nvGraphicFramePr>
        <p:xfrm>
          <a:off x="5013176" y="8912203"/>
          <a:ext cx="1479699" cy="370840"/>
        </p:xfrm>
        <a:graphic>
          <a:graphicData uri="http://schemas.openxmlformats.org/drawingml/2006/table">
            <a:tbl>
              <a:tblPr firstRow="1" bandRow="1">
                <a:tableStyleId>{F5AB1C69-6EDB-4FF4-983F-18BD219EF322}</a:tableStyleId>
              </a:tblPr>
              <a:tblGrid>
                <a:gridCol w="147969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10 de 19</a:t>
                      </a:r>
                    </a:p>
                  </a:txBody>
                  <a:tcPr/>
                </a:tc>
                <a:extLst>
                  <a:ext uri="{0D108BD9-81ED-4DB2-BD59-A6C34878D82A}">
                    <a16:rowId xmlns:a16="http://schemas.microsoft.com/office/drawing/2014/main" val="2061326865"/>
                  </a:ext>
                </a:extLst>
              </a:tr>
            </a:tbl>
          </a:graphicData>
        </a:graphic>
      </p:graphicFrame>
      <p:cxnSp>
        <p:nvCxnSpPr>
          <p:cNvPr id="14" name="Conector recto 13">
            <a:extLst>
              <a:ext uri="{FF2B5EF4-FFF2-40B4-BE49-F238E27FC236}">
                <a16:creationId xmlns:a16="http://schemas.microsoft.com/office/drawing/2014/main" id="{CF04D2E0-33E8-4AC6-A971-1B46ACC35326}"/>
              </a:ext>
            </a:extLst>
          </p:cNvPr>
          <p:cNvCxnSpPr/>
          <p:nvPr/>
        </p:nvCxnSpPr>
        <p:spPr bwMode="auto">
          <a:xfrm>
            <a:off x="4279160" y="3256689"/>
            <a:ext cx="0" cy="2639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Conector recto de flecha 25">
            <a:extLst>
              <a:ext uri="{FF2B5EF4-FFF2-40B4-BE49-F238E27FC236}">
                <a16:creationId xmlns:a16="http://schemas.microsoft.com/office/drawing/2014/main" id="{086EA701-DBBE-41CB-A80A-0AFA6022DE90}"/>
              </a:ext>
            </a:extLst>
          </p:cNvPr>
          <p:cNvCxnSpPr>
            <a:endCxn id="19" idx="0"/>
          </p:cNvCxnSpPr>
          <p:nvPr/>
        </p:nvCxnSpPr>
        <p:spPr bwMode="auto">
          <a:xfrm flipH="1">
            <a:off x="1263333" y="3520613"/>
            <a:ext cx="3015827"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9" name="Conector recto de flecha 28">
            <a:extLst>
              <a:ext uri="{FF2B5EF4-FFF2-40B4-BE49-F238E27FC236}">
                <a16:creationId xmlns:a16="http://schemas.microsoft.com/office/drawing/2014/main" id="{D8D8FDA0-105C-45CA-AC4D-2B2E584A7984}"/>
              </a:ext>
            </a:extLst>
          </p:cNvPr>
          <p:cNvCxnSpPr>
            <a:stCxn id="19" idx="3"/>
          </p:cNvCxnSpPr>
          <p:nvPr/>
        </p:nvCxnSpPr>
        <p:spPr bwMode="auto">
          <a:xfrm flipV="1">
            <a:off x="1977986" y="4110236"/>
            <a:ext cx="1725110" cy="520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2" name="Conector recto de flecha 31">
            <a:extLst>
              <a:ext uri="{FF2B5EF4-FFF2-40B4-BE49-F238E27FC236}">
                <a16:creationId xmlns:a16="http://schemas.microsoft.com/office/drawing/2014/main" id="{7A401053-900D-4748-AEC1-9918088D09EA}"/>
              </a:ext>
            </a:extLst>
          </p:cNvPr>
          <p:cNvCxnSpPr/>
          <p:nvPr/>
        </p:nvCxnSpPr>
        <p:spPr bwMode="auto">
          <a:xfrm>
            <a:off x="1263333" y="4710264"/>
            <a:ext cx="0" cy="26913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3" name="Diagrama de flujo: conector 32">
            <a:extLst>
              <a:ext uri="{FF2B5EF4-FFF2-40B4-BE49-F238E27FC236}">
                <a16:creationId xmlns:a16="http://schemas.microsoft.com/office/drawing/2014/main" id="{010BD78D-F78F-4DBE-BE2C-0ADAE8BB3BEF}"/>
              </a:ext>
            </a:extLst>
          </p:cNvPr>
          <p:cNvSpPr/>
          <p:nvPr/>
        </p:nvSpPr>
        <p:spPr bwMode="auto">
          <a:xfrm>
            <a:off x="1034732" y="5011461"/>
            <a:ext cx="457200" cy="403446"/>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800" b="0" i="0" u="none" strike="noStrike" cap="none" normalizeH="0" baseline="0" dirty="0">
                <a:ln>
                  <a:noFill/>
                </a:ln>
                <a:solidFill>
                  <a:schemeClr val="tx1"/>
                </a:solidFill>
                <a:effectLst/>
                <a:latin typeface="Arial" charset="0"/>
              </a:rPr>
              <a:t>13</a:t>
            </a:r>
          </a:p>
        </p:txBody>
      </p:sp>
      <p:sp>
        <p:nvSpPr>
          <p:cNvPr id="57" name="Diagrama de flujo: proceso 56">
            <a:extLst>
              <a:ext uri="{FF2B5EF4-FFF2-40B4-BE49-F238E27FC236}">
                <a16:creationId xmlns:a16="http://schemas.microsoft.com/office/drawing/2014/main" id="{FA54933D-AA17-4398-88FE-4304B7F09E7C}"/>
              </a:ext>
            </a:extLst>
          </p:cNvPr>
          <p:cNvSpPr/>
          <p:nvPr/>
        </p:nvSpPr>
        <p:spPr bwMode="auto">
          <a:xfrm>
            <a:off x="3700774" y="4747743"/>
            <a:ext cx="1154447" cy="919728"/>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nSpc>
                <a:spcPct val="107000"/>
              </a:lnSpc>
              <a:spcAft>
                <a:spcPts val="0"/>
              </a:spcAft>
            </a:pPr>
            <a:r>
              <a:rPr lang="es-MX" sz="900" dirty="0">
                <a:solidFill>
                  <a:srgbClr val="000000"/>
                </a:solidFill>
                <a:latin typeface="Arial" panose="020B0604020202020204" pitchFamily="34" charset="0"/>
                <a:ea typeface="Calibri" panose="020F0502020204030204" pitchFamily="34" charset="0"/>
                <a:cs typeface="Times New Roman" panose="02020603050405020304" pitchFamily="18" charset="0"/>
              </a:rPr>
              <a:t>Verifica que se cuente con el material necesario para realizar los trabajos necesarios</a:t>
            </a:r>
          </a:p>
        </p:txBody>
      </p:sp>
      <p:sp>
        <p:nvSpPr>
          <p:cNvPr id="61" name="Diagrama de flujo: proceso 60">
            <a:extLst>
              <a:ext uri="{FF2B5EF4-FFF2-40B4-BE49-F238E27FC236}">
                <a16:creationId xmlns:a16="http://schemas.microsoft.com/office/drawing/2014/main" id="{FF5AD7C3-ED8D-42B7-9BFD-C32DCB97DAA9}"/>
              </a:ext>
            </a:extLst>
          </p:cNvPr>
          <p:cNvSpPr/>
          <p:nvPr/>
        </p:nvSpPr>
        <p:spPr bwMode="auto">
          <a:xfrm>
            <a:off x="3745723" y="6931248"/>
            <a:ext cx="1109498" cy="506570"/>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a:solidFill>
                  <a:schemeClr val="tx1"/>
                </a:solidFill>
                <a:latin typeface="Arial" panose="020B0604020202020204" pitchFamily="34" charset="0"/>
                <a:cs typeface="Arial" panose="020B0604020202020204" pitchFamily="34" charset="0"/>
              </a:rPr>
              <a:t>Imprime la orden para recoger el material.</a:t>
            </a:r>
            <a:endParaRPr lang="es-MX" sz="900" dirty="0">
              <a:solidFill>
                <a:schemeClr val="tx1"/>
              </a:solidFill>
              <a:latin typeface="Arial" panose="020B0604020202020204" pitchFamily="34" charset="0"/>
              <a:cs typeface="Arial" panose="020B0604020202020204" pitchFamily="34" charset="0"/>
            </a:endParaRPr>
          </a:p>
        </p:txBody>
      </p:sp>
      <p:sp>
        <p:nvSpPr>
          <p:cNvPr id="63" name="Diagrama de flujo: proceso 62">
            <a:extLst>
              <a:ext uri="{FF2B5EF4-FFF2-40B4-BE49-F238E27FC236}">
                <a16:creationId xmlns:a16="http://schemas.microsoft.com/office/drawing/2014/main" id="{3F215C67-B6E4-463A-8361-163D1BC415BC}"/>
              </a:ext>
            </a:extLst>
          </p:cNvPr>
          <p:cNvSpPr/>
          <p:nvPr/>
        </p:nvSpPr>
        <p:spPr bwMode="auto">
          <a:xfrm>
            <a:off x="3741848" y="5976069"/>
            <a:ext cx="1125525" cy="658507"/>
          </a:xfrm>
          <a:prstGeom prst="flowChartProcess">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a:lnSpc>
                <a:spcPct val="107000"/>
              </a:lnSpc>
              <a:spcAft>
                <a:spcPts val="0"/>
              </a:spcAft>
            </a:pPr>
            <a:r>
              <a:rPr lang="es-MX" sz="900" dirty="0">
                <a:solidFill>
                  <a:srgbClr val="000000"/>
                </a:solidFill>
                <a:latin typeface="Arial" panose="020B0604020202020204" pitchFamily="34" charset="0"/>
                <a:ea typeface="Calibri" panose="020F0502020204030204" pitchFamily="34" charset="0"/>
                <a:cs typeface="Times New Roman" panose="02020603050405020304" pitchFamily="18" charset="0"/>
              </a:rPr>
              <a:t>Indica la fecha en que se puede recoger el material solicitado</a:t>
            </a:r>
          </a:p>
        </p:txBody>
      </p:sp>
      <p:sp>
        <p:nvSpPr>
          <p:cNvPr id="70" name="Diagrama de flujo: decisión 69">
            <a:extLst>
              <a:ext uri="{FF2B5EF4-FFF2-40B4-BE49-F238E27FC236}">
                <a16:creationId xmlns:a16="http://schemas.microsoft.com/office/drawing/2014/main" id="{E3FE686E-5A90-45B4-B5F5-C7C1F7ACC323}"/>
              </a:ext>
            </a:extLst>
          </p:cNvPr>
          <p:cNvSpPr/>
          <p:nvPr/>
        </p:nvSpPr>
        <p:spPr bwMode="auto">
          <a:xfrm>
            <a:off x="548679" y="6768404"/>
            <a:ext cx="1429307" cy="848111"/>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dirty="0">
                <a:latin typeface="Arial" panose="020B0604020202020204" pitchFamily="34" charset="0"/>
                <a:cs typeface="Arial" panose="020B0604020202020204" pitchFamily="34" charset="0"/>
              </a:rPr>
              <a:t>¿Se tiene el material? </a:t>
            </a:r>
            <a:endParaRPr kumimoji="0" lang="es-MX" sz="9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37" name="Conector recto de flecha 36">
            <a:extLst>
              <a:ext uri="{FF2B5EF4-FFF2-40B4-BE49-F238E27FC236}">
                <a16:creationId xmlns:a16="http://schemas.microsoft.com/office/drawing/2014/main" id="{B877FB31-5082-493C-9E71-89A3EF64DBD6}"/>
              </a:ext>
            </a:extLst>
          </p:cNvPr>
          <p:cNvCxnSpPr/>
          <p:nvPr/>
        </p:nvCxnSpPr>
        <p:spPr bwMode="auto">
          <a:xfrm>
            <a:off x="4880016" y="4107304"/>
            <a:ext cx="38356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9" name="Conector recto 38">
            <a:extLst>
              <a:ext uri="{FF2B5EF4-FFF2-40B4-BE49-F238E27FC236}">
                <a16:creationId xmlns:a16="http://schemas.microsoft.com/office/drawing/2014/main" id="{493C084A-79CE-495B-9588-36DB5B22389E}"/>
              </a:ext>
            </a:extLst>
          </p:cNvPr>
          <p:cNvCxnSpPr>
            <a:cxnSpLocks/>
          </p:cNvCxnSpPr>
          <p:nvPr/>
        </p:nvCxnSpPr>
        <p:spPr bwMode="auto">
          <a:xfrm>
            <a:off x="5801786" y="4745300"/>
            <a:ext cx="0" cy="49828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Conector recto de flecha 42">
            <a:extLst>
              <a:ext uri="{FF2B5EF4-FFF2-40B4-BE49-F238E27FC236}">
                <a16:creationId xmlns:a16="http://schemas.microsoft.com/office/drawing/2014/main" id="{EC2F9CF9-7429-4C1A-9EFC-4EC098AAF145}"/>
              </a:ext>
            </a:extLst>
          </p:cNvPr>
          <p:cNvCxnSpPr/>
          <p:nvPr/>
        </p:nvCxnSpPr>
        <p:spPr bwMode="auto">
          <a:xfrm flipH="1">
            <a:off x="4880016" y="5243586"/>
            <a:ext cx="92177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Conector recto de flecha 50">
            <a:extLst>
              <a:ext uri="{FF2B5EF4-FFF2-40B4-BE49-F238E27FC236}">
                <a16:creationId xmlns:a16="http://schemas.microsoft.com/office/drawing/2014/main" id="{A982D70B-BF42-4161-9E07-55BA19FDE360}"/>
              </a:ext>
            </a:extLst>
          </p:cNvPr>
          <p:cNvCxnSpPr/>
          <p:nvPr/>
        </p:nvCxnSpPr>
        <p:spPr bwMode="auto">
          <a:xfrm>
            <a:off x="4300472" y="5667471"/>
            <a:ext cx="0" cy="30859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Conector recto de flecha 52">
            <a:extLst>
              <a:ext uri="{FF2B5EF4-FFF2-40B4-BE49-F238E27FC236}">
                <a16:creationId xmlns:a16="http://schemas.microsoft.com/office/drawing/2014/main" id="{E1122318-3E9A-4387-A3CA-2ABFB0C3B4F0}"/>
              </a:ext>
            </a:extLst>
          </p:cNvPr>
          <p:cNvCxnSpPr/>
          <p:nvPr/>
        </p:nvCxnSpPr>
        <p:spPr bwMode="auto">
          <a:xfrm>
            <a:off x="4300472" y="6634576"/>
            <a:ext cx="0" cy="26765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2" name="Conector recto de flecha 71">
            <a:extLst>
              <a:ext uri="{FF2B5EF4-FFF2-40B4-BE49-F238E27FC236}">
                <a16:creationId xmlns:a16="http://schemas.microsoft.com/office/drawing/2014/main" id="{CCD19FF2-2079-43F4-A559-94C635DB6AC0}"/>
              </a:ext>
            </a:extLst>
          </p:cNvPr>
          <p:cNvCxnSpPr>
            <a:cxnSpLocks/>
            <a:stCxn id="61" idx="1"/>
          </p:cNvCxnSpPr>
          <p:nvPr/>
        </p:nvCxnSpPr>
        <p:spPr bwMode="auto">
          <a:xfrm flipH="1">
            <a:off x="2016309" y="7184533"/>
            <a:ext cx="1729414"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5" name="Conector recto de flecha 74">
            <a:extLst>
              <a:ext uri="{FF2B5EF4-FFF2-40B4-BE49-F238E27FC236}">
                <a16:creationId xmlns:a16="http://schemas.microsoft.com/office/drawing/2014/main" id="{87B2BC4C-4149-442C-AC0A-587978DFC240}"/>
              </a:ext>
            </a:extLst>
          </p:cNvPr>
          <p:cNvCxnSpPr>
            <a:stCxn id="70" idx="0"/>
          </p:cNvCxnSpPr>
          <p:nvPr/>
        </p:nvCxnSpPr>
        <p:spPr bwMode="auto">
          <a:xfrm flipH="1" flipV="1">
            <a:off x="1263332" y="5414907"/>
            <a:ext cx="1" cy="135349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6" name="CuadroTexto 75">
            <a:extLst>
              <a:ext uri="{FF2B5EF4-FFF2-40B4-BE49-F238E27FC236}">
                <a16:creationId xmlns:a16="http://schemas.microsoft.com/office/drawing/2014/main" id="{8D3D1B43-C236-4DA5-9414-E2CF4B825F4B}"/>
              </a:ext>
            </a:extLst>
          </p:cNvPr>
          <p:cNvSpPr txBox="1"/>
          <p:nvPr/>
        </p:nvSpPr>
        <p:spPr>
          <a:xfrm>
            <a:off x="1270745" y="6598425"/>
            <a:ext cx="276038" cy="215444"/>
          </a:xfrm>
          <a:prstGeom prst="rect">
            <a:avLst/>
          </a:prstGeom>
          <a:noFill/>
        </p:spPr>
        <p:txBody>
          <a:bodyPr wrap="none" rtlCol="0">
            <a:spAutoFit/>
          </a:bodyPr>
          <a:lstStyle/>
          <a:p>
            <a:r>
              <a:rPr lang="es-MX" sz="800" dirty="0"/>
              <a:t>Si</a:t>
            </a:r>
          </a:p>
        </p:txBody>
      </p:sp>
      <p:sp>
        <p:nvSpPr>
          <p:cNvPr id="77" name="Diagrama de flujo: conector fuera de página 76">
            <a:extLst>
              <a:ext uri="{FF2B5EF4-FFF2-40B4-BE49-F238E27FC236}">
                <a16:creationId xmlns:a16="http://schemas.microsoft.com/office/drawing/2014/main" id="{7E4BBC7B-56D0-43E4-8A58-FDA434D96E25}"/>
              </a:ext>
            </a:extLst>
          </p:cNvPr>
          <p:cNvSpPr/>
          <p:nvPr/>
        </p:nvSpPr>
        <p:spPr bwMode="auto">
          <a:xfrm>
            <a:off x="5535985" y="8226413"/>
            <a:ext cx="553791" cy="380823"/>
          </a:xfrm>
          <a:prstGeom prst="flowChartOffpage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11</a:t>
            </a:r>
          </a:p>
        </p:txBody>
      </p:sp>
      <p:cxnSp>
        <p:nvCxnSpPr>
          <p:cNvPr id="81" name="Conector recto 80">
            <a:extLst>
              <a:ext uri="{FF2B5EF4-FFF2-40B4-BE49-F238E27FC236}">
                <a16:creationId xmlns:a16="http://schemas.microsoft.com/office/drawing/2014/main" id="{3EC9EA4F-E11A-40F2-8D8F-DD0D755AB653}"/>
              </a:ext>
            </a:extLst>
          </p:cNvPr>
          <p:cNvCxnSpPr/>
          <p:nvPr/>
        </p:nvCxnSpPr>
        <p:spPr bwMode="auto">
          <a:xfrm>
            <a:off x="1263332" y="7616515"/>
            <a:ext cx="0" cy="16612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Conector recto 82">
            <a:extLst>
              <a:ext uri="{FF2B5EF4-FFF2-40B4-BE49-F238E27FC236}">
                <a16:creationId xmlns:a16="http://schemas.microsoft.com/office/drawing/2014/main" id="{0C624B03-5CB1-4266-B8D7-9C60770B10CC}"/>
              </a:ext>
            </a:extLst>
          </p:cNvPr>
          <p:cNvCxnSpPr/>
          <p:nvPr/>
        </p:nvCxnSpPr>
        <p:spPr bwMode="auto">
          <a:xfrm>
            <a:off x="1270745" y="7782644"/>
            <a:ext cx="4531041"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Conector recto de flecha 84">
            <a:extLst>
              <a:ext uri="{FF2B5EF4-FFF2-40B4-BE49-F238E27FC236}">
                <a16:creationId xmlns:a16="http://schemas.microsoft.com/office/drawing/2014/main" id="{BEAD5A22-9219-4DC9-B418-EFC64CF64C0B}"/>
              </a:ext>
            </a:extLst>
          </p:cNvPr>
          <p:cNvCxnSpPr/>
          <p:nvPr/>
        </p:nvCxnSpPr>
        <p:spPr bwMode="auto">
          <a:xfrm>
            <a:off x="5801786" y="7782644"/>
            <a:ext cx="11094" cy="44376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86" name="CuadroTexto 85">
            <a:extLst>
              <a:ext uri="{FF2B5EF4-FFF2-40B4-BE49-F238E27FC236}">
                <a16:creationId xmlns:a16="http://schemas.microsoft.com/office/drawing/2014/main" id="{66950A82-D18D-4D66-A0B4-691D40328636}"/>
              </a:ext>
            </a:extLst>
          </p:cNvPr>
          <p:cNvSpPr txBox="1"/>
          <p:nvPr/>
        </p:nvSpPr>
        <p:spPr>
          <a:xfrm>
            <a:off x="1310085" y="7548912"/>
            <a:ext cx="316112" cy="215444"/>
          </a:xfrm>
          <a:prstGeom prst="rect">
            <a:avLst/>
          </a:prstGeom>
          <a:noFill/>
        </p:spPr>
        <p:txBody>
          <a:bodyPr wrap="none" rtlCol="0">
            <a:spAutoFit/>
          </a:bodyPr>
          <a:lstStyle/>
          <a:p>
            <a:r>
              <a:rPr lang="es-MX" sz="800" dirty="0"/>
              <a:t>No</a:t>
            </a:r>
          </a:p>
        </p:txBody>
      </p:sp>
    </p:spTree>
    <p:extLst>
      <p:ext uri="{BB962C8B-B14F-4D97-AF65-F5344CB8AC3E}">
        <p14:creationId xmlns:p14="http://schemas.microsoft.com/office/powerpoint/2010/main" val="2053631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4D4B5A3A-8FE0-4910-9FF1-354A64F14F86}"/>
              </a:ext>
            </a:extLst>
          </p:cNvPr>
          <p:cNvGraphicFramePr>
            <a:graphicFrameLocks noGrp="1"/>
          </p:cNvGraphicFramePr>
          <p:nvPr>
            <p:extLst>
              <p:ext uri="{D42A27DB-BD31-4B8C-83A1-F6EECF244321}">
                <p14:modId xmlns:p14="http://schemas.microsoft.com/office/powerpoint/2010/main" val="2137551354"/>
              </p:ext>
            </p:extLst>
          </p:nvPr>
        </p:nvGraphicFramePr>
        <p:xfrm>
          <a:off x="578092" y="743947"/>
          <a:ext cx="5904656" cy="370840"/>
        </p:xfrm>
        <a:graphic>
          <a:graphicData uri="http://schemas.openxmlformats.org/drawingml/2006/table">
            <a:tbl>
              <a:tblPr firstRow="1" bandRow="1">
                <a:tableStyleId>{F5AB1C69-6EDB-4FF4-983F-18BD219EF322}</a:tableStyleId>
              </a:tblPr>
              <a:tblGrid>
                <a:gridCol w="5904656">
                  <a:extLst>
                    <a:ext uri="{9D8B030D-6E8A-4147-A177-3AD203B41FA5}">
                      <a16:colId xmlns:a16="http://schemas.microsoft.com/office/drawing/2014/main" val="333470620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solidFill>
                            <a:schemeClr val="tx1"/>
                          </a:solidFill>
                          <a:latin typeface="Arial" panose="020B0604020202020204" pitchFamily="34" charset="0"/>
                          <a:cs typeface="Arial" panose="020B0604020202020204" pitchFamily="34" charset="0"/>
                        </a:rPr>
                        <a:t>Diagrama de Flujo: Recepción de oficios dirigidos al Presidente Municipal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8583136"/>
                  </a:ext>
                </a:extLst>
              </a:tr>
            </a:tbl>
          </a:graphicData>
        </a:graphic>
      </p:graphicFrame>
      <p:graphicFrame>
        <p:nvGraphicFramePr>
          <p:cNvPr id="5" name="Tabla 4">
            <a:extLst>
              <a:ext uri="{FF2B5EF4-FFF2-40B4-BE49-F238E27FC236}">
                <a16:creationId xmlns:a16="http://schemas.microsoft.com/office/drawing/2014/main" id="{35E720E2-75BA-430E-A18F-8F83C13EEC6C}"/>
              </a:ext>
            </a:extLst>
          </p:cNvPr>
          <p:cNvGraphicFramePr>
            <a:graphicFrameLocks noGrp="1"/>
          </p:cNvGraphicFramePr>
          <p:nvPr>
            <p:extLst>
              <p:ext uri="{D42A27DB-BD31-4B8C-83A1-F6EECF244321}">
                <p14:modId xmlns:p14="http://schemas.microsoft.com/office/powerpoint/2010/main" val="725166949"/>
              </p:ext>
            </p:extLst>
          </p:nvPr>
        </p:nvGraphicFramePr>
        <p:xfrm>
          <a:off x="578092" y="1152965"/>
          <a:ext cx="5904656" cy="457200"/>
        </p:xfrm>
        <a:graphic>
          <a:graphicData uri="http://schemas.openxmlformats.org/drawingml/2006/table">
            <a:tbl>
              <a:tblPr firstRow="1" bandRow="1">
                <a:tableStyleId>{F5AB1C69-6EDB-4FF4-983F-18BD219EF322}</a:tableStyleId>
              </a:tblPr>
              <a:tblGrid>
                <a:gridCol w="1476164">
                  <a:extLst>
                    <a:ext uri="{9D8B030D-6E8A-4147-A177-3AD203B41FA5}">
                      <a16:colId xmlns:a16="http://schemas.microsoft.com/office/drawing/2014/main" val="3531676926"/>
                    </a:ext>
                  </a:extLst>
                </a:gridCol>
                <a:gridCol w="1476164">
                  <a:extLst>
                    <a:ext uri="{9D8B030D-6E8A-4147-A177-3AD203B41FA5}">
                      <a16:colId xmlns:a16="http://schemas.microsoft.com/office/drawing/2014/main" val="4179167614"/>
                    </a:ext>
                  </a:extLst>
                </a:gridCol>
                <a:gridCol w="1476164">
                  <a:extLst>
                    <a:ext uri="{9D8B030D-6E8A-4147-A177-3AD203B41FA5}">
                      <a16:colId xmlns:a16="http://schemas.microsoft.com/office/drawing/2014/main" val="245987141"/>
                    </a:ext>
                  </a:extLst>
                </a:gridCol>
                <a:gridCol w="1476164">
                  <a:extLst>
                    <a:ext uri="{9D8B030D-6E8A-4147-A177-3AD203B41FA5}">
                      <a16:colId xmlns:a16="http://schemas.microsoft.com/office/drawing/2014/main" val="469622447"/>
                    </a:ext>
                  </a:extLst>
                </a:gridCol>
              </a:tblGrid>
              <a:tr h="370840">
                <a:tc>
                  <a:txBody>
                    <a:bodyPr/>
                    <a:lstStyle/>
                    <a:p>
                      <a:r>
                        <a:rPr lang="es-MX" sz="1200" b="0" dirty="0">
                          <a:solidFill>
                            <a:schemeClr val="tx1"/>
                          </a:solidFill>
                          <a:latin typeface="Arial" panose="020B0604020202020204" pitchFamily="34" charset="0"/>
                          <a:cs typeface="Arial" panose="020B0604020202020204" pitchFamily="34" charset="0"/>
                        </a:rPr>
                        <a:t>Dependencia solicitante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rPr>
                        <a:t>Director de Obra Directa</a:t>
                      </a:r>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Supervisor de Obra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b="0" dirty="0">
                          <a:solidFill>
                            <a:schemeClr val="tx1"/>
                          </a:solidFill>
                          <a:latin typeface="Arial" panose="020B0604020202020204" pitchFamily="34" charset="0"/>
                          <a:cs typeface="Arial" panose="020B0604020202020204" pitchFamily="34" charset="0"/>
                        </a:rPr>
                        <a:t>Auxiliar de obra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graphicFrame>
        <p:nvGraphicFramePr>
          <p:cNvPr id="6" name="Tabla 5">
            <a:extLst>
              <a:ext uri="{FF2B5EF4-FFF2-40B4-BE49-F238E27FC236}">
                <a16:creationId xmlns:a16="http://schemas.microsoft.com/office/drawing/2014/main" id="{A900584E-80A5-450C-B9CE-08E9BB454F49}"/>
              </a:ext>
            </a:extLst>
          </p:cNvPr>
          <p:cNvGraphicFramePr>
            <a:graphicFrameLocks noGrp="1"/>
          </p:cNvGraphicFramePr>
          <p:nvPr>
            <p:extLst>
              <p:ext uri="{D42A27DB-BD31-4B8C-83A1-F6EECF244321}">
                <p14:modId xmlns:p14="http://schemas.microsoft.com/office/powerpoint/2010/main" val="2821764019"/>
              </p:ext>
            </p:extLst>
          </p:nvPr>
        </p:nvGraphicFramePr>
        <p:xfrm>
          <a:off x="548680" y="1819430"/>
          <a:ext cx="5904656" cy="6848313"/>
        </p:xfrm>
        <a:graphic>
          <a:graphicData uri="http://schemas.openxmlformats.org/drawingml/2006/table">
            <a:tbl>
              <a:tblPr firstRow="1" bandRow="1">
                <a:tableStyleId>{F5AB1C69-6EDB-4FF4-983F-18BD219EF322}</a:tableStyleId>
              </a:tblPr>
              <a:tblGrid>
                <a:gridCol w="1476164">
                  <a:extLst>
                    <a:ext uri="{9D8B030D-6E8A-4147-A177-3AD203B41FA5}">
                      <a16:colId xmlns:a16="http://schemas.microsoft.com/office/drawing/2014/main" val="3531676926"/>
                    </a:ext>
                  </a:extLst>
                </a:gridCol>
                <a:gridCol w="1476164">
                  <a:extLst>
                    <a:ext uri="{9D8B030D-6E8A-4147-A177-3AD203B41FA5}">
                      <a16:colId xmlns:a16="http://schemas.microsoft.com/office/drawing/2014/main" val="4179167614"/>
                    </a:ext>
                  </a:extLst>
                </a:gridCol>
                <a:gridCol w="1476164">
                  <a:extLst>
                    <a:ext uri="{9D8B030D-6E8A-4147-A177-3AD203B41FA5}">
                      <a16:colId xmlns:a16="http://schemas.microsoft.com/office/drawing/2014/main" val="245987141"/>
                    </a:ext>
                  </a:extLst>
                </a:gridCol>
                <a:gridCol w="1476164">
                  <a:extLst>
                    <a:ext uri="{9D8B030D-6E8A-4147-A177-3AD203B41FA5}">
                      <a16:colId xmlns:a16="http://schemas.microsoft.com/office/drawing/2014/main" val="469622447"/>
                    </a:ext>
                  </a:extLst>
                </a:gridCol>
              </a:tblGrid>
              <a:tr h="6848313">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7166552"/>
                  </a:ext>
                </a:extLst>
              </a:tr>
            </a:tbl>
          </a:graphicData>
        </a:graphic>
      </p:graphicFrame>
      <p:pic>
        <p:nvPicPr>
          <p:cNvPr id="27" name="Picture 2077" descr="Resultado de imagen para ayuntamiento de tlatlauquitepec">
            <a:hlinkClick r:id="rId2"/>
            <a:extLst>
              <a:ext uri="{FF2B5EF4-FFF2-40B4-BE49-F238E27FC236}">
                <a16:creationId xmlns:a16="http://schemas.microsoft.com/office/drawing/2014/main" id="{D531AA0B-939F-40CF-AE56-0164357E7F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4067" y="154189"/>
            <a:ext cx="1329865" cy="56076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 name="Tabla 27">
            <a:extLst>
              <a:ext uri="{FF2B5EF4-FFF2-40B4-BE49-F238E27FC236}">
                <a16:creationId xmlns:a16="http://schemas.microsoft.com/office/drawing/2014/main" id="{FAFB55C7-D583-4BC3-B2C0-DE057E847D17}"/>
              </a:ext>
            </a:extLst>
          </p:cNvPr>
          <p:cNvGraphicFramePr>
            <a:graphicFrameLocks noGrp="1"/>
          </p:cNvGraphicFramePr>
          <p:nvPr>
            <p:extLst>
              <p:ext uri="{D42A27DB-BD31-4B8C-83A1-F6EECF244321}">
                <p14:modId xmlns:p14="http://schemas.microsoft.com/office/powerpoint/2010/main" val="309213185"/>
              </p:ext>
            </p:extLst>
          </p:nvPr>
        </p:nvGraphicFramePr>
        <p:xfrm>
          <a:off x="4949352" y="8912203"/>
          <a:ext cx="1543524" cy="370840"/>
        </p:xfrm>
        <a:graphic>
          <a:graphicData uri="http://schemas.openxmlformats.org/drawingml/2006/table">
            <a:tbl>
              <a:tblPr firstRow="1" bandRow="1">
                <a:tableStyleId>{F5AB1C69-6EDB-4FF4-983F-18BD219EF322}</a:tableStyleId>
              </a:tblPr>
              <a:tblGrid>
                <a:gridCol w="1543524">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11 de 19</a:t>
                      </a:r>
                    </a:p>
                  </a:txBody>
                  <a:tcPr/>
                </a:tc>
                <a:extLst>
                  <a:ext uri="{0D108BD9-81ED-4DB2-BD59-A6C34878D82A}">
                    <a16:rowId xmlns:a16="http://schemas.microsoft.com/office/drawing/2014/main" val="2061326865"/>
                  </a:ext>
                </a:extLst>
              </a:tr>
            </a:tbl>
          </a:graphicData>
        </a:graphic>
      </p:graphicFrame>
      <p:sp>
        <p:nvSpPr>
          <p:cNvPr id="51" name="Rectángulo 50">
            <a:extLst>
              <a:ext uri="{FF2B5EF4-FFF2-40B4-BE49-F238E27FC236}">
                <a16:creationId xmlns:a16="http://schemas.microsoft.com/office/drawing/2014/main" id="{EF50840A-660E-4F68-AFCA-4E0100005EA9}"/>
              </a:ext>
            </a:extLst>
          </p:cNvPr>
          <p:cNvSpPr/>
          <p:nvPr/>
        </p:nvSpPr>
        <p:spPr bwMode="auto">
          <a:xfrm>
            <a:off x="5085184" y="2314808"/>
            <a:ext cx="1368152" cy="612648"/>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Acude al área para realizar el trabajo, una vez recogido el material </a:t>
            </a:r>
          </a:p>
        </p:txBody>
      </p:sp>
      <p:sp>
        <p:nvSpPr>
          <p:cNvPr id="52" name="Diagrama de flujo: conector fuera de página 51">
            <a:extLst>
              <a:ext uri="{FF2B5EF4-FFF2-40B4-BE49-F238E27FC236}">
                <a16:creationId xmlns:a16="http://schemas.microsoft.com/office/drawing/2014/main" id="{AC920C1B-3C85-4E99-9ADC-A8CB71074410}"/>
              </a:ext>
            </a:extLst>
          </p:cNvPr>
          <p:cNvSpPr/>
          <p:nvPr/>
        </p:nvSpPr>
        <p:spPr bwMode="auto">
          <a:xfrm>
            <a:off x="5553236" y="1824118"/>
            <a:ext cx="360040" cy="292804"/>
          </a:xfrm>
          <a:prstGeom prst="flowChartOffpage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10</a:t>
            </a:r>
          </a:p>
        </p:txBody>
      </p:sp>
      <p:sp>
        <p:nvSpPr>
          <p:cNvPr id="53" name="Diagrama de flujo: documento 52">
            <a:extLst>
              <a:ext uri="{FF2B5EF4-FFF2-40B4-BE49-F238E27FC236}">
                <a16:creationId xmlns:a16="http://schemas.microsoft.com/office/drawing/2014/main" id="{874FD093-A994-4D21-99CD-6DA340EE4A86}"/>
              </a:ext>
            </a:extLst>
          </p:cNvPr>
          <p:cNvSpPr/>
          <p:nvPr/>
        </p:nvSpPr>
        <p:spPr bwMode="auto">
          <a:xfrm>
            <a:off x="5085184" y="3171916"/>
            <a:ext cx="1368152" cy="794304"/>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Recaba la firma de conformidad por parte del área solicitante, al concluir el servicio. </a:t>
            </a:r>
            <a:endParaRPr lang="es-MX" sz="900" dirty="0">
              <a:solidFill>
                <a:schemeClr val="tx1"/>
              </a:solidFill>
            </a:endParaRPr>
          </a:p>
        </p:txBody>
      </p:sp>
      <p:sp>
        <p:nvSpPr>
          <p:cNvPr id="54" name="Diagrama de flujo: documento 53">
            <a:extLst>
              <a:ext uri="{FF2B5EF4-FFF2-40B4-BE49-F238E27FC236}">
                <a16:creationId xmlns:a16="http://schemas.microsoft.com/office/drawing/2014/main" id="{6824B7E8-2449-4BB2-AF26-7372B5AC986C}"/>
              </a:ext>
            </a:extLst>
          </p:cNvPr>
          <p:cNvSpPr/>
          <p:nvPr/>
        </p:nvSpPr>
        <p:spPr bwMode="auto">
          <a:xfrm>
            <a:off x="5085184" y="4219191"/>
            <a:ext cx="1368152" cy="611125"/>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Entrega el documento firmado al supervisor de obra</a:t>
            </a:r>
          </a:p>
        </p:txBody>
      </p:sp>
      <p:sp>
        <p:nvSpPr>
          <p:cNvPr id="56" name="Diagrama de flujo: terminador 55">
            <a:extLst>
              <a:ext uri="{FF2B5EF4-FFF2-40B4-BE49-F238E27FC236}">
                <a16:creationId xmlns:a16="http://schemas.microsoft.com/office/drawing/2014/main" id="{3C660A4C-C6EB-4ACC-BD1D-B2B0FAF99585}"/>
              </a:ext>
            </a:extLst>
          </p:cNvPr>
          <p:cNvSpPr/>
          <p:nvPr/>
        </p:nvSpPr>
        <p:spPr bwMode="auto">
          <a:xfrm>
            <a:off x="3774472" y="5501479"/>
            <a:ext cx="638920" cy="321511"/>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Fin</a:t>
            </a:r>
          </a:p>
        </p:txBody>
      </p:sp>
      <p:sp>
        <p:nvSpPr>
          <p:cNvPr id="57" name="Diagrama de flujo: almacenamiento interno 56">
            <a:extLst>
              <a:ext uri="{FF2B5EF4-FFF2-40B4-BE49-F238E27FC236}">
                <a16:creationId xmlns:a16="http://schemas.microsoft.com/office/drawing/2014/main" id="{1DC9E170-AE31-41F0-8FC0-A0EF96310857}"/>
              </a:ext>
            </a:extLst>
          </p:cNvPr>
          <p:cNvSpPr/>
          <p:nvPr/>
        </p:nvSpPr>
        <p:spPr bwMode="auto">
          <a:xfrm>
            <a:off x="3530420" y="3993739"/>
            <a:ext cx="1133564" cy="1062028"/>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a:solidFill>
                  <a:schemeClr val="tx1"/>
                </a:solidFill>
                <a:latin typeface="Arial" panose="020B0604020202020204" pitchFamily="34" charset="0"/>
                <a:cs typeface="Arial" panose="020B0604020202020204" pitchFamily="34" charset="0"/>
              </a:rPr>
              <a:t>Captura la fecha de conclusión del trabajo </a:t>
            </a:r>
          </a:p>
          <a:p>
            <a:pPr lvl="0" algn="l" fontAlgn="auto">
              <a:lnSpc>
                <a:spcPct val="107000"/>
              </a:lnSpc>
              <a:spcBef>
                <a:spcPts val="0"/>
              </a:spcBef>
              <a:spcAft>
                <a:spcPts val="0"/>
              </a:spcAft>
              <a:defRPr/>
            </a:pPr>
            <a:r>
              <a:rPr lang="es-MX" sz="900">
                <a:solidFill>
                  <a:schemeClr val="tx1"/>
                </a:solidFill>
                <a:latin typeface="Arial" panose="020B0604020202020204" pitchFamily="34" charset="0"/>
                <a:cs typeface="Arial" panose="020B0604020202020204" pitchFamily="34" charset="0"/>
              </a:rPr>
              <a:t>El documento se archiva</a:t>
            </a:r>
            <a:endParaRPr lang="es-MX" sz="900" dirty="0">
              <a:solidFill>
                <a:schemeClr val="tx1"/>
              </a:solidFill>
              <a:latin typeface="Arial" charset="0"/>
            </a:endParaRPr>
          </a:p>
        </p:txBody>
      </p:sp>
      <p:sp>
        <p:nvSpPr>
          <p:cNvPr id="58" name="Diagrama de flujo: conector 57">
            <a:extLst>
              <a:ext uri="{FF2B5EF4-FFF2-40B4-BE49-F238E27FC236}">
                <a16:creationId xmlns:a16="http://schemas.microsoft.com/office/drawing/2014/main" id="{6BD54B3B-6D30-4AFF-AAB3-695A796A76AE}"/>
              </a:ext>
            </a:extLst>
          </p:cNvPr>
          <p:cNvSpPr/>
          <p:nvPr/>
        </p:nvSpPr>
        <p:spPr bwMode="auto">
          <a:xfrm>
            <a:off x="2261179" y="3596754"/>
            <a:ext cx="360040" cy="369467"/>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3</a:t>
            </a:r>
          </a:p>
        </p:txBody>
      </p:sp>
      <p:sp>
        <p:nvSpPr>
          <p:cNvPr id="59" name="Diagrama de flujo: conector 58">
            <a:extLst>
              <a:ext uri="{FF2B5EF4-FFF2-40B4-BE49-F238E27FC236}">
                <a16:creationId xmlns:a16="http://schemas.microsoft.com/office/drawing/2014/main" id="{69D7AAC0-9E1F-4BF7-9407-4CF70E95E948}"/>
              </a:ext>
            </a:extLst>
          </p:cNvPr>
          <p:cNvSpPr/>
          <p:nvPr/>
        </p:nvSpPr>
        <p:spPr bwMode="auto">
          <a:xfrm>
            <a:off x="2764067" y="3596753"/>
            <a:ext cx="360040" cy="369467"/>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5</a:t>
            </a:r>
          </a:p>
        </p:txBody>
      </p:sp>
      <p:sp>
        <p:nvSpPr>
          <p:cNvPr id="60" name="Diagrama de flujo: documento 59">
            <a:extLst>
              <a:ext uri="{FF2B5EF4-FFF2-40B4-BE49-F238E27FC236}">
                <a16:creationId xmlns:a16="http://schemas.microsoft.com/office/drawing/2014/main" id="{BC043637-1DBC-47CF-9F01-94BF1F033723}"/>
              </a:ext>
            </a:extLst>
          </p:cNvPr>
          <p:cNvSpPr/>
          <p:nvPr/>
        </p:nvSpPr>
        <p:spPr bwMode="auto">
          <a:xfrm>
            <a:off x="2099566" y="4392058"/>
            <a:ext cx="1301359" cy="187841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900">
                <a:solidFill>
                  <a:srgbClr val="000000"/>
                </a:solidFill>
                <a:latin typeface="Arial" panose="020B0604020202020204" pitchFamily="34" charset="0"/>
                <a:ea typeface="Calibri" panose="020F0502020204030204" pitchFamily="34" charset="0"/>
                <a:cs typeface="Times New Roman" panose="02020603050405020304" pitchFamily="18" charset="0"/>
              </a:rPr>
              <a:t>No</a:t>
            </a:r>
            <a:r>
              <a:rPr lang="es-MX" sz="900">
                <a:solidFill>
                  <a:srgbClr val="000000"/>
                </a:solidFill>
                <a:latin typeface="Arial" panose="020B0604020202020204" pitchFamily="34" charset="0"/>
                <a:ea typeface="Calibri" panose="020F0502020204030204" pitchFamily="34" charset="0"/>
                <a:cs typeface="Arial" panose="020B0604020202020204" pitchFamily="34" charset="0"/>
              </a:rPr>
              <a:t>tifica al Director de Obra Directa </a:t>
            </a:r>
            <a:r>
              <a:rPr lang="es-MX" sz="900">
                <a:solidFill>
                  <a:schemeClr val="tx1"/>
                </a:solidFill>
                <a:latin typeface="Arial" panose="020B0604020202020204" pitchFamily="34" charset="0"/>
                <a:cs typeface="Arial" panose="020B0604020202020204" pitchFamily="34" charset="0"/>
              </a:rPr>
              <a:t>que el servicio solicitado no es competencia de la Dirección, quien deberá cerrar la orden y solicitar un oficio al Enlace solicitante para que lo atienda un proveedor</a:t>
            </a:r>
            <a:endParaRPr kumimoji="0" lang="es-MX" sz="900" b="0" i="0" u="none" strike="noStrike" cap="none" normalizeH="0" baseline="0">
              <a:ln>
                <a:noFill/>
              </a:ln>
              <a:solidFill>
                <a:schemeClr val="tx1"/>
              </a:solidFill>
              <a:effectLst/>
              <a:latin typeface="Arial" charset="0"/>
            </a:endParaRPr>
          </a:p>
        </p:txBody>
      </p:sp>
      <p:sp>
        <p:nvSpPr>
          <p:cNvPr id="61" name="Diagrama de flujo: documento 60">
            <a:extLst>
              <a:ext uri="{FF2B5EF4-FFF2-40B4-BE49-F238E27FC236}">
                <a16:creationId xmlns:a16="http://schemas.microsoft.com/office/drawing/2014/main" id="{86E9DFC6-EE91-45EC-A9D2-1A5E90AA3511}"/>
              </a:ext>
            </a:extLst>
          </p:cNvPr>
          <p:cNvSpPr/>
          <p:nvPr/>
        </p:nvSpPr>
        <p:spPr bwMode="auto">
          <a:xfrm>
            <a:off x="563121" y="5822990"/>
            <a:ext cx="1301359" cy="792088"/>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Elabora el oficio solicitando el servicio y lo turna a la Tesorería Municipal</a:t>
            </a:r>
          </a:p>
        </p:txBody>
      </p:sp>
      <p:sp>
        <p:nvSpPr>
          <p:cNvPr id="62" name="Diagrama de flujo: documento 61">
            <a:extLst>
              <a:ext uri="{FF2B5EF4-FFF2-40B4-BE49-F238E27FC236}">
                <a16:creationId xmlns:a16="http://schemas.microsoft.com/office/drawing/2014/main" id="{138C78B1-2418-4190-886C-107D905862A2}"/>
              </a:ext>
            </a:extLst>
          </p:cNvPr>
          <p:cNvSpPr/>
          <p:nvPr/>
        </p:nvSpPr>
        <p:spPr bwMode="auto">
          <a:xfrm>
            <a:off x="2080108" y="6761134"/>
            <a:ext cx="1301359" cy="1669582"/>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Solicita vía Memorándum el material necesario que no se tiene en el Almacén de Mantenimiento a la Dirección de Contabilidad, para que lo adquieran </a:t>
            </a:r>
          </a:p>
        </p:txBody>
      </p:sp>
      <p:sp>
        <p:nvSpPr>
          <p:cNvPr id="63" name="Diagrama de flujo: documento 62">
            <a:extLst>
              <a:ext uri="{FF2B5EF4-FFF2-40B4-BE49-F238E27FC236}">
                <a16:creationId xmlns:a16="http://schemas.microsoft.com/office/drawing/2014/main" id="{F1C332E9-34E6-4D4F-AE23-E32DDBAF5870}"/>
              </a:ext>
            </a:extLst>
          </p:cNvPr>
          <p:cNvSpPr/>
          <p:nvPr/>
        </p:nvSpPr>
        <p:spPr bwMode="auto">
          <a:xfrm>
            <a:off x="3568128" y="6077058"/>
            <a:ext cx="1301359" cy="1368152"/>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Da respuesta al Memorándum una vez que cuenta con el material solicitado indicando la fecha en que se puede ir a recoger del Almacén </a:t>
            </a:r>
          </a:p>
        </p:txBody>
      </p:sp>
      <p:sp>
        <p:nvSpPr>
          <p:cNvPr id="64" name="Diagrama de flujo: conector 63">
            <a:extLst>
              <a:ext uri="{FF2B5EF4-FFF2-40B4-BE49-F238E27FC236}">
                <a16:creationId xmlns:a16="http://schemas.microsoft.com/office/drawing/2014/main" id="{80911FE2-020C-4525-8092-5693881653DC}"/>
              </a:ext>
            </a:extLst>
          </p:cNvPr>
          <p:cNvSpPr/>
          <p:nvPr/>
        </p:nvSpPr>
        <p:spPr bwMode="auto">
          <a:xfrm>
            <a:off x="4059077" y="7725563"/>
            <a:ext cx="319460" cy="360604"/>
          </a:xfrm>
          <a:prstGeom prst="flowChartConnec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dirty="0">
                <a:ln>
                  <a:noFill/>
                </a:ln>
                <a:solidFill>
                  <a:schemeClr val="tx1"/>
                </a:solidFill>
                <a:effectLst/>
                <a:latin typeface="Arial" charset="0"/>
              </a:rPr>
              <a:t>7</a:t>
            </a:r>
          </a:p>
        </p:txBody>
      </p:sp>
      <p:cxnSp>
        <p:nvCxnSpPr>
          <p:cNvPr id="68" name="Conector recto de flecha 67">
            <a:extLst>
              <a:ext uri="{FF2B5EF4-FFF2-40B4-BE49-F238E27FC236}">
                <a16:creationId xmlns:a16="http://schemas.microsoft.com/office/drawing/2014/main" id="{DF0C4E1D-01DB-4BBE-8FBD-7619BBEBE117}"/>
              </a:ext>
            </a:extLst>
          </p:cNvPr>
          <p:cNvCxnSpPr/>
          <p:nvPr/>
        </p:nvCxnSpPr>
        <p:spPr bwMode="auto">
          <a:xfrm>
            <a:off x="5733256" y="2132086"/>
            <a:ext cx="0" cy="18272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0" name="Conector recto de flecha 69">
            <a:extLst>
              <a:ext uri="{FF2B5EF4-FFF2-40B4-BE49-F238E27FC236}">
                <a16:creationId xmlns:a16="http://schemas.microsoft.com/office/drawing/2014/main" id="{7017CF46-5521-40FA-8D79-6F324B7F05FD}"/>
              </a:ext>
            </a:extLst>
          </p:cNvPr>
          <p:cNvCxnSpPr>
            <a:endCxn id="53" idx="0"/>
          </p:cNvCxnSpPr>
          <p:nvPr/>
        </p:nvCxnSpPr>
        <p:spPr bwMode="auto">
          <a:xfrm>
            <a:off x="5769260" y="2927456"/>
            <a:ext cx="0" cy="24446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2" name="Conector recto de flecha 71">
            <a:extLst>
              <a:ext uri="{FF2B5EF4-FFF2-40B4-BE49-F238E27FC236}">
                <a16:creationId xmlns:a16="http://schemas.microsoft.com/office/drawing/2014/main" id="{8D7D7D9D-C630-4C95-8416-417B72E5F0F0}"/>
              </a:ext>
            </a:extLst>
          </p:cNvPr>
          <p:cNvCxnSpPr>
            <a:stCxn id="53" idx="2"/>
          </p:cNvCxnSpPr>
          <p:nvPr/>
        </p:nvCxnSpPr>
        <p:spPr bwMode="auto">
          <a:xfrm>
            <a:off x="5769260" y="3913708"/>
            <a:ext cx="0" cy="30548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4" name="Conector recto de flecha 73">
            <a:extLst>
              <a:ext uri="{FF2B5EF4-FFF2-40B4-BE49-F238E27FC236}">
                <a16:creationId xmlns:a16="http://schemas.microsoft.com/office/drawing/2014/main" id="{2105F65E-96A2-4F67-98A1-2C0F3B280F88}"/>
              </a:ext>
            </a:extLst>
          </p:cNvPr>
          <p:cNvCxnSpPr/>
          <p:nvPr/>
        </p:nvCxnSpPr>
        <p:spPr bwMode="auto">
          <a:xfrm flipH="1">
            <a:off x="4663984" y="4524753"/>
            <a:ext cx="42120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6" name="Conector recto de flecha 75">
            <a:extLst>
              <a:ext uri="{FF2B5EF4-FFF2-40B4-BE49-F238E27FC236}">
                <a16:creationId xmlns:a16="http://schemas.microsoft.com/office/drawing/2014/main" id="{AFAC5798-0CF4-45B9-895C-687846C1F468}"/>
              </a:ext>
            </a:extLst>
          </p:cNvPr>
          <p:cNvCxnSpPr/>
          <p:nvPr/>
        </p:nvCxnSpPr>
        <p:spPr bwMode="auto">
          <a:xfrm>
            <a:off x="4093932" y="5055767"/>
            <a:ext cx="0" cy="44571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78" name="Conector recto de flecha 77">
            <a:extLst>
              <a:ext uri="{FF2B5EF4-FFF2-40B4-BE49-F238E27FC236}">
                <a16:creationId xmlns:a16="http://schemas.microsoft.com/office/drawing/2014/main" id="{F2521C57-D9D3-4BA1-8C53-B25EA9972670}"/>
              </a:ext>
            </a:extLst>
          </p:cNvPr>
          <p:cNvCxnSpPr>
            <a:stCxn id="58" idx="4"/>
          </p:cNvCxnSpPr>
          <p:nvPr/>
        </p:nvCxnSpPr>
        <p:spPr bwMode="auto">
          <a:xfrm>
            <a:off x="2441199" y="3966221"/>
            <a:ext cx="0" cy="42583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0" name="Conector recto de flecha 79">
            <a:extLst>
              <a:ext uri="{FF2B5EF4-FFF2-40B4-BE49-F238E27FC236}">
                <a16:creationId xmlns:a16="http://schemas.microsoft.com/office/drawing/2014/main" id="{7F4D3393-C57C-4CF5-98C4-3185D2E26B1C}"/>
              </a:ext>
            </a:extLst>
          </p:cNvPr>
          <p:cNvCxnSpPr>
            <a:stCxn id="59" idx="4"/>
          </p:cNvCxnSpPr>
          <p:nvPr/>
        </p:nvCxnSpPr>
        <p:spPr bwMode="auto">
          <a:xfrm>
            <a:off x="2944087" y="3966220"/>
            <a:ext cx="0" cy="42583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2" name="Conector recto 81">
            <a:extLst>
              <a:ext uri="{FF2B5EF4-FFF2-40B4-BE49-F238E27FC236}">
                <a16:creationId xmlns:a16="http://schemas.microsoft.com/office/drawing/2014/main" id="{E92895DC-FCE0-4486-9373-0301B3D49C6D}"/>
              </a:ext>
            </a:extLst>
          </p:cNvPr>
          <p:cNvCxnSpPr/>
          <p:nvPr/>
        </p:nvCxnSpPr>
        <p:spPr bwMode="auto">
          <a:xfrm flipH="1">
            <a:off x="1213800" y="5055767"/>
            <a:ext cx="86630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Conector recto de flecha 83">
            <a:extLst>
              <a:ext uri="{FF2B5EF4-FFF2-40B4-BE49-F238E27FC236}">
                <a16:creationId xmlns:a16="http://schemas.microsoft.com/office/drawing/2014/main" id="{2DC1CB00-4514-4E74-B85F-A35FC0C4F0A4}"/>
              </a:ext>
            </a:extLst>
          </p:cNvPr>
          <p:cNvCxnSpPr/>
          <p:nvPr/>
        </p:nvCxnSpPr>
        <p:spPr bwMode="auto">
          <a:xfrm>
            <a:off x="1213800" y="5055767"/>
            <a:ext cx="0" cy="76722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86" name="Conector recto 85">
            <a:extLst>
              <a:ext uri="{FF2B5EF4-FFF2-40B4-BE49-F238E27FC236}">
                <a16:creationId xmlns:a16="http://schemas.microsoft.com/office/drawing/2014/main" id="{6F2D183D-9140-4FA8-9E72-83DF32F66CBB}"/>
              </a:ext>
            </a:extLst>
          </p:cNvPr>
          <p:cNvCxnSpPr>
            <a:stCxn id="61" idx="2"/>
          </p:cNvCxnSpPr>
          <p:nvPr/>
        </p:nvCxnSpPr>
        <p:spPr bwMode="auto">
          <a:xfrm flipH="1">
            <a:off x="1213800" y="6562712"/>
            <a:ext cx="1" cy="98577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Conector recto de flecha 87">
            <a:extLst>
              <a:ext uri="{FF2B5EF4-FFF2-40B4-BE49-F238E27FC236}">
                <a16:creationId xmlns:a16="http://schemas.microsoft.com/office/drawing/2014/main" id="{8E2EFAF3-4248-4595-BF84-7926319BF59D}"/>
              </a:ext>
            </a:extLst>
          </p:cNvPr>
          <p:cNvCxnSpPr/>
          <p:nvPr/>
        </p:nvCxnSpPr>
        <p:spPr bwMode="auto">
          <a:xfrm>
            <a:off x="1213800" y="7595925"/>
            <a:ext cx="76822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0" name="Conector recto 89">
            <a:extLst>
              <a:ext uri="{FF2B5EF4-FFF2-40B4-BE49-F238E27FC236}">
                <a16:creationId xmlns:a16="http://schemas.microsoft.com/office/drawing/2014/main" id="{C7776E41-0FC7-470B-8873-6259C13BF876}"/>
              </a:ext>
            </a:extLst>
          </p:cNvPr>
          <p:cNvCxnSpPr>
            <a:stCxn id="62" idx="0"/>
          </p:cNvCxnSpPr>
          <p:nvPr/>
        </p:nvCxnSpPr>
        <p:spPr bwMode="auto">
          <a:xfrm flipH="1" flipV="1">
            <a:off x="2730787" y="6270476"/>
            <a:ext cx="1" cy="4906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2" name="Conector recto de flecha 91">
            <a:extLst>
              <a:ext uri="{FF2B5EF4-FFF2-40B4-BE49-F238E27FC236}">
                <a16:creationId xmlns:a16="http://schemas.microsoft.com/office/drawing/2014/main" id="{4A6CA6D4-6E65-47C2-81A1-EC3D35F10342}"/>
              </a:ext>
            </a:extLst>
          </p:cNvPr>
          <p:cNvCxnSpPr/>
          <p:nvPr/>
        </p:nvCxnSpPr>
        <p:spPr bwMode="auto">
          <a:xfrm>
            <a:off x="2730787" y="6270476"/>
            <a:ext cx="799633"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4" name="Conector recto de flecha 93">
            <a:extLst>
              <a:ext uri="{FF2B5EF4-FFF2-40B4-BE49-F238E27FC236}">
                <a16:creationId xmlns:a16="http://schemas.microsoft.com/office/drawing/2014/main" id="{4383F0EF-C485-47A1-B6F6-5D38830FED45}"/>
              </a:ext>
            </a:extLst>
          </p:cNvPr>
          <p:cNvCxnSpPr>
            <a:stCxn id="63" idx="2"/>
          </p:cNvCxnSpPr>
          <p:nvPr/>
        </p:nvCxnSpPr>
        <p:spPr bwMode="auto">
          <a:xfrm flipH="1">
            <a:off x="4218807" y="7354760"/>
            <a:ext cx="1" cy="37080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5" name="CuadroTexto 94">
            <a:extLst>
              <a:ext uri="{FF2B5EF4-FFF2-40B4-BE49-F238E27FC236}">
                <a16:creationId xmlns:a16="http://schemas.microsoft.com/office/drawing/2014/main" id="{9746DF56-EAAD-4F3B-9479-ACE066151E4E}"/>
              </a:ext>
            </a:extLst>
          </p:cNvPr>
          <p:cNvSpPr txBox="1"/>
          <p:nvPr/>
        </p:nvSpPr>
        <p:spPr>
          <a:xfrm>
            <a:off x="2750608" y="8219635"/>
            <a:ext cx="678391" cy="230832"/>
          </a:xfrm>
          <a:prstGeom prst="rect">
            <a:avLst/>
          </a:prstGeom>
          <a:noFill/>
        </p:spPr>
        <p:txBody>
          <a:bodyPr wrap="none" rtlCol="0">
            <a:spAutoFit/>
          </a:bodyPr>
          <a:lstStyle/>
          <a:p>
            <a:r>
              <a:rPr lang="es-MX" sz="900" dirty="0"/>
              <a:t>Tesorería</a:t>
            </a:r>
          </a:p>
        </p:txBody>
      </p:sp>
      <p:sp>
        <p:nvSpPr>
          <p:cNvPr id="96" name="CuadroTexto 95">
            <a:extLst>
              <a:ext uri="{FF2B5EF4-FFF2-40B4-BE49-F238E27FC236}">
                <a16:creationId xmlns:a16="http://schemas.microsoft.com/office/drawing/2014/main" id="{6B69D2C2-4F0B-4376-B2F0-BBF77031BD16}"/>
              </a:ext>
            </a:extLst>
          </p:cNvPr>
          <p:cNvSpPr txBox="1"/>
          <p:nvPr/>
        </p:nvSpPr>
        <p:spPr>
          <a:xfrm>
            <a:off x="4270960" y="7248437"/>
            <a:ext cx="678391" cy="230832"/>
          </a:xfrm>
          <a:prstGeom prst="rect">
            <a:avLst/>
          </a:prstGeom>
          <a:noFill/>
        </p:spPr>
        <p:txBody>
          <a:bodyPr wrap="none" rtlCol="0">
            <a:spAutoFit/>
          </a:bodyPr>
          <a:lstStyle/>
          <a:p>
            <a:r>
              <a:rPr lang="es-MX" sz="900" dirty="0"/>
              <a:t>Tesorería</a:t>
            </a:r>
          </a:p>
        </p:txBody>
      </p:sp>
    </p:spTree>
    <p:extLst>
      <p:ext uri="{BB962C8B-B14F-4D97-AF65-F5344CB8AC3E}">
        <p14:creationId xmlns:p14="http://schemas.microsoft.com/office/powerpoint/2010/main" val="1117832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4.2. </a:t>
            </a:r>
          </a:p>
          <a:p>
            <a:endParaRPr lang="es-MX" sz="1400" b="1" dirty="0"/>
          </a:p>
          <a:p>
            <a:pPr algn="l"/>
            <a:r>
              <a:rPr lang="es-MX" sz="1400" b="1" dirty="0"/>
              <a:t>Nombre del Procedimiento: Suministro de material de mantenimiento</a:t>
            </a:r>
          </a:p>
          <a:p>
            <a:pPr algn="l"/>
            <a:endParaRPr lang="es-MX" sz="1400" b="1" dirty="0"/>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1447787852"/>
              </p:ext>
            </p:extLst>
          </p:nvPr>
        </p:nvGraphicFramePr>
        <p:xfrm>
          <a:off x="508900" y="2742084"/>
          <a:ext cx="5915024" cy="731520"/>
        </p:xfrm>
        <a:graphic>
          <a:graphicData uri="http://schemas.openxmlformats.org/drawingml/2006/table">
            <a:tbl>
              <a:tblPr>
                <a:tableStyleId>{F5AB1C69-6EDB-4FF4-983F-18BD219EF322}</a:tableStyleId>
              </a:tblPr>
              <a:tblGrid>
                <a:gridCol w="2128012">
                  <a:extLst>
                    <a:ext uri="{9D8B030D-6E8A-4147-A177-3AD203B41FA5}">
                      <a16:colId xmlns:a16="http://schemas.microsoft.com/office/drawing/2014/main" val="2098473293"/>
                    </a:ext>
                  </a:extLst>
                </a:gridCol>
                <a:gridCol w="3787012">
                  <a:extLst>
                    <a:ext uri="{9D8B030D-6E8A-4147-A177-3AD203B41FA5}">
                      <a16:colId xmlns:a16="http://schemas.microsoft.com/office/drawing/2014/main" val="3446197060"/>
                    </a:ext>
                  </a:extLst>
                </a:gridCol>
              </a:tblGrid>
              <a:tr h="507677">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Suministrar el material necesario de acuerdo a las órdenes de reparación que sean recibidas. 	</a:t>
                      </a:r>
                    </a:p>
                    <a:p>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3886768768"/>
              </p:ext>
            </p:extLst>
          </p:nvPr>
        </p:nvGraphicFramePr>
        <p:xfrm>
          <a:off x="508900" y="3622230"/>
          <a:ext cx="5915024" cy="4936427"/>
        </p:xfrm>
        <a:graphic>
          <a:graphicData uri="http://schemas.openxmlformats.org/drawingml/2006/table">
            <a:tbl>
              <a:tblPr>
                <a:tableStyleId>{5C22544A-7EE6-4342-B048-85BDC9FD1C3A}</a:tableStyleId>
              </a:tblPr>
              <a:tblGrid>
                <a:gridCol w="2200020">
                  <a:extLst>
                    <a:ext uri="{9D8B030D-6E8A-4147-A177-3AD203B41FA5}">
                      <a16:colId xmlns:a16="http://schemas.microsoft.com/office/drawing/2014/main" val="1684066273"/>
                    </a:ext>
                  </a:extLst>
                </a:gridCol>
                <a:gridCol w="3715004">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228600" indent="-228600" algn="just">
                        <a:buFont typeface="+mj-lt"/>
                        <a:buAutoNum type="arabicPeriod"/>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El personal del área de Almacén de Mantenimiento presentará mensualmente un reporte de las existencias de material en almacén, basado en entradas y salidas ocurridas durante el periodo reportado. </a:t>
                      </a:r>
                    </a:p>
                    <a:p>
                      <a:pPr marL="228600" indent="-228600" algn="just">
                        <a:buFont typeface="+mj-lt"/>
                        <a:buAutoNum type="arabicPeriod"/>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Los requerimientos de material se atenderán mediante una Orden de Servicio, misma que la Dirección de Obra Directa emitirá cada vez que lo requiera. </a:t>
                      </a:r>
                    </a:p>
                    <a:p>
                      <a:pPr marL="228600" indent="-228600" algn="just">
                        <a:buFont typeface="+mj-lt"/>
                        <a:buAutoNum type="arabicPeriod"/>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La Orden de Servicio deberá estar firmada de autorización por el Director de Obra Directa</a:t>
                      </a:r>
                    </a:p>
                    <a:p>
                      <a:pPr marL="228600" indent="-228600" algn="just">
                        <a:buFont typeface="+mj-lt"/>
                        <a:buAutoNum type="arabicPeriod"/>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No se atenderán las solicitudes de material que no cumplan correctamente con los requisitos de llenado de la Orden de Servicio. </a:t>
                      </a:r>
                    </a:p>
                    <a:p>
                      <a:pPr marL="228600" indent="-228600" algn="just">
                        <a:buFont typeface="+mj-lt"/>
                        <a:buAutoNum type="arabicPeriod"/>
                      </a:pP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Se deberán registrar los siguientes datos: la fecha de salida, la cantidad de artículos, el costo unitario, el número de folio de la “Orden de Servicio” y el nombre de la dependencia solicitante. </a:t>
                      </a: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5">
            <a:extLst>
              <a:ext uri="{FF2B5EF4-FFF2-40B4-BE49-F238E27FC236}">
                <a16:creationId xmlns:a16="http://schemas.microsoft.com/office/drawing/2014/main" id="{E647D5A4-50CF-4E1F-940F-502D3F6C174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0F153A91-D4C6-4CEA-9548-1E5403755897}"/>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2D5F480E-518B-4576-9EBD-3A2C682B942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01B60934-07FE-416B-99EF-532EB1DA126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2DCF0217-3E9E-4875-9B4A-860CEE930C60}"/>
              </a:ext>
            </a:extLst>
          </p:cNvPr>
          <p:cNvGraphicFramePr>
            <a:graphicFrameLocks noGrp="1"/>
          </p:cNvGraphicFramePr>
          <p:nvPr>
            <p:extLst>
              <p:ext uri="{D42A27DB-BD31-4B8C-83A1-F6EECF244321}">
                <p14:modId xmlns:p14="http://schemas.microsoft.com/office/powerpoint/2010/main" val="1235592069"/>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BB57053-D8B3-40EF-B3C0-76A06D631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4DD670D6-AEA0-4900-B449-711BCB57A577}"/>
              </a:ext>
            </a:extLst>
          </p:cNvPr>
          <p:cNvGraphicFramePr>
            <a:graphicFrameLocks noGrp="1"/>
          </p:cNvGraphicFramePr>
          <p:nvPr>
            <p:extLst>
              <p:ext uri="{D42A27DB-BD31-4B8C-83A1-F6EECF244321}">
                <p14:modId xmlns:p14="http://schemas.microsoft.com/office/powerpoint/2010/main" val="1352784475"/>
              </p:ext>
            </p:extLst>
          </p:nvPr>
        </p:nvGraphicFramePr>
        <p:xfrm>
          <a:off x="5036990" y="8912203"/>
          <a:ext cx="1455886" cy="370840"/>
        </p:xfrm>
        <a:graphic>
          <a:graphicData uri="http://schemas.openxmlformats.org/drawingml/2006/table">
            <a:tbl>
              <a:tblPr firstRow="1" bandRow="1">
                <a:tableStyleId>{F5AB1C69-6EDB-4FF4-983F-18BD219EF322}</a:tableStyleId>
              </a:tblPr>
              <a:tblGrid>
                <a:gridCol w="1455886">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12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270902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088229228"/>
              </p:ext>
            </p:extLst>
          </p:nvPr>
        </p:nvGraphicFramePr>
        <p:xfrm>
          <a:off x="476672" y="2814092"/>
          <a:ext cx="5932850" cy="4534863"/>
        </p:xfrm>
        <a:graphic>
          <a:graphicData uri="http://schemas.openxmlformats.org/drawingml/2006/table">
            <a:tbl>
              <a:tblPr firstRow="1" bandRow="1">
                <a:tableStyleId>{5940675A-B579-460E-94D1-54222C63F5DA}</a:tableStyleId>
              </a:tblPr>
              <a:tblGrid>
                <a:gridCol w="936104">
                  <a:extLst>
                    <a:ext uri="{9D8B030D-6E8A-4147-A177-3AD203B41FA5}">
                      <a16:colId xmlns:a16="http://schemas.microsoft.com/office/drawing/2014/main" val="162549484"/>
                    </a:ext>
                  </a:extLst>
                </a:gridCol>
                <a:gridCol w="1643396">
                  <a:extLst>
                    <a:ext uri="{9D8B030D-6E8A-4147-A177-3AD203B41FA5}">
                      <a16:colId xmlns:a16="http://schemas.microsoft.com/office/drawing/2014/main" val="3043753496"/>
                    </a:ext>
                  </a:extLst>
                </a:gridCol>
                <a:gridCol w="3353350">
                  <a:extLst>
                    <a:ext uri="{9D8B030D-6E8A-4147-A177-3AD203B41FA5}">
                      <a16:colId xmlns:a16="http://schemas.microsoft.com/office/drawing/2014/main" val="3743977267"/>
                    </a:ext>
                  </a:extLst>
                </a:gridCol>
              </a:tblGrid>
              <a:tr h="628886">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latin typeface="Arial" panose="020B0604020202020204" pitchFamily="34" charset="0"/>
                          <a:cs typeface="Arial" panose="020B0604020202020204" pitchFamily="34" charset="0"/>
                        </a:rPr>
                        <a:t>Responsable</a:t>
                      </a:r>
                    </a:p>
                  </a:txBody>
                  <a:tcPr/>
                </a:tc>
                <a:tc>
                  <a:txBody>
                    <a:bodyPr/>
                    <a:lstStyle/>
                    <a:p>
                      <a:pPr algn="ctr"/>
                      <a:r>
                        <a:rPr lang="es-MX" sz="1200" dirty="0">
                          <a:latin typeface="Arial" panose="020B0604020202020204" pitchFamily="34" charset="0"/>
                          <a:cs typeface="Arial" panose="020B0604020202020204" pitchFamily="34" charset="0"/>
                        </a:rPr>
                        <a:t>Actividad</a:t>
                      </a:r>
                    </a:p>
                  </a:txBody>
                  <a:tcPr/>
                </a:tc>
                <a:extLst>
                  <a:ext uri="{0D108BD9-81ED-4DB2-BD59-A6C34878D82A}">
                    <a16:rowId xmlns:a16="http://schemas.microsoft.com/office/drawing/2014/main" val="868324245"/>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Obra Directa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Elabora “Orden de Servicio” a partir de la solicitud de reparación de alguna dependencia y ésta deberá ser entregada en el Almacén de Mantenimiento. 	</a:t>
                      </a:r>
                    </a:p>
                  </a:txBody>
                  <a:tcPr marL="68580" marR="68580" marT="0" marB="0"/>
                </a:tc>
                <a:extLst>
                  <a:ext uri="{0D108BD9-81ED-4DB2-BD59-A6C34878D82A}">
                    <a16:rowId xmlns:a16="http://schemas.microsoft.com/office/drawing/2014/main" val="736362764"/>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Recibe la “Orden de Servicio” especificando el material requerido. </a:t>
                      </a:r>
                    </a:p>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se cuenta con el material solicitado continua en la actividad número 4.</a:t>
                      </a:r>
                    </a:p>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En caso contrario: </a:t>
                      </a:r>
                    </a:p>
                  </a:txBody>
                  <a:tcPr marL="68580" marR="68580" marT="0" marB="0"/>
                </a:tc>
                <a:extLst>
                  <a:ext uri="{0D108BD9-81ED-4DB2-BD59-A6C34878D82A}">
                    <a16:rowId xmlns:a16="http://schemas.microsoft.com/office/drawing/2014/main" val="393599243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Auxiliar</a:t>
                      </a:r>
                      <a:endPar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Informa que no se cuenta con el material solicitado y no podrá ser surtido por el Almacén, regresando a la actividad número 1. </a:t>
                      </a:r>
                    </a:p>
                  </a:txBody>
                  <a:tcPr marL="68580" marR="68580" marT="0" marB="0"/>
                </a:tc>
                <a:extLst>
                  <a:ext uri="{0D108BD9-81ED-4DB2-BD59-A6C34878D82A}">
                    <a16:rowId xmlns:a16="http://schemas.microsoft.com/office/drawing/2014/main" val="3657339292"/>
                  </a:ext>
                </a:extLst>
              </a:tr>
              <a:tr h="755357">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Auxiliar</a:t>
                      </a:r>
                      <a:endPar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Llena el campo de la partida de cada material, entregando el material al personal del Departamento de Servicios Generales, firmando de recibido en la “Orden de Servicio”, quedándose con copia.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83490101"/>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Auxiliar</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Descarga la información.</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757013506"/>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76672" y="1691404"/>
            <a:ext cx="5932850" cy="523220"/>
          </a:xfrm>
          <a:prstGeom prst="rect">
            <a:avLst/>
          </a:prstGeom>
          <a:noFill/>
        </p:spPr>
        <p:txBody>
          <a:bodyPr wrap="square" rtlCol="0">
            <a:spAutoFit/>
          </a:bodyPr>
          <a:lstStyle/>
          <a:p>
            <a:pPr algn="l"/>
            <a:r>
              <a:rPr lang="es-MX" sz="1400" b="1" dirty="0"/>
              <a:t>Nombre del Procedimiento:</a:t>
            </a:r>
          </a:p>
          <a:p>
            <a:pPr algn="l"/>
            <a:r>
              <a:rPr lang="es-MX" sz="1400" b="1" dirty="0"/>
              <a:t>Suministro de material de mantenimiento</a:t>
            </a:r>
          </a:p>
        </p:txBody>
      </p:sp>
      <p:graphicFrame>
        <p:nvGraphicFramePr>
          <p:cNvPr id="5" name="Tabla 4">
            <a:extLst>
              <a:ext uri="{FF2B5EF4-FFF2-40B4-BE49-F238E27FC236}">
                <a16:creationId xmlns:a16="http://schemas.microsoft.com/office/drawing/2014/main" id="{0B5F0849-D06B-43F2-AD09-652AB44B749F}"/>
              </a:ext>
            </a:extLst>
          </p:cNvPr>
          <p:cNvGraphicFramePr>
            <a:graphicFrameLocks noGrp="1"/>
          </p:cNvGraphicFramePr>
          <p:nvPr>
            <p:extLst>
              <p:ext uri="{D42A27DB-BD31-4B8C-83A1-F6EECF244321}">
                <p14:modId xmlns:p14="http://schemas.microsoft.com/office/powerpoint/2010/main" val="193228551"/>
              </p:ext>
            </p:extLst>
          </p:nvPr>
        </p:nvGraphicFramePr>
        <p:xfrm>
          <a:off x="1972372" y="437828"/>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E61B2642-F9C4-4D59-893F-C2D3D88A2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D8D0AE96-C28F-4D16-BDCA-280205D1AF94}"/>
              </a:ext>
            </a:extLst>
          </p:cNvPr>
          <p:cNvGraphicFramePr>
            <a:graphicFrameLocks noGrp="1"/>
          </p:cNvGraphicFramePr>
          <p:nvPr>
            <p:extLst>
              <p:ext uri="{D42A27DB-BD31-4B8C-83A1-F6EECF244321}">
                <p14:modId xmlns:p14="http://schemas.microsoft.com/office/powerpoint/2010/main" val="3215321167"/>
              </p:ext>
            </p:extLst>
          </p:nvPr>
        </p:nvGraphicFramePr>
        <p:xfrm>
          <a:off x="5229200" y="8912203"/>
          <a:ext cx="1263675" cy="370840"/>
        </p:xfrm>
        <a:graphic>
          <a:graphicData uri="http://schemas.openxmlformats.org/drawingml/2006/table">
            <a:tbl>
              <a:tblPr firstRow="1" bandRow="1">
                <a:tableStyleId>{F5AB1C69-6EDB-4FF4-983F-18BD219EF322}</a:tableStyleId>
              </a:tblPr>
              <a:tblGrid>
                <a:gridCol w="1263675">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13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396584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A2076277-D1F2-4E75-8C8F-DF1DBC7456BE}"/>
              </a:ext>
            </a:extLst>
          </p:cNvPr>
          <p:cNvGraphicFramePr>
            <a:graphicFrameLocks noGrp="1"/>
          </p:cNvGraphicFramePr>
          <p:nvPr>
            <p:extLst>
              <p:ext uri="{D42A27DB-BD31-4B8C-83A1-F6EECF244321}">
                <p14:modId xmlns:p14="http://schemas.microsoft.com/office/powerpoint/2010/main" val="2794478086"/>
              </p:ext>
            </p:extLst>
          </p:nvPr>
        </p:nvGraphicFramePr>
        <p:xfrm>
          <a:off x="548679" y="861431"/>
          <a:ext cx="5760640" cy="457200"/>
        </p:xfrm>
        <a:graphic>
          <a:graphicData uri="http://schemas.openxmlformats.org/drawingml/2006/table">
            <a:tbl>
              <a:tblPr firstRow="1" bandRow="1">
                <a:tableStyleId>{2D5ABB26-0587-4C30-8999-92F81FD0307C}</a:tableStyleId>
              </a:tblPr>
              <a:tblGrid>
                <a:gridCol w="5760640">
                  <a:extLst>
                    <a:ext uri="{9D8B030D-6E8A-4147-A177-3AD203B41FA5}">
                      <a16:colId xmlns:a16="http://schemas.microsoft.com/office/drawing/2014/main" val="187725059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latin typeface="Arial" panose="020B0604020202020204" pitchFamily="34" charset="0"/>
                          <a:cs typeface="Arial" panose="020B0604020202020204" pitchFamily="34" charset="0"/>
                        </a:rPr>
                        <a:t>Diagrama de Flujo: Suministro de material de mantenimiento</a:t>
                      </a:r>
                    </a:p>
                    <a:p>
                      <a:endParaRPr lang="es-MX" sz="1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8094235"/>
                  </a:ext>
                </a:extLst>
              </a:tr>
            </a:tbl>
          </a:graphicData>
        </a:graphic>
      </p:graphicFrame>
      <p:graphicFrame>
        <p:nvGraphicFramePr>
          <p:cNvPr id="7" name="Tabla 6">
            <a:extLst>
              <a:ext uri="{FF2B5EF4-FFF2-40B4-BE49-F238E27FC236}">
                <a16:creationId xmlns:a16="http://schemas.microsoft.com/office/drawing/2014/main" id="{6C23D00A-9F9E-412A-900B-94A178AA78BF}"/>
              </a:ext>
            </a:extLst>
          </p:cNvPr>
          <p:cNvGraphicFramePr>
            <a:graphicFrameLocks noGrp="1"/>
          </p:cNvGraphicFramePr>
          <p:nvPr>
            <p:extLst>
              <p:ext uri="{D42A27DB-BD31-4B8C-83A1-F6EECF244321}">
                <p14:modId xmlns:p14="http://schemas.microsoft.com/office/powerpoint/2010/main" val="3259114939"/>
              </p:ext>
            </p:extLst>
          </p:nvPr>
        </p:nvGraphicFramePr>
        <p:xfrm>
          <a:off x="541972" y="1241178"/>
          <a:ext cx="5767337" cy="274320"/>
        </p:xfrm>
        <a:graphic>
          <a:graphicData uri="http://schemas.openxmlformats.org/drawingml/2006/table">
            <a:tbl>
              <a:tblPr firstRow="1" bandRow="1">
                <a:tableStyleId>{F5AB1C69-6EDB-4FF4-983F-18BD219EF322}</a:tableStyleId>
              </a:tblPr>
              <a:tblGrid>
                <a:gridCol w="2833078">
                  <a:extLst>
                    <a:ext uri="{9D8B030D-6E8A-4147-A177-3AD203B41FA5}">
                      <a16:colId xmlns:a16="http://schemas.microsoft.com/office/drawing/2014/main" val="2819480555"/>
                    </a:ext>
                  </a:extLst>
                </a:gridCol>
                <a:gridCol w="2934259">
                  <a:extLst>
                    <a:ext uri="{9D8B030D-6E8A-4147-A177-3AD203B41FA5}">
                      <a16:colId xmlns:a16="http://schemas.microsoft.com/office/drawing/2014/main" val="46852624"/>
                    </a:ext>
                  </a:extLst>
                </a:gridCol>
              </a:tblGrid>
              <a:tr h="0">
                <a:tc>
                  <a:txBody>
                    <a:bodyPr/>
                    <a:lstStyle/>
                    <a:p>
                      <a:r>
                        <a:rPr lang="es-MX" sz="1200" dirty="0">
                          <a:solidFill>
                            <a:schemeClr val="tx1"/>
                          </a:solidFill>
                          <a:latin typeface="Arial" panose="020B0604020202020204" pitchFamily="34" charset="0"/>
                          <a:cs typeface="Arial" panose="020B0604020202020204" pitchFamily="34" charset="0"/>
                        </a:rPr>
                        <a:t>Director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sz="1200" dirty="0">
                          <a:solidFill>
                            <a:schemeClr val="tx1"/>
                          </a:solidFill>
                          <a:latin typeface="Arial" panose="020B0604020202020204" pitchFamily="34" charset="0"/>
                          <a:cs typeface="Arial" panose="020B0604020202020204" pitchFamily="34" charset="0"/>
                        </a:rPr>
                        <a:t>Auxiliar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graphicFrame>
        <p:nvGraphicFramePr>
          <p:cNvPr id="13" name="Tabla 12">
            <a:extLst>
              <a:ext uri="{FF2B5EF4-FFF2-40B4-BE49-F238E27FC236}">
                <a16:creationId xmlns:a16="http://schemas.microsoft.com/office/drawing/2014/main" id="{26F70D32-171E-4A83-87BB-98C309274CF9}"/>
              </a:ext>
            </a:extLst>
          </p:cNvPr>
          <p:cNvGraphicFramePr>
            <a:graphicFrameLocks noGrp="1"/>
          </p:cNvGraphicFramePr>
          <p:nvPr>
            <p:extLst>
              <p:ext uri="{D42A27DB-BD31-4B8C-83A1-F6EECF244321}">
                <p14:modId xmlns:p14="http://schemas.microsoft.com/office/powerpoint/2010/main" val="124185362"/>
              </p:ext>
            </p:extLst>
          </p:nvPr>
        </p:nvGraphicFramePr>
        <p:xfrm>
          <a:off x="548681" y="1677474"/>
          <a:ext cx="5760628" cy="7223760"/>
        </p:xfrm>
        <a:graphic>
          <a:graphicData uri="http://schemas.openxmlformats.org/drawingml/2006/table">
            <a:tbl>
              <a:tblPr firstRow="1" bandRow="1">
                <a:tableStyleId>{F5AB1C69-6EDB-4FF4-983F-18BD219EF322}</a:tableStyleId>
              </a:tblPr>
              <a:tblGrid>
                <a:gridCol w="2829782">
                  <a:extLst>
                    <a:ext uri="{9D8B030D-6E8A-4147-A177-3AD203B41FA5}">
                      <a16:colId xmlns:a16="http://schemas.microsoft.com/office/drawing/2014/main" val="2819480555"/>
                    </a:ext>
                  </a:extLst>
                </a:gridCol>
                <a:gridCol w="2930846">
                  <a:extLst>
                    <a:ext uri="{9D8B030D-6E8A-4147-A177-3AD203B41FA5}">
                      <a16:colId xmlns:a16="http://schemas.microsoft.com/office/drawing/2014/main" val="46852624"/>
                    </a:ext>
                  </a:extLst>
                </a:gridCol>
              </a:tblGrid>
              <a:tr h="345611">
                <a:tc>
                  <a:txBody>
                    <a:bodyPr/>
                    <a:lstStyle/>
                    <a:p>
                      <a:r>
                        <a:rPr lang="es-MX"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p>
                      <a:endParaRPr lang="es-MX"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5258604"/>
                  </a:ext>
                </a:extLst>
              </a:tr>
            </a:tbl>
          </a:graphicData>
        </a:graphic>
      </p:graphicFrame>
      <p:sp>
        <p:nvSpPr>
          <p:cNvPr id="14" name="Diagrama de flujo: terminador 13">
            <a:extLst>
              <a:ext uri="{FF2B5EF4-FFF2-40B4-BE49-F238E27FC236}">
                <a16:creationId xmlns:a16="http://schemas.microsoft.com/office/drawing/2014/main" id="{946A4874-FEAE-4845-AE3F-0259519EE687}"/>
              </a:ext>
            </a:extLst>
          </p:cNvPr>
          <p:cNvSpPr/>
          <p:nvPr/>
        </p:nvSpPr>
        <p:spPr bwMode="auto">
          <a:xfrm>
            <a:off x="1417688" y="1835267"/>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1000" b="0" i="0" u="none" strike="noStrike" cap="none" normalizeH="0" baseline="0" dirty="0">
                <a:ln>
                  <a:noFill/>
                </a:ln>
                <a:solidFill>
                  <a:schemeClr val="tx1"/>
                </a:solidFill>
                <a:effectLst/>
                <a:latin typeface="Arial" charset="0"/>
              </a:rPr>
              <a:t>Inicio</a:t>
            </a:r>
          </a:p>
        </p:txBody>
      </p:sp>
      <p:sp>
        <p:nvSpPr>
          <p:cNvPr id="18" name="Diagrama de flujo: terminador 17">
            <a:extLst>
              <a:ext uri="{FF2B5EF4-FFF2-40B4-BE49-F238E27FC236}">
                <a16:creationId xmlns:a16="http://schemas.microsoft.com/office/drawing/2014/main" id="{AB518FDD-1395-4B5A-B50F-A4204F052528}"/>
              </a:ext>
            </a:extLst>
          </p:cNvPr>
          <p:cNvSpPr/>
          <p:nvPr/>
        </p:nvSpPr>
        <p:spPr bwMode="auto">
          <a:xfrm>
            <a:off x="4518124" y="7562663"/>
            <a:ext cx="914400" cy="301752"/>
          </a:xfrm>
          <a:prstGeom prst="flowChartTerminator">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MX" sz="900" b="0" i="0" u="none" strike="noStrike" cap="none" normalizeH="0" baseline="0" dirty="0">
                <a:ln>
                  <a:noFill/>
                </a:ln>
                <a:solidFill>
                  <a:schemeClr val="tx1"/>
                </a:solidFill>
                <a:effectLst/>
                <a:latin typeface="Arial" charset="0"/>
              </a:rPr>
              <a:t>Fin</a:t>
            </a:r>
          </a:p>
        </p:txBody>
      </p:sp>
      <p:cxnSp>
        <p:nvCxnSpPr>
          <p:cNvPr id="20" name="Conector recto de flecha 19">
            <a:extLst>
              <a:ext uri="{FF2B5EF4-FFF2-40B4-BE49-F238E27FC236}">
                <a16:creationId xmlns:a16="http://schemas.microsoft.com/office/drawing/2014/main" id="{907DD717-BF9E-4215-88F7-935B9F4DB94D}"/>
              </a:ext>
            </a:extLst>
          </p:cNvPr>
          <p:cNvCxnSpPr>
            <a:cxnSpLocks/>
          </p:cNvCxnSpPr>
          <p:nvPr/>
        </p:nvCxnSpPr>
        <p:spPr bwMode="auto">
          <a:xfrm>
            <a:off x="1874888" y="2137019"/>
            <a:ext cx="0" cy="38904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CuadroTexto 1">
            <a:extLst>
              <a:ext uri="{FF2B5EF4-FFF2-40B4-BE49-F238E27FC236}">
                <a16:creationId xmlns:a16="http://schemas.microsoft.com/office/drawing/2014/main" id="{4AF5A840-5B3A-4A99-B736-8590AC05F57F}"/>
              </a:ext>
            </a:extLst>
          </p:cNvPr>
          <p:cNvSpPr txBox="1"/>
          <p:nvPr/>
        </p:nvSpPr>
        <p:spPr>
          <a:xfrm>
            <a:off x="2300890" y="2955525"/>
            <a:ext cx="184731" cy="276999"/>
          </a:xfrm>
          <a:prstGeom prst="rect">
            <a:avLst/>
          </a:prstGeom>
          <a:noFill/>
        </p:spPr>
        <p:txBody>
          <a:bodyPr wrap="none" rtlCol="0">
            <a:spAutoFit/>
          </a:bodyPr>
          <a:lstStyle/>
          <a:p>
            <a:endParaRPr lang="es-MX" dirty="0">
              <a:solidFill>
                <a:schemeClr val="bg1">
                  <a:lumMod val="50000"/>
                </a:schemeClr>
              </a:solidFill>
            </a:endParaRPr>
          </a:p>
        </p:txBody>
      </p:sp>
      <p:sp>
        <p:nvSpPr>
          <p:cNvPr id="4" name="CuadroTexto 3">
            <a:extLst>
              <a:ext uri="{FF2B5EF4-FFF2-40B4-BE49-F238E27FC236}">
                <a16:creationId xmlns:a16="http://schemas.microsoft.com/office/drawing/2014/main" id="{75BD4BE1-DA81-44C1-A592-B9A7FCA5B394}"/>
              </a:ext>
            </a:extLst>
          </p:cNvPr>
          <p:cNvSpPr txBox="1"/>
          <p:nvPr/>
        </p:nvSpPr>
        <p:spPr>
          <a:xfrm>
            <a:off x="2829527" y="2363076"/>
            <a:ext cx="248786" cy="230832"/>
          </a:xfrm>
          <a:prstGeom prst="rect">
            <a:avLst/>
          </a:prstGeom>
          <a:noFill/>
        </p:spPr>
        <p:txBody>
          <a:bodyPr wrap="none" rtlCol="0">
            <a:spAutoFit/>
          </a:bodyPr>
          <a:lstStyle/>
          <a:p>
            <a:r>
              <a:rPr lang="es-MX" sz="900" dirty="0"/>
              <a:t>1</a:t>
            </a:r>
          </a:p>
        </p:txBody>
      </p:sp>
      <p:sp>
        <p:nvSpPr>
          <p:cNvPr id="6" name="CuadroTexto 5">
            <a:extLst>
              <a:ext uri="{FF2B5EF4-FFF2-40B4-BE49-F238E27FC236}">
                <a16:creationId xmlns:a16="http://schemas.microsoft.com/office/drawing/2014/main" id="{1E291663-C9C3-4E5F-ADA8-828B7805CC0B}"/>
              </a:ext>
            </a:extLst>
          </p:cNvPr>
          <p:cNvSpPr txBox="1"/>
          <p:nvPr/>
        </p:nvSpPr>
        <p:spPr>
          <a:xfrm>
            <a:off x="5474493" y="2348487"/>
            <a:ext cx="248786" cy="230832"/>
          </a:xfrm>
          <a:prstGeom prst="rect">
            <a:avLst/>
          </a:prstGeom>
          <a:noFill/>
        </p:spPr>
        <p:txBody>
          <a:bodyPr wrap="none" rtlCol="0">
            <a:spAutoFit/>
          </a:bodyPr>
          <a:lstStyle/>
          <a:p>
            <a:r>
              <a:rPr lang="es-MX" sz="900" dirty="0"/>
              <a:t>2</a:t>
            </a:r>
          </a:p>
        </p:txBody>
      </p:sp>
      <p:sp>
        <p:nvSpPr>
          <p:cNvPr id="11" name="CuadroTexto 10">
            <a:extLst>
              <a:ext uri="{FF2B5EF4-FFF2-40B4-BE49-F238E27FC236}">
                <a16:creationId xmlns:a16="http://schemas.microsoft.com/office/drawing/2014/main" id="{EED41100-8A9D-4987-85AF-CF374A2FCD28}"/>
              </a:ext>
            </a:extLst>
          </p:cNvPr>
          <p:cNvSpPr txBox="1"/>
          <p:nvPr/>
        </p:nvSpPr>
        <p:spPr>
          <a:xfrm>
            <a:off x="2829527" y="3644495"/>
            <a:ext cx="248786" cy="230832"/>
          </a:xfrm>
          <a:prstGeom prst="rect">
            <a:avLst/>
          </a:prstGeom>
          <a:noFill/>
        </p:spPr>
        <p:txBody>
          <a:bodyPr wrap="none" rtlCol="0">
            <a:spAutoFit/>
          </a:bodyPr>
          <a:lstStyle/>
          <a:p>
            <a:r>
              <a:rPr lang="es-MX" sz="900" dirty="0"/>
              <a:t>3</a:t>
            </a:r>
          </a:p>
        </p:txBody>
      </p:sp>
      <p:pic>
        <p:nvPicPr>
          <p:cNvPr id="23" name="Picture 2077" descr="Resultado de imagen para ayuntamiento de tlatlauquitepec">
            <a:hlinkClick r:id="rId2"/>
            <a:extLst>
              <a:ext uri="{FF2B5EF4-FFF2-40B4-BE49-F238E27FC236}">
                <a16:creationId xmlns:a16="http://schemas.microsoft.com/office/drawing/2014/main" id="{EBDC7E98-C41F-4F6C-BE32-BA62194CC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2872" y="150816"/>
            <a:ext cx="1282968" cy="64109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2D642B22-2067-4AA4-86C6-F06A27EC1925}"/>
              </a:ext>
            </a:extLst>
          </p:cNvPr>
          <p:cNvGraphicFramePr>
            <a:graphicFrameLocks noGrp="1"/>
          </p:cNvGraphicFramePr>
          <p:nvPr>
            <p:extLst>
              <p:ext uri="{D42A27DB-BD31-4B8C-83A1-F6EECF244321}">
                <p14:modId xmlns:p14="http://schemas.microsoft.com/office/powerpoint/2010/main" val="2855180616"/>
              </p:ext>
            </p:extLst>
          </p:nvPr>
        </p:nvGraphicFramePr>
        <p:xfrm>
          <a:off x="5017294" y="8912203"/>
          <a:ext cx="1475582" cy="370840"/>
        </p:xfrm>
        <a:graphic>
          <a:graphicData uri="http://schemas.openxmlformats.org/drawingml/2006/table">
            <a:tbl>
              <a:tblPr firstRow="1" bandRow="1">
                <a:tableStyleId>{F5AB1C69-6EDB-4FF4-983F-18BD219EF322}</a:tableStyleId>
              </a:tblPr>
              <a:tblGrid>
                <a:gridCol w="147558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14 de 19</a:t>
                      </a:r>
                    </a:p>
                  </a:txBody>
                  <a:tcPr/>
                </a:tc>
                <a:extLst>
                  <a:ext uri="{0D108BD9-81ED-4DB2-BD59-A6C34878D82A}">
                    <a16:rowId xmlns:a16="http://schemas.microsoft.com/office/drawing/2014/main" val="2061326865"/>
                  </a:ext>
                </a:extLst>
              </a:tr>
            </a:tbl>
          </a:graphicData>
        </a:graphic>
      </p:graphicFrame>
      <p:sp>
        <p:nvSpPr>
          <p:cNvPr id="12" name="Diagrama de flujo: documento 11">
            <a:extLst>
              <a:ext uri="{FF2B5EF4-FFF2-40B4-BE49-F238E27FC236}">
                <a16:creationId xmlns:a16="http://schemas.microsoft.com/office/drawing/2014/main" id="{F79EA3F8-9594-4BBF-BEB9-0524F27D7DD6}"/>
              </a:ext>
            </a:extLst>
          </p:cNvPr>
          <p:cNvSpPr/>
          <p:nvPr/>
        </p:nvSpPr>
        <p:spPr bwMode="auto">
          <a:xfrm>
            <a:off x="836724" y="2590832"/>
            <a:ext cx="2241589" cy="912387"/>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a:solidFill>
                  <a:schemeClr val="tx1"/>
                </a:solidFill>
                <a:latin typeface="Arial" panose="020B0604020202020204" pitchFamily="34" charset="0"/>
                <a:cs typeface="Arial" panose="020B0604020202020204" pitchFamily="34" charset="0"/>
              </a:rPr>
              <a:t>Elabora “Orden de Servicio” a partir de la solicitud de reparación de alguna dependencia y ésta deberá ser entregada en el Almacén de Mantenimiento. </a:t>
            </a:r>
            <a:endParaRPr lang="es-MX" sz="1000" dirty="0">
              <a:solidFill>
                <a:schemeClr val="tx1"/>
              </a:solidFill>
              <a:latin typeface="Arial" charset="0"/>
            </a:endParaRPr>
          </a:p>
        </p:txBody>
      </p:sp>
      <p:sp>
        <p:nvSpPr>
          <p:cNvPr id="19" name="Diagrama de flujo: documento 18">
            <a:extLst>
              <a:ext uri="{FF2B5EF4-FFF2-40B4-BE49-F238E27FC236}">
                <a16:creationId xmlns:a16="http://schemas.microsoft.com/office/drawing/2014/main" id="{D71B3B34-C580-4E98-8484-BCCF9AEB56D9}"/>
              </a:ext>
            </a:extLst>
          </p:cNvPr>
          <p:cNvSpPr/>
          <p:nvPr/>
        </p:nvSpPr>
        <p:spPr bwMode="auto">
          <a:xfrm>
            <a:off x="3936272" y="2590288"/>
            <a:ext cx="2085004" cy="733375"/>
          </a:xfrm>
          <a:prstGeom prst="flowChartDocumen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dirty="0">
                <a:solidFill>
                  <a:schemeClr val="tx1"/>
                </a:solidFill>
                <a:latin typeface="Arial" panose="020B0604020202020204" pitchFamily="34" charset="0"/>
                <a:cs typeface="Arial" panose="020B0604020202020204" pitchFamily="34" charset="0"/>
              </a:rPr>
              <a:t>Recibe la “Orden de Servicio” especificando el material requerido. </a:t>
            </a:r>
          </a:p>
        </p:txBody>
      </p:sp>
      <p:sp>
        <p:nvSpPr>
          <p:cNvPr id="21" name="Diagrama de flujo: decisión 20">
            <a:extLst>
              <a:ext uri="{FF2B5EF4-FFF2-40B4-BE49-F238E27FC236}">
                <a16:creationId xmlns:a16="http://schemas.microsoft.com/office/drawing/2014/main" id="{2C7BBBF0-A643-4A31-B79E-9396965A48CF}"/>
              </a:ext>
            </a:extLst>
          </p:cNvPr>
          <p:cNvSpPr/>
          <p:nvPr/>
        </p:nvSpPr>
        <p:spPr bwMode="auto">
          <a:xfrm>
            <a:off x="4220480" y="3856440"/>
            <a:ext cx="1509688" cy="612648"/>
          </a:xfrm>
          <a:prstGeom prst="flowChartDecision">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a:latin typeface="Arial" panose="020B0604020202020204" pitchFamily="34" charset="0"/>
                <a:cs typeface="Arial" panose="020B0604020202020204" pitchFamily="34" charset="0"/>
              </a:rPr>
              <a:t>¿Hay material? </a:t>
            </a:r>
            <a:endParaRPr kumimoji="0" lang="es-MX"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7" name="Rectángulo 26">
            <a:extLst>
              <a:ext uri="{FF2B5EF4-FFF2-40B4-BE49-F238E27FC236}">
                <a16:creationId xmlns:a16="http://schemas.microsoft.com/office/drawing/2014/main" id="{B3575613-7462-42B8-A880-39A7637D6CAE}"/>
              </a:ext>
            </a:extLst>
          </p:cNvPr>
          <p:cNvSpPr/>
          <p:nvPr/>
        </p:nvSpPr>
        <p:spPr bwMode="auto">
          <a:xfrm>
            <a:off x="836723" y="3854238"/>
            <a:ext cx="2241589" cy="587005"/>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es-MX" sz="1000">
                <a:latin typeface="Arial" panose="020B0604020202020204" pitchFamily="34" charset="0"/>
                <a:cs typeface="Arial" panose="020B0604020202020204" pitchFamily="34" charset="0"/>
              </a:rPr>
              <a:t>Informa que no se cuenta con el material solicitado y no podrá ser surtido por el Almacén. </a:t>
            </a:r>
            <a:endParaRPr kumimoji="0" lang="es-MX" sz="1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9" name="Rectángulo 28">
            <a:extLst>
              <a:ext uri="{FF2B5EF4-FFF2-40B4-BE49-F238E27FC236}">
                <a16:creationId xmlns:a16="http://schemas.microsoft.com/office/drawing/2014/main" id="{47FD7100-4A2C-45A8-BAC8-1C35998C88D4}"/>
              </a:ext>
            </a:extLst>
          </p:cNvPr>
          <p:cNvSpPr/>
          <p:nvPr/>
        </p:nvSpPr>
        <p:spPr bwMode="auto">
          <a:xfrm>
            <a:off x="3932823" y="4950155"/>
            <a:ext cx="2085003" cy="914400"/>
          </a:xfrm>
          <a:prstGeom prst="rect">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dirty="0">
                <a:solidFill>
                  <a:schemeClr val="tx1"/>
                </a:solidFill>
                <a:latin typeface="Arial" panose="020B0604020202020204" pitchFamily="34" charset="0"/>
                <a:cs typeface="Arial" panose="020B0604020202020204" pitchFamily="34" charset="0"/>
              </a:rPr>
              <a:t>Llena el campo de la partida de cada material, entregando el material al personal del Departamento de Servicios Generales, firmando de recibido en la “Orden de Servicio”, quedándose con copia. </a:t>
            </a:r>
            <a:endParaRPr lang="es-MX" sz="900" dirty="0">
              <a:solidFill>
                <a:schemeClr val="tx1"/>
              </a:solidFill>
            </a:endParaRPr>
          </a:p>
        </p:txBody>
      </p:sp>
      <p:sp>
        <p:nvSpPr>
          <p:cNvPr id="30" name="Diagrama de flujo: almacenamiento interno 29">
            <a:extLst>
              <a:ext uri="{FF2B5EF4-FFF2-40B4-BE49-F238E27FC236}">
                <a16:creationId xmlns:a16="http://schemas.microsoft.com/office/drawing/2014/main" id="{22BE9CFE-AA5B-482F-A6AB-E908BAD8D2B1}"/>
              </a:ext>
            </a:extLst>
          </p:cNvPr>
          <p:cNvSpPr/>
          <p:nvPr/>
        </p:nvSpPr>
        <p:spPr bwMode="auto">
          <a:xfrm>
            <a:off x="3932823" y="6392215"/>
            <a:ext cx="1998870" cy="612648"/>
          </a:xfrm>
          <a:prstGeom prst="flowChartInternalStorage">
            <a:avLst/>
          </a:prstGeom>
          <a:ln w="3175">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lvl="0" algn="l" fontAlgn="auto">
              <a:lnSpc>
                <a:spcPct val="107000"/>
              </a:lnSpc>
              <a:spcBef>
                <a:spcPts val="0"/>
              </a:spcBef>
              <a:spcAft>
                <a:spcPts val="0"/>
              </a:spcAft>
              <a:defRPr/>
            </a:pPr>
            <a:r>
              <a:rPr lang="es-MX" sz="900">
                <a:solidFill>
                  <a:schemeClr val="tx1"/>
                </a:solidFill>
                <a:latin typeface="Arial" panose="020B0604020202020204" pitchFamily="34" charset="0"/>
                <a:cs typeface="Arial" panose="020B0604020202020204" pitchFamily="34" charset="0"/>
              </a:rPr>
              <a:t>Descarga la información.</a:t>
            </a:r>
            <a:endParaRPr lang="es-MX" sz="900" dirty="0">
              <a:solidFill>
                <a:schemeClr val="tx1"/>
              </a:solidFill>
            </a:endParaRPr>
          </a:p>
        </p:txBody>
      </p:sp>
      <p:cxnSp>
        <p:nvCxnSpPr>
          <p:cNvPr id="34" name="Conector recto de flecha 33">
            <a:extLst>
              <a:ext uri="{FF2B5EF4-FFF2-40B4-BE49-F238E27FC236}">
                <a16:creationId xmlns:a16="http://schemas.microsoft.com/office/drawing/2014/main" id="{5B292F8E-921F-490A-BF48-75581BFEE761}"/>
              </a:ext>
            </a:extLst>
          </p:cNvPr>
          <p:cNvCxnSpPr/>
          <p:nvPr/>
        </p:nvCxnSpPr>
        <p:spPr bwMode="auto">
          <a:xfrm>
            <a:off x="3078312" y="2955525"/>
            <a:ext cx="854511"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6" name="Conector recto de flecha 35">
            <a:extLst>
              <a:ext uri="{FF2B5EF4-FFF2-40B4-BE49-F238E27FC236}">
                <a16:creationId xmlns:a16="http://schemas.microsoft.com/office/drawing/2014/main" id="{CA8ED61D-F9AF-4682-A36C-0919878E421B}"/>
              </a:ext>
            </a:extLst>
          </p:cNvPr>
          <p:cNvCxnSpPr>
            <a:stCxn id="19" idx="2"/>
          </p:cNvCxnSpPr>
          <p:nvPr/>
        </p:nvCxnSpPr>
        <p:spPr bwMode="auto">
          <a:xfrm flipH="1">
            <a:off x="4975324" y="3275179"/>
            <a:ext cx="3450" cy="56438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8" name="Conector recto de flecha 37">
            <a:extLst>
              <a:ext uri="{FF2B5EF4-FFF2-40B4-BE49-F238E27FC236}">
                <a16:creationId xmlns:a16="http://schemas.microsoft.com/office/drawing/2014/main" id="{F565FC23-D33A-490E-BDF4-EFECAEFBF8CC}"/>
              </a:ext>
            </a:extLst>
          </p:cNvPr>
          <p:cNvCxnSpPr/>
          <p:nvPr/>
        </p:nvCxnSpPr>
        <p:spPr bwMode="auto">
          <a:xfrm flipH="1" flipV="1">
            <a:off x="3078312" y="4147740"/>
            <a:ext cx="1142168" cy="1502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0" name="Conector recto de flecha 39">
            <a:extLst>
              <a:ext uri="{FF2B5EF4-FFF2-40B4-BE49-F238E27FC236}">
                <a16:creationId xmlns:a16="http://schemas.microsoft.com/office/drawing/2014/main" id="{40EFE94D-6A84-4256-A83E-870C52FA983F}"/>
              </a:ext>
            </a:extLst>
          </p:cNvPr>
          <p:cNvCxnSpPr>
            <a:endCxn id="29" idx="0"/>
          </p:cNvCxnSpPr>
          <p:nvPr/>
        </p:nvCxnSpPr>
        <p:spPr bwMode="auto">
          <a:xfrm>
            <a:off x="4975324" y="4469088"/>
            <a:ext cx="1" cy="48106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2" name="Conector recto de flecha 41">
            <a:extLst>
              <a:ext uri="{FF2B5EF4-FFF2-40B4-BE49-F238E27FC236}">
                <a16:creationId xmlns:a16="http://schemas.microsoft.com/office/drawing/2014/main" id="{3EC05037-9C06-4DA3-8924-3720F3DD19D4}"/>
              </a:ext>
            </a:extLst>
          </p:cNvPr>
          <p:cNvCxnSpPr/>
          <p:nvPr/>
        </p:nvCxnSpPr>
        <p:spPr bwMode="auto">
          <a:xfrm>
            <a:off x="4932258" y="5864555"/>
            <a:ext cx="0" cy="51590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4" name="Conector recto de flecha 43">
            <a:extLst>
              <a:ext uri="{FF2B5EF4-FFF2-40B4-BE49-F238E27FC236}">
                <a16:creationId xmlns:a16="http://schemas.microsoft.com/office/drawing/2014/main" id="{AD9E2B91-6017-4FFA-A732-481FCE0AE05E}"/>
              </a:ext>
            </a:extLst>
          </p:cNvPr>
          <p:cNvCxnSpPr/>
          <p:nvPr/>
        </p:nvCxnSpPr>
        <p:spPr bwMode="auto">
          <a:xfrm>
            <a:off x="4975324" y="7004863"/>
            <a:ext cx="0" cy="53247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5" name="CuadroTexto 44">
            <a:extLst>
              <a:ext uri="{FF2B5EF4-FFF2-40B4-BE49-F238E27FC236}">
                <a16:creationId xmlns:a16="http://schemas.microsoft.com/office/drawing/2014/main" id="{68A24557-3B72-4DA5-AA9C-3B2170A49558}"/>
              </a:ext>
            </a:extLst>
          </p:cNvPr>
          <p:cNvSpPr txBox="1"/>
          <p:nvPr/>
        </p:nvSpPr>
        <p:spPr>
          <a:xfrm>
            <a:off x="5517180" y="4709621"/>
            <a:ext cx="248786" cy="230832"/>
          </a:xfrm>
          <a:prstGeom prst="rect">
            <a:avLst/>
          </a:prstGeom>
          <a:noFill/>
        </p:spPr>
        <p:txBody>
          <a:bodyPr wrap="none" rtlCol="0">
            <a:spAutoFit/>
          </a:bodyPr>
          <a:lstStyle/>
          <a:p>
            <a:r>
              <a:rPr lang="es-MX" sz="900" dirty="0"/>
              <a:t>4</a:t>
            </a:r>
          </a:p>
        </p:txBody>
      </p:sp>
      <p:sp>
        <p:nvSpPr>
          <p:cNvPr id="46" name="CuadroTexto 45">
            <a:extLst>
              <a:ext uri="{FF2B5EF4-FFF2-40B4-BE49-F238E27FC236}">
                <a16:creationId xmlns:a16="http://schemas.microsoft.com/office/drawing/2014/main" id="{1FE659ED-9DBD-413A-9995-B2629D39EDB9}"/>
              </a:ext>
            </a:extLst>
          </p:cNvPr>
          <p:cNvSpPr txBox="1"/>
          <p:nvPr/>
        </p:nvSpPr>
        <p:spPr>
          <a:xfrm>
            <a:off x="5539339" y="6112002"/>
            <a:ext cx="248786" cy="230832"/>
          </a:xfrm>
          <a:prstGeom prst="rect">
            <a:avLst/>
          </a:prstGeom>
          <a:noFill/>
        </p:spPr>
        <p:txBody>
          <a:bodyPr wrap="none" rtlCol="0">
            <a:spAutoFit/>
          </a:bodyPr>
          <a:lstStyle/>
          <a:p>
            <a:r>
              <a:rPr lang="es-MX" sz="900" dirty="0"/>
              <a:t>5</a:t>
            </a:r>
          </a:p>
        </p:txBody>
      </p:sp>
      <p:cxnSp>
        <p:nvCxnSpPr>
          <p:cNvPr id="48" name="Conector recto de flecha 47">
            <a:extLst>
              <a:ext uri="{FF2B5EF4-FFF2-40B4-BE49-F238E27FC236}">
                <a16:creationId xmlns:a16="http://schemas.microsoft.com/office/drawing/2014/main" id="{B9A22D69-2A73-4F20-B8EB-3EC162EC3413}"/>
              </a:ext>
            </a:extLst>
          </p:cNvPr>
          <p:cNvCxnSpPr>
            <a:stCxn id="27" idx="0"/>
            <a:endCxn id="12" idx="2"/>
          </p:cNvCxnSpPr>
          <p:nvPr/>
        </p:nvCxnSpPr>
        <p:spPr bwMode="auto">
          <a:xfrm flipV="1">
            <a:off x="1957518" y="3442900"/>
            <a:ext cx="1" cy="41133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9" name="CuadroTexto 48">
            <a:extLst>
              <a:ext uri="{FF2B5EF4-FFF2-40B4-BE49-F238E27FC236}">
                <a16:creationId xmlns:a16="http://schemas.microsoft.com/office/drawing/2014/main" id="{E76C3C35-A17B-4B52-8DEC-D320687D6CED}"/>
              </a:ext>
            </a:extLst>
          </p:cNvPr>
          <p:cNvSpPr txBox="1"/>
          <p:nvPr/>
        </p:nvSpPr>
        <p:spPr>
          <a:xfrm>
            <a:off x="3888337" y="3943953"/>
            <a:ext cx="332142" cy="230832"/>
          </a:xfrm>
          <a:prstGeom prst="rect">
            <a:avLst/>
          </a:prstGeom>
          <a:noFill/>
        </p:spPr>
        <p:txBody>
          <a:bodyPr wrap="none" rtlCol="0">
            <a:spAutoFit/>
          </a:bodyPr>
          <a:lstStyle/>
          <a:p>
            <a:r>
              <a:rPr lang="es-MX" sz="900" dirty="0"/>
              <a:t>No</a:t>
            </a:r>
          </a:p>
        </p:txBody>
      </p:sp>
      <p:sp>
        <p:nvSpPr>
          <p:cNvPr id="50" name="CuadroTexto 49">
            <a:extLst>
              <a:ext uri="{FF2B5EF4-FFF2-40B4-BE49-F238E27FC236}">
                <a16:creationId xmlns:a16="http://schemas.microsoft.com/office/drawing/2014/main" id="{FF19C96F-BBCA-4DB6-A21E-9A3C86E33EF2}"/>
              </a:ext>
            </a:extLst>
          </p:cNvPr>
          <p:cNvSpPr txBox="1"/>
          <p:nvPr/>
        </p:nvSpPr>
        <p:spPr>
          <a:xfrm>
            <a:off x="4973837" y="4484313"/>
            <a:ext cx="287258" cy="230832"/>
          </a:xfrm>
          <a:prstGeom prst="rect">
            <a:avLst/>
          </a:prstGeom>
          <a:noFill/>
        </p:spPr>
        <p:txBody>
          <a:bodyPr wrap="none" rtlCol="0">
            <a:spAutoFit/>
          </a:bodyPr>
          <a:lstStyle/>
          <a:p>
            <a:r>
              <a:rPr lang="es-MX" sz="900" dirty="0"/>
              <a:t>Si</a:t>
            </a:r>
          </a:p>
        </p:txBody>
      </p:sp>
    </p:spTree>
    <p:extLst>
      <p:ext uri="{BB962C8B-B14F-4D97-AF65-F5344CB8AC3E}">
        <p14:creationId xmlns:p14="http://schemas.microsoft.com/office/powerpoint/2010/main" val="2781062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Line 17">
            <a:extLst>
              <a:ext uri="{FF2B5EF4-FFF2-40B4-BE49-F238E27FC236}">
                <a16:creationId xmlns:a16="http://schemas.microsoft.com/office/drawing/2014/main" id="{CCC65B19-3D39-4595-B43F-3F8B72C4C58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4252BA1A-442A-4C96-BAA8-0C7A64931180}"/>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3DB75DBF-EC42-49C4-90FF-91E2513FA22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40A4A71D-5214-47A7-9160-74CB26C05B29}"/>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 name="CuadroTexto 1">
            <a:extLst>
              <a:ext uri="{FF2B5EF4-FFF2-40B4-BE49-F238E27FC236}">
                <a16:creationId xmlns:a16="http://schemas.microsoft.com/office/drawing/2014/main" id="{EC5DCBCE-53F0-4411-B2FC-E8E67258317A}"/>
              </a:ext>
            </a:extLst>
          </p:cNvPr>
          <p:cNvSpPr txBox="1"/>
          <p:nvPr/>
        </p:nvSpPr>
        <p:spPr>
          <a:xfrm>
            <a:off x="2855948" y="3390156"/>
            <a:ext cx="1340431" cy="523220"/>
          </a:xfrm>
          <a:prstGeom prst="rect">
            <a:avLst/>
          </a:prstGeom>
          <a:noFill/>
        </p:spPr>
        <p:txBody>
          <a:bodyPr wrap="none" rtlCol="0">
            <a:spAutoFit/>
          </a:bodyPr>
          <a:lstStyle/>
          <a:p>
            <a:r>
              <a:rPr lang="es-MX" sz="1400" b="1" dirty="0"/>
              <a:t>6.</a:t>
            </a:r>
          </a:p>
          <a:p>
            <a:r>
              <a:rPr lang="es-MX" sz="1400" b="1" dirty="0"/>
              <a:t>SIMBOLOGIA</a:t>
            </a:r>
          </a:p>
        </p:txBody>
      </p:sp>
      <p:graphicFrame>
        <p:nvGraphicFramePr>
          <p:cNvPr id="7" name="Tabla 6">
            <a:extLst>
              <a:ext uri="{FF2B5EF4-FFF2-40B4-BE49-F238E27FC236}">
                <a16:creationId xmlns:a16="http://schemas.microsoft.com/office/drawing/2014/main" id="{1B1FF094-004E-45EB-9757-55956564F1BD}"/>
              </a:ext>
            </a:extLst>
          </p:cNvPr>
          <p:cNvGraphicFramePr>
            <a:graphicFrameLocks noGrp="1"/>
          </p:cNvGraphicFramePr>
          <p:nvPr>
            <p:extLst>
              <p:ext uri="{D42A27DB-BD31-4B8C-83A1-F6EECF244321}">
                <p14:modId xmlns:p14="http://schemas.microsoft.com/office/powerpoint/2010/main" val="2830948695"/>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2DEADEC9-4D2F-4E20-85D0-4C00551A9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2F85283-D1DD-458A-B0DC-7B1E93453CB8}"/>
              </a:ext>
            </a:extLst>
          </p:cNvPr>
          <p:cNvGraphicFramePr>
            <a:graphicFrameLocks noGrp="1"/>
          </p:cNvGraphicFramePr>
          <p:nvPr>
            <p:extLst>
              <p:ext uri="{D42A27DB-BD31-4B8C-83A1-F6EECF244321}">
                <p14:modId xmlns:p14="http://schemas.microsoft.com/office/powerpoint/2010/main" val="1471339203"/>
              </p:ext>
            </p:extLst>
          </p:nvPr>
        </p:nvGraphicFramePr>
        <p:xfrm>
          <a:off x="5085184" y="8912203"/>
          <a:ext cx="1407691" cy="370840"/>
        </p:xfrm>
        <a:graphic>
          <a:graphicData uri="http://schemas.openxmlformats.org/drawingml/2006/table">
            <a:tbl>
              <a:tblPr firstRow="1" bandRow="1">
                <a:tableStyleId>{F5AB1C69-6EDB-4FF4-983F-18BD219EF322}</a:tableStyleId>
              </a:tblPr>
              <a:tblGrid>
                <a:gridCol w="1407691">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15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52" name="AutoShape 8">
            <a:extLst>
              <a:ext uri="{FF2B5EF4-FFF2-40B4-BE49-F238E27FC236}">
                <a16:creationId xmlns:a16="http://schemas.microsoft.com/office/drawing/2014/main" id="{37ECB7D8-6FB9-44C4-8687-B58A7C03E649}"/>
              </a:ext>
            </a:extLst>
          </p:cNvPr>
          <p:cNvSpPr>
            <a:spLocks noChangeArrowheads="1"/>
          </p:cNvSpPr>
          <p:nvPr/>
        </p:nvSpPr>
        <p:spPr bwMode="auto">
          <a:xfrm>
            <a:off x="964704" y="3068825"/>
            <a:ext cx="1195387" cy="533400"/>
          </a:xfrm>
          <a:prstGeom prst="flowChartProcess">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3" name="AutoShape 9">
            <a:extLst>
              <a:ext uri="{FF2B5EF4-FFF2-40B4-BE49-F238E27FC236}">
                <a16:creationId xmlns:a16="http://schemas.microsoft.com/office/drawing/2014/main" id="{35A73776-19EF-4AA1-9A0B-28031303618A}"/>
              </a:ext>
            </a:extLst>
          </p:cNvPr>
          <p:cNvSpPr>
            <a:spLocks noChangeArrowheads="1"/>
          </p:cNvSpPr>
          <p:nvPr/>
        </p:nvSpPr>
        <p:spPr bwMode="auto">
          <a:xfrm>
            <a:off x="1040904" y="4135625"/>
            <a:ext cx="1119187" cy="685800"/>
          </a:xfrm>
          <a:prstGeom prst="flowChartDocument">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54" name="Text Box 10">
            <a:extLst>
              <a:ext uri="{FF2B5EF4-FFF2-40B4-BE49-F238E27FC236}">
                <a16:creationId xmlns:a16="http://schemas.microsoft.com/office/drawing/2014/main" id="{38A32B93-EC6A-4B88-9154-753688DBE7F1}"/>
              </a:ext>
            </a:extLst>
          </p:cNvPr>
          <p:cNvSpPr txBox="1">
            <a:spLocks noChangeArrowheads="1"/>
          </p:cNvSpPr>
          <p:nvPr/>
        </p:nvSpPr>
        <p:spPr bwMode="auto">
          <a:xfrm>
            <a:off x="2564904" y="3068825"/>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la operación o la ACTIVIDAD que se lleva a cabo en un procedimiento, describiéndola dentro del símbolo en forma breve y cuidando que el verbo se conjugue en tiempo presente.</a:t>
            </a:r>
          </a:p>
        </p:txBody>
      </p:sp>
      <p:sp>
        <p:nvSpPr>
          <p:cNvPr id="185355" name="Text Box 11">
            <a:extLst>
              <a:ext uri="{FF2B5EF4-FFF2-40B4-BE49-F238E27FC236}">
                <a16:creationId xmlns:a16="http://schemas.microsoft.com/office/drawing/2014/main" id="{5011D599-B7F8-42B4-B940-93001233C62C}"/>
              </a:ext>
            </a:extLst>
          </p:cNvPr>
          <p:cNvSpPr txBox="1">
            <a:spLocks noChangeArrowheads="1"/>
          </p:cNvSpPr>
          <p:nvPr/>
        </p:nvSpPr>
        <p:spPr bwMode="auto">
          <a:xfrm>
            <a:off x="2564904" y="4135625"/>
            <a:ext cx="3505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símbolo DOCUMENTO representa cualquier tipo de documento que entre, se utilice, se envíe, se reciba, se genere o salga del procedimiento.  Se incluirán las copias que sean utilizadas.</a:t>
            </a:r>
          </a:p>
        </p:txBody>
      </p:sp>
      <p:sp>
        <p:nvSpPr>
          <p:cNvPr id="185356" name="Text Box 12">
            <a:extLst>
              <a:ext uri="{FF2B5EF4-FFF2-40B4-BE49-F238E27FC236}">
                <a16:creationId xmlns:a16="http://schemas.microsoft.com/office/drawing/2014/main" id="{43623F84-5378-4312-85E8-C2B4D7DEF01B}"/>
              </a:ext>
            </a:extLst>
          </p:cNvPr>
          <p:cNvSpPr txBox="1">
            <a:spLocks noChangeArrowheads="1"/>
          </p:cNvSpPr>
          <p:nvPr/>
        </p:nvSpPr>
        <p:spPr bwMode="auto">
          <a:xfrm>
            <a:off x="2539504" y="5358000"/>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DIRECCIÓN DE FLUJO o línea de unión, conecta los símbolos señalando el orden en que se deben realizar las distintas operaciones.</a:t>
            </a:r>
          </a:p>
        </p:txBody>
      </p:sp>
      <p:grpSp>
        <p:nvGrpSpPr>
          <p:cNvPr id="185357" name="Group 13">
            <a:extLst>
              <a:ext uri="{FF2B5EF4-FFF2-40B4-BE49-F238E27FC236}">
                <a16:creationId xmlns:a16="http://schemas.microsoft.com/office/drawing/2014/main" id="{FD53AD3D-6F8E-4A43-A564-5776D48042EF}"/>
              </a:ext>
            </a:extLst>
          </p:cNvPr>
          <p:cNvGrpSpPr>
            <a:grpSpLocks/>
          </p:cNvGrpSpPr>
          <p:nvPr/>
        </p:nvGrpSpPr>
        <p:grpSpPr bwMode="auto">
          <a:xfrm>
            <a:off x="1040904" y="5354825"/>
            <a:ext cx="1119187" cy="609600"/>
            <a:chOff x="720" y="3600"/>
            <a:chExt cx="768" cy="432"/>
          </a:xfrm>
        </p:grpSpPr>
        <p:sp>
          <p:nvSpPr>
            <p:cNvPr id="185358" name="Line 14">
              <a:extLst>
                <a:ext uri="{FF2B5EF4-FFF2-40B4-BE49-F238E27FC236}">
                  <a16:creationId xmlns:a16="http://schemas.microsoft.com/office/drawing/2014/main" id="{9844221F-594B-441F-AE1B-81F463FEBC69}"/>
                </a:ext>
              </a:extLst>
            </p:cNvPr>
            <p:cNvSpPr>
              <a:spLocks noChangeShapeType="1"/>
            </p:cNvSpPr>
            <p:nvPr/>
          </p:nvSpPr>
          <p:spPr bwMode="auto">
            <a:xfrm>
              <a:off x="816" y="3648"/>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59" name="Line 15">
              <a:extLst>
                <a:ext uri="{FF2B5EF4-FFF2-40B4-BE49-F238E27FC236}">
                  <a16:creationId xmlns:a16="http://schemas.microsoft.com/office/drawing/2014/main" id="{D18A4BCF-B3DF-4FD3-AE24-A3BF5D677A4D}"/>
                </a:ext>
              </a:extLst>
            </p:cNvPr>
            <p:cNvSpPr>
              <a:spLocks noChangeShapeType="1"/>
            </p:cNvSpPr>
            <p:nvPr/>
          </p:nvSpPr>
          <p:spPr bwMode="auto">
            <a:xfrm flipH="1">
              <a:off x="768" y="3984"/>
              <a:ext cx="62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0" name="Line 16">
              <a:extLst>
                <a:ext uri="{FF2B5EF4-FFF2-40B4-BE49-F238E27FC236}">
                  <a16:creationId xmlns:a16="http://schemas.microsoft.com/office/drawing/2014/main" id="{9319ABE4-7219-4EAE-A1D9-A46070E77905}"/>
                </a:ext>
              </a:extLst>
            </p:cNvPr>
            <p:cNvSpPr>
              <a:spLocks noChangeShapeType="1"/>
            </p:cNvSpPr>
            <p:nvPr/>
          </p:nvSpPr>
          <p:spPr bwMode="auto">
            <a:xfrm flipV="1">
              <a:off x="720" y="3600"/>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5361" name="Line 17">
              <a:extLst>
                <a:ext uri="{FF2B5EF4-FFF2-40B4-BE49-F238E27FC236}">
                  <a16:creationId xmlns:a16="http://schemas.microsoft.com/office/drawing/2014/main" id="{C5EF9A6F-94CE-4B41-BC50-29CFC82E92D7}"/>
                </a:ext>
              </a:extLst>
            </p:cNvPr>
            <p:cNvSpPr>
              <a:spLocks noChangeShapeType="1"/>
            </p:cNvSpPr>
            <p:nvPr/>
          </p:nvSpPr>
          <p:spPr bwMode="auto">
            <a:xfrm>
              <a:off x="1488" y="364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grpSp>
      <p:sp>
        <p:nvSpPr>
          <p:cNvPr id="185362" name="Rectangle 18">
            <a:extLst>
              <a:ext uri="{FF2B5EF4-FFF2-40B4-BE49-F238E27FC236}">
                <a16:creationId xmlns:a16="http://schemas.microsoft.com/office/drawing/2014/main" id="{013DDF6D-8FC2-4830-A486-B2F8AD348E3E}"/>
              </a:ext>
            </a:extLst>
          </p:cNvPr>
          <p:cNvSpPr>
            <a:spLocks noChangeArrowheads="1"/>
          </p:cNvSpPr>
          <p:nvPr/>
        </p:nvSpPr>
        <p:spPr bwMode="auto">
          <a:xfrm>
            <a:off x="1366812" y="1418526"/>
            <a:ext cx="4098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b="1" dirty="0">
                <a:latin typeface="BinnerD" pitchFamily="34" charset="0"/>
              </a:rPr>
              <a:t>SIMBOLOGÍA UTILIZADA PARA LA ELABORACIÓN DEL DIAGRAMA DE FLUJO DEL PROCEDIMIENTO</a:t>
            </a:r>
          </a:p>
        </p:txBody>
      </p:sp>
      <p:sp>
        <p:nvSpPr>
          <p:cNvPr id="185363" name="Text Box 19">
            <a:extLst>
              <a:ext uri="{FF2B5EF4-FFF2-40B4-BE49-F238E27FC236}">
                <a16:creationId xmlns:a16="http://schemas.microsoft.com/office/drawing/2014/main" id="{843F6816-E424-47FC-B455-CBCFAAFE0E12}"/>
              </a:ext>
            </a:extLst>
          </p:cNvPr>
          <p:cNvSpPr txBox="1">
            <a:spLocks noChangeArrowheads="1"/>
          </p:cNvSpPr>
          <p:nvPr/>
        </p:nvSpPr>
        <p:spPr bwMode="auto">
          <a:xfrm>
            <a:off x="2539504" y="6345425"/>
            <a:ext cx="35052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El símbolo DECISIÓN o ALTERNATIVA, indica un punto dentro del flujo en que son posibles varias alternativas derivadas de una decisión, es decir, en una situación en la que existen opciones y debe elegirse entre alguna de ellas.  Este símbolo no se enumerará.  Ejemplo: Compra de contado o Compra a crédito.</a:t>
            </a:r>
          </a:p>
        </p:txBody>
      </p:sp>
      <p:sp>
        <p:nvSpPr>
          <p:cNvPr id="185364" name="AutoShape 20">
            <a:extLst>
              <a:ext uri="{FF2B5EF4-FFF2-40B4-BE49-F238E27FC236}">
                <a16:creationId xmlns:a16="http://schemas.microsoft.com/office/drawing/2014/main" id="{5768BCF1-D329-471C-8E9E-2A71F4CCA19D}"/>
              </a:ext>
            </a:extLst>
          </p:cNvPr>
          <p:cNvSpPr>
            <a:spLocks noChangeArrowheads="1"/>
          </p:cNvSpPr>
          <p:nvPr/>
        </p:nvSpPr>
        <p:spPr bwMode="auto">
          <a:xfrm>
            <a:off x="1040904" y="6601013"/>
            <a:ext cx="1066800" cy="887412"/>
          </a:xfrm>
          <a:prstGeom prst="flowChartDecision">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5365" name="Text Box 21">
            <a:extLst>
              <a:ext uri="{FF2B5EF4-FFF2-40B4-BE49-F238E27FC236}">
                <a16:creationId xmlns:a16="http://schemas.microsoft.com/office/drawing/2014/main" id="{B7B9A4D7-ADD3-4AE3-88AC-D4E9F073B9D2}"/>
              </a:ext>
            </a:extLst>
          </p:cNvPr>
          <p:cNvSpPr txBox="1">
            <a:spLocks noChangeArrowheads="1"/>
          </p:cNvSpPr>
          <p:nvPr/>
        </p:nvSpPr>
        <p:spPr bwMode="auto">
          <a:xfrm>
            <a:off x="2564904" y="2078225"/>
            <a:ext cx="3505200"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dirty="0"/>
              <a:t>El símbolo Terminal indica el INICIO o la TERMINACIÓN DEL FLUJO, puede ser acción o lugar.  Es necesario escribir dentro del símbolo la palabra “inicio” o “final”.</a:t>
            </a:r>
          </a:p>
        </p:txBody>
      </p:sp>
      <p:sp>
        <p:nvSpPr>
          <p:cNvPr id="185366" name="AutoShape 22">
            <a:extLst>
              <a:ext uri="{FF2B5EF4-FFF2-40B4-BE49-F238E27FC236}">
                <a16:creationId xmlns:a16="http://schemas.microsoft.com/office/drawing/2014/main" id="{E15BC10F-4ACD-4744-BCBE-865FABE97EB7}"/>
              </a:ext>
            </a:extLst>
          </p:cNvPr>
          <p:cNvSpPr>
            <a:spLocks noChangeArrowheads="1"/>
          </p:cNvSpPr>
          <p:nvPr/>
        </p:nvSpPr>
        <p:spPr bwMode="auto">
          <a:xfrm>
            <a:off x="964704" y="2154425"/>
            <a:ext cx="1295400" cy="446088"/>
          </a:xfrm>
          <a:prstGeom prst="flowChartTerminator">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 name="Line 14">
            <a:extLst>
              <a:ext uri="{FF2B5EF4-FFF2-40B4-BE49-F238E27FC236}">
                <a16:creationId xmlns:a16="http://schemas.microsoft.com/office/drawing/2014/main" id="{95AFAF03-76FC-44D0-A153-46C8760D56E8}"/>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9" name="Line 17">
            <a:extLst>
              <a:ext uri="{FF2B5EF4-FFF2-40B4-BE49-F238E27FC236}">
                <a16:creationId xmlns:a16="http://schemas.microsoft.com/office/drawing/2014/main" id="{77308CE8-A8C5-4616-8069-B52E2397FF88}"/>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5">
            <a:extLst>
              <a:ext uri="{FF2B5EF4-FFF2-40B4-BE49-F238E27FC236}">
                <a16:creationId xmlns:a16="http://schemas.microsoft.com/office/drawing/2014/main" id="{4DCC914F-B23F-4B22-8D7F-9B9C08EEE76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6">
            <a:extLst>
              <a:ext uri="{FF2B5EF4-FFF2-40B4-BE49-F238E27FC236}">
                <a16:creationId xmlns:a16="http://schemas.microsoft.com/office/drawing/2014/main" id="{E627CF8B-92A7-440C-8B95-CC4266DB6EB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1FC7D0F9-14DE-429D-9727-AF815E5E95DE}"/>
              </a:ext>
            </a:extLst>
          </p:cNvPr>
          <p:cNvGraphicFramePr>
            <a:graphicFrameLocks noGrp="1"/>
          </p:cNvGraphicFramePr>
          <p:nvPr>
            <p:extLst>
              <p:ext uri="{D42A27DB-BD31-4B8C-83A1-F6EECF244321}">
                <p14:modId xmlns:p14="http://schemas.microsoft.com/office/powerpoint/2010/main" val="117342162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3D7263C0-18B7-4921-A1A2-833B01207A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F4FEA550-77B8-4321-9D19-026A9F2FB7CA}"/>
              </a:ext>
            </a:extLst>
          </p:cNvPr>
          <p:cNvGraphicFramePr>
            <a:graphicFrameLocks noGrp="1"/>
          </p:cNvGraphicFramePr>
          <p:nvPr>
            <p:extLst>
              <p:ext uri="{D42A27DB-BD31-4B8C-83A1-F6EECF244321}">
                <p14:modId xmlns:p14="http://schemas.microsoft.com/office/powerpoint/2010/main" val="1524047242"/>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16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Text Box 3">
            <a:extLst>
              <a:ext uri="{FF2B5EF4-FFF2-40B4-BE49-F238E27FC236}">
                <a16:creationId xmlns:a16="http://schemas.microsoft.com/office/drawing/2014/main" id="{77D274BC-09D7-4DDB-BB61-30797D9476F7}"/>
              </a:ext>
            </a:extLst>
          </p:cNvPr>
          <p:cNvSpPr txBox="1">
            <a:spLocks noChangeArrowheads="1"/>
          </p:cNvSpPr>
          <p:nvPr/>
        </p:nvSpPr>
        <p:spPr bwMode="auto">
          <a:xfrm>
            <a:off x="533400" y="5715000"/>
            <a:ext cx="57912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228600" eaLnBrk="0" hangingPunct="0">
              <a:defRPr sz="1200">
                <a:solidFill>
                  <a:schemeClr val="tx1"/>
                </a:solidFill>
                <a:latin typeface="Arial" panose="020B0604020202020204" pitchFamily="34" charset="0"/>
              </a:defRPr>
            </a:lvl1pPr>
            <a:lvl2pPr marL="742950" indent="-285750" defTabSz="228600" eaLnBrk="0" hangingPunct="0">
              <a:defRPr sz="1200">
                <a:solidFill>
                  <a:schemeClr val="tx1"/>
                </a:solidFill>
                <a:latin typeface="Arial" panose="020B0604020202020204" pitchFamily="34" charset="0"/>
              </a:defRPr>
            </a:lvl2pPr>
            <a:lvl3pPr marL="1139825" indent="-187325" defTabSz="228600" eaLnBrk="0" hangingPunct="0">
              <a:defRPr sz="1200">
                <a:solidFill>
                  <a:schemeClr val="tx1"/>
                </a:solidFill>
                <a:latin typeface="Arial" panose="020B0604020202020204" pitchFamily="34" charset="0"/>
              </a:defRPr>
            </a:lvl3pPr>
            <a:lvl4pPr marL="1600200" indent="-228600" defTabSz="228600" eaLnBrk="0" hangingPunct="0">
              <a:defRPr sz="1200">
                <a:solidFill>
                  <a:schemeClr val="tx1"/>
                </a:solidFill>
                <a:latin typeface="Arial" panose="020B0604020202020204" pitchFamily="34" charset="0"/>
              </a:defRPr>
            </a:lvl4pPr>
            <a:lvl5pPr marL="2057400" indent="-228600" defTabSz="228600" eaLnBrk="0" hangingPunct="0">
              <a:defRPr sz="1200">
                <a:solidFill>
                  <a:schemeClr val="tx1"/>
                </a:solidFill>
                <a:latin typeface="Arial" panose="020B0604020202020204" pitchFamily="34" charset="0"/>
              </a:defRPr>
            </a:lvl5pPr>
            <a:lvl6pPr marL="2514600" indent="-228600" algn="ctr" defTabSz="228600"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228600"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228600"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228600" eaLnBrk="0" fontAlgn="base" hangingPunct="0">
              <a:spcBef>
                <a:spcPct val="0"/>
              </a:spcBef>
              <a:spcAft>
                <a:spcPct val="0"/>
              </a:spcAft>
              <a:defRPr sz="1200">
                <a:solidFill>
                  <a:schemeClr val="tx1"/>
                </a:solidFill>
                <a:latin typeface="Arial" panose="020B0604020202020204" pitchFamily="34" charset="0"/>
              </a:defRPr>
            </a:lvl9pPr>
          </a:lstStyle>
          <a:p>
            <a:pPr lvl="2" algn="just" eaLnBrk="1" hangingPunct="1">
              <a:buFont typeface="Wingdings" panose="05000000000000000000" pitchFamily="2" charset="2"/>
              <a:buChar char="²"/>
            </a:pPr>
            <a:r>
              <a:rPr lang="es-MX" altLang="es-MX">
                <a:cs typeface="Times New Roman" panose="02020603050405020304" pitchFamily="18" charset="0"/>
              </a:rPr>
              <a:t>	Debe usarse éste símbolo para evitar cruce entre líneas del flujo o para llegar a una mejor distribución de los símbolos.</a:t>
            </a:r>
          </a:p>
          <a:p>
            <a:pPr lvl="2" algn="just" eaLnBrk="1" hangingPunct="1">
              <a:buFont typeface="Wingdings" panose="05000000000000000000" pitchFamily="2" charset="2"/>
              <a:buChar char="²"/>
            </a:pPr>
            <a:endParaRPr lang="es-MX" altLang="es-MX">
              <a:cs typeface="Times New Roman" panose="02020603050405020304" pitchFamily="18" charset="0"/>
            </a:endParaRPr>
          </a:p>
          <a:p>
            <a:pPr lvl="2" algn="just" eaLnBrk="1" hangingPunct="1">
              <a:buFont typeface="Wingdings" panose="05000000000000000000" pitchFamily="2" charset="2"/>
              <a:buChar char="²"/>
            </a:pPr>
            <a:r>
              <a:rPr lang="es-MX" altLang="es-MX">
                <a:cs typeface="Times New Roman" panose="02020603050405020304" pitchFamily="18" charset="0"/>
              </a:rPr>
              <a:t>Cada conector debe identificarse con otro cuyo número sea el mismo (el mismo para el envío que para la recepción).</a:t>
            </a:r>
            <a:endParaRPr lang="es-MX" altLang="es-MX">
              <a:cs typeface="Arial" panose="020B0604020202020204" pitchFamily="34" charset="0"/>
            </a:endParaRPr>
          </a:p>
        </p:txBody>
      </p:sp>
      <p:grpSp>
        <p:nvGrpSpPr>
          <p:cNvPr id="186372" name="Group 4">
            <a:extLst>
              <a:ext uri="{FF2B5EF4-FFF2-40B4-BE49-F238E27FC236}">
                <a16:creationId xmlns:a16="http://schemas.microsoft.com/office/drawing/2014/main" id="{4F9D49F8-EC9E-4E46-B657-DFC12F89CFC6}"/>
              </a:ext>
            </a:extLst>
          </p:cNvPr>
          <p:cNvGrpSpPr>
            <a:grpSpLocks/>
          </p:cNvGrpSpPr>
          <p:nvPr/>
        </p:nvGrpSpPr>
        <p:grpSpPr bwMode="auto">
          <a:xfrm>
            <a:off x="2093119" y="7101669"/>
            <a:ext cx="2667000" cy="685800"/>
            <a:chOff x="1392" y="3648"/>
            <a:chExt cx="1680" cy="432"/>
          </a:xfrm>
        </p:grpSpPr>
        <p:sp>
          <p:nvSpPr>
            <p:cNvPr id="186373" name="AutoShape 5">
              <a:extLst>
                <a:ext uri="{FF2B5EF4-FFF2-40B4-BE49-F238E27FC236}">
                  <a16:creationId xmlns:a16="http://schemas.microsoft.com/office/drawing/2014/main" id="{63642C44-7D0A-4186-BE9B-720C5B57C139}"/>
                </a:ext>
              </a:extLst>
            </p:cNvPr>
            <p:cNvSpPr>
              <a:spLocks noChangeArrowheads="1"/>
            </p:cNvSpPr>
            <p:nvPr/>
          </p:nvSpPr>
          <p:spPr bwMode="auto">
            <a:xfrm>
              <a:off x="1968"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4" name="AutoShape 6">
              <a:extLst>
                <a:ext uri="{FF2B5EF4-FFF2-40B4-BE49-F238E27FC236}">
                  <a16:creationId xmlns:a16="http://schemas.microsoft.com/office/drawing/2014/main" id="{522C0439-EC27-45CF-8763-FBFA022A09FD}"/>
                </a:ext>
              </a:extLst>
            </p:cNvPr>
            <p:cNvSpPr>
              <a:spLocks noChangeArrowheads="1"/>
            </p:cNvSpPr>
            <p:nvPr/>
          </p:nvSpPr>
          <p:spPr bwMode="auto">
            <a:xfrm>
              <a:off x="2304" y="3648"/>
              <a:ext cx="192" cy="192"/>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75" name="Line 7">
              <a:extLst>
                <a:ext uri="{FF2B5EF4-FFF2-40B4-BE49-F238E27FC236}">
                  <a16:creationId xmlns:a16="http://schemas.microsoft.com/office/drawing/2014/main" id="{89AA577F-490C-4E1A-87F1-70D3CB017101}"/>
                </a:ext>
              </a:extLst>
            </p:cNvPr>
            <p:cNvSpPr>
              <a:spLocks noChangeShapeType="1"/>
            </p:cNvSpPr>
            <p:nvPr/>
          </p:nvSpPr>
          <p:spPr bwMode="auto">
            <a:xfrm flipV="1">
              <a:off x="2064"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6" name="Line 8">
              <a:extLst>
                <a:ext uri="{FF2B5EF4-FFF2-40B4-BE49-F238E27FC236}">
                  <a16:creationId xmlns:a16="http://schemas.microsoft.com/office/drawing/2014/main" id="{55C2E20B-21B2-4B91-917C-9A4B62A96C21}"/>
                </a:ext>
              </a:extLst>
            </p:cNvPr>
            <p:cNvSpPr>
              <a:spLocks noChangeShapeType="1"/>
            </p:cNvSpPr>
            <p:nvPr/>
          </p:nvSpPr>
          <p:spPr bwMode="auto">
            <a:xfrm>
              <a:off x="2400" y="384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MX"/>
            </a:p>
          </p:txBody>
        </p:sp>
        <p:sp>
          <p:nvSpPr>
            <p:cNvPr id="186377" name="Text Box 9">
              <a:extLst>
                <a:ext uri="{FF2B5EF4-FFF2-40B4-BE49-F238E27FC236}">
                  <a16:creationId xmlns:a16="http://schemas.microsoft.com/office/drawing/2014/main" id="{201F5471-91D4-4A69-BA16-8DB43712D4AB}"/>
                </a:ext>
              </a:extLst>
            </p:cNvPr>
            <p:cNvSpPr txBox="1">
              <a:spLocks noChangeArrowheads="1"/>
            </p:cNvSpPr>
            <p:nvPr/>
          </p:nvSpPr>
          <p:spPr bwMode="auto">
            <a:xfrm>
              <a:off x="1920"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8" name="Text Box 10">
              <a:extLst>
                <a:ext uri="{FF2B5EF4-FFF2-40B4-BE49-F238E27FC236}">
                  <a16:creationId xmlns:a16="http://schemas.microsoft.com/office/drawing/2014/main" id="{9A19C5A5-AFE4-4345-8CFC-502C885D31F1}"/>
                </a:ext>
              </a:extLst>
            </p:cNvPr>
            <p:cNvSpPr txBox="1">
              <a:spLocks noChangeArrowheads="1"/>
            </p:cNvSpPr>
            <p:nvPr/>
          </p:nvSpPr>
          <p:spPr bwMode="auto">
            <a:xfrm>
              <a:off x="2256" y="3676"/>
              <a:ext cx="240"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sz="1100"/>
                <a:t>  3</a:t>
              </a:r>
            </a:p>
          </p:txBody>
        </p:sp>
        <p:sp>
          <p:nvSpPr>
            <p:cNvPr id="186379" name="Text Box 11">
              <a:extLst>
                <a:ext uri="{FF2B5EF4-FFF2-40B4-BE49-F238E27FC236}">
                  <a16:creationId xmlns:a16="http://schemas.microsoft.com/office/drawing/2014/main" id="{F64841F2-F0CE-46C7-A6C6-3A6B51DD1769}"/>
                </a:ext>
              </a:extLst>
            </p:cNvPr>
            <p:cNvSpPr txBox="1">
              <a:spLocks noChangeArrowheads="1"/>
            </p:cNvSpPr>
            <p:nvPr/>
          </p:nvSpPr>
          <p:spPr bwMode="auto">
            <a:xfrm>
              <a:off x="1392"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(salida)</a:t>
              </a:r>
            </a:p>
          </p:txBody>
        </p:sp>
        <p:sp>
          <p:nvSpPr>
            <p:cNvPr id="186380" name="Text Box 12">
              <a:extLst>
                <a:ext uri="{FF2B5EF4-FFF2-40B4-BE49-F238E27FC236}">
                  <a16:creationId xmlns:a16="http://schemas.microsoft.com/office/drawing/2014/main" id="{D8CAE754-E634-462C-A839-653A801E1C37}"/>
                </a:ext>
              </a:extLst>
            </p:cNvPr>
            <p:cNvSpPr txBox="1">
              <a:spLocks noChangeArrowheads="1"/>
            </p:cNvSpPr>
            <p:nvPr/>
          </p:nvSpPr>
          <p:spPr bwMode="auto">
            <a:xfrm>
              <a:off x="2496" y="3888"/>
              <a:ext cx="5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pPr>
              <a:r>
                <a:rPr lang="es-MX" altLang="es-MX"/>
                <a:t>(entrada)</a:t>
              </a:r>
            </a:p>
          </p:txBody>
        </p:sp>
      </p:grpSp>
      <p:sp>
        <p:nvSpPr>
          <p:cNvPr id="186381" name="Text Box 13">
            <a:extLst>
              <a:ext uri="{FF2B5EF4-FFF2-40B4-BE49-F238E27FC236}">
                <a16:creationId xmlns:a16="http://schemas.microsoft.com/office/drawing/2014/main" id="{D08764A6-F47E-453D-9A89-000BD8A05EFB}"/>
              </a:ext>
            </a:extLst>
          </p:cNvPr>
          <p:cNvSpPr txBox="1">
            <a:spLocks noChangeArrowheads="1"/>
          </p:cNvSpPr>
          <p:nvPr/>
        </p:nvSpPr>
        <p:spPr bwMode="auto">
          <a:xfrm>
            <a:off x="2400795" y="4293382"/>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representa la conexión o enlace de una parte del diagrama de flujo con otra parte lejana del mismo.</a:t>
            </a:r>
          </a:p>
        </p:txBody>
      </p:sp>
      <p:sp>
        <p:nvSpPr>
          <p:cNvPr id="186382" name="AutoShape 14">
            <a:extLst>
              <a:ext uri="{FF2B5EF4-FFF2-40B4-BE49-F238E27FC236}">
                <a16:creationId xmlns:a16="http://schemas.microsoft.com/office/drawing/2014/main" id="{EB7B5371-BD49-4BAC-8A7B-D35DCD964F5C}"/>
              </a:ext>
            </a:extLst>
          </p:cNvPr>
          <p:cNvSpPr>
            <a:spLocks noChangeArrowheads="1"/>
          </p:cNvSpPr>
          <p:nvPr/>
        </p:nvSpPr>
        <p:spPr bwMode="auto">
          <a:xfrm>
            <a:off x="941883" y="4137807"/>
            <a:ext cx="852487" cy="852488"/>
          </a:xfrm>
          <a:prstGeom prst="flowChartConnector">
            <a:avLst/>
          </a:prstGeom>
          <a:solidFill>
            <a:schemeClr val="bg1"/>
          </a:solidFill>
          <a:ln w="9525">
            <a:solidFill>
              <a:schemeClr val="tx1"/>
            </a:solidFill>
            <a:round/>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3" name="AutoShape 15">
            <a:extLst>
              <a:ext uri="{FF2B5EF4-FFF2-40B4-BE49-F238E27FC236}">
                <a16:creationId xmlns:a16="http://schemas.microsoft.com/office/drawing/2014/main" id="{8D919690-BC6D-4866-B3F6-103E9AFBA8CD}"/>
              </a:ext>
            </a:extLst>
          </p:cNvPr>
          <p:cNvSpPr>
            <a:spLocks noChangeArrowheads="1"/>
          </p:cNvSpPr>
          <p:nvPr/>
        </p:nvSpPr>
        <p:spPr bwMode="auto">
          <a:xfrm>
            <a:off x="879970" y="1470807"/>
            <a:ext cx="1066800" cy="762000"/>
          </a:xfrm>
          <a:prstGeom prst="triangle">
            <a:avLst>
              <a:gd name="adj" fmla="val 50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6384" name="Text Box 16">
            <a:extLst>
              <a:ext uri="{FF2B5EF4-FFF2-40B4-BE49-F238E27FC236}">
                <a16:creationId xmlns:a16="http://schemas.microsoft.com/office/drawing/2014/main" id="{4F74B6D9-4E51-4F74-B3C6-F74352AB33E0}"/>
              </a:ext>
            </a:extLst>
          </p:cNvPr>
          <p:cNvSpPr txBox="1">
            <a:spLocks noChangeArrowheads="1"/>
          </p:cNvSpPr>
          <p:nvPr/>
        </p:nvSpPr>
        <p:spPr bwMode="auto">
          <a:xfrm>
            <a:off x="2403970" y="1470807"/>
            <a:ext cx="35052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a:t>Este símbolo representa un ARCHIVO común y corriente de oficina, donde se guarda un documento en forma </a:t>
            </a:r>
            <a:r>
              <a:rPr lang="es-MX" altLang="es-MX" b="1"/>
              <a:t>temporal</a:t>
            </a:r>
            <a:r>
              <a:rPr lang="es-MX" altLang="es-MX"/>
              <a:t>.</a:t>
            </a:r>
          </a:p>
        </p:txBody>
      </p:sp>
      <p:sp>
        <p:nvSpPr>
          <p:cNvPr id="186385" name="Text Box 17">
            <a:extLst>
              <a:ext uri="{FF2B5EF4-FFF2-40B4-BE49-F238E27FC236}">
                <a16:creationId xmlns:a16="http://schemas.microsoft.com/office/drawing/2014/main" id="{BD822CB4-EB6A-4038-81F8-50CE196589C8}"/>
              </a:ext>
            </a:extLst>
          </p:cNvPr>
          <p:cNvSpPr txBox="1">
            <a:spLocks noChangeArrowheads="1"/>
          </p:cNvSpPr>
          <p:nvPr/>
        </p:nvSpPr>
        <p:spPr bwMode="auto">
          <a:xfrm>
            <a:off x="2400795" y="2842407"/>
            <a:ext cx="35052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Este símbolo representa un ARCHIVO común y corriente de oficina, donde se guarda un documento en forma </a:t>
            </a:r>
            <a:r>
              <a:rPr lang="es-MX" altLang="es-MX" b="1"/>
              <a:t>permanente</a:t>
            </a:r>
            <a:r>
              <a:rPr lang="es-MX" altLang="es-MX"/>
              <a:t>.</a:t>
            </a:r>
          </a:p>
        </p:txBody>
      </p:sp>
      <p:sp>
        <p:nvSpPr>
          <p:cNvPr id="186386" name="AutoShape 18">
            <a:extLst>
              <a:ext uri="{FF2B5EF4-FFF2-40B4-BE49-F238E27FC236}">
                <a16:creationId xmlns:a16="http://schemas.microsoft.com/office/drawing/2014/main" id="{D3B4F070-C029-4D06-B054-452FAE2A495D}"/>
              </a:ext>
            </a:extLst>
          </p:cNvPr>
          <p:cNvSpPr>
            <a:spLocks noChangeArrowheads="1"/>
          </p:cNvSpPr>
          <p:nvPr/>
        </p:nvSpPr>
        <p:spPr bwMode="auto">
          <a:xfrm>
            <a:off x="883145" y="2918607"/>
            <a:ext cx="911225" cy="685800"/>
          </a:xfrm>
          <a:prstGeom prst="flowChartMerge">
            <a:avLst/>
          </a:prstGeom>
          <a:solidFill>
            <a:schemeClr val="bg1"/>
          </a:solidFill>
          <a:ln w="9525">
            <a:solidFill>
              <a:schemeClr val="tx1"/>
            </a:solidFill>
            <a:miter lim="800000"/>
            <a:headEnd/>
            <a:tailEnd/>
          </a:ln>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9" name="Line 14">
            <a:extLst>
              <a:ext uri="{FF2B5EF4-FFF2-40B4-BE49-F238E27FC236}">
                <a16:creationId xmlns:a16="http://schemas.microsoft.com/office/drawing/2014/main" id="{E5096BA7-3134-48AA-8985-659D1523F13E}"/>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0" name="Line 17">
            <a:extLst>
              <a:ext uri="{FF2B5EF4-FFF2-40B4-BE49-F238E27FC236}">
                <a16:creationId xmlns:a16="http://schemas.microsoft.com/office/drawing/2014/main" id="{D78EC9C5-C0AE-4F10-A035-120B870B093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1" name="Line 15">
            <a:extLst>
              <a:ext uri="{FF2B5EF4-FFF2-40B4-BE49-F238E27FC236}">
                <a16:creationId xmlns:a16="http://schemas.microsoft.com/office/drawing/2014/main" id="{EFEB4F01-2E4F-42A4-848C-C95D1DE99CE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22" name="Line 16">
            <a:extLst>
              <a:ext uri="{FF2B5EF4-FFF2-40B4-BE49-F238E27FC236}">
                <a16:creationId xmlns:a16="http://schemas.microsoft.com/office/drawing/2014/main" id="{5C6CC1F6-35AE-4A48-A92A-AC0096C9ACD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23" name="Tabla 22">
            <a:extLst>
              <a:ext uri="{FF2B5EF4-FFF2-40B4-BE49-F238E27FC236}">
                <a16:creationId xmlns:a16="http://schemas.microsoft.com/office/drawing/2014/main" id="{72FBB864-B93E-4E44-B65F-FFD17FFEB0B9}"/>
              </a:ext>
            </a:extLst>
          </p:cNvPr>
          <p:cNvGraphicFramePr>
            <a:graphicFrameLocks noGrp="1"/>
          </p:cNvGraphicFramePr>
          <p:nvPr>
            <p:extLst>
              <p:ext uri="{D42A27DB-BD31-4B8C-83A1-F6EECF244321}">
                <p14:modId xmlns:p14="http://schemas.microsoft.com/office/powerpoint/2010/main" val="341598025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24" name="Picture 2077" descr="Resultado de imagen para ayuntamiento de tlatlauquitepec">
            <a:hlinkClick r:id="rId2"/>
            <a:extLst>
              <a:ext uri="{FF2B5EF4-FFF2-40B4-BE49-F238E27FC236}">
                <a16:creationId xmlns:a16="http://schemas.microsoft.com/office/drawing/2014/main" id="{474AB378-6968-4453-A56E-3C018B63FD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Tabla 24">
            <a:extLst>
              <a:ext uri="{FF2B5EF4-FFF2-40B4-BE49-F238E27FC236}">
                <a16:creationId xmlns:a16="http://schemas.microsoft.com/office/drawing/2014/main" id="{5EBCB6DD-FC8C-4195-B079-B6A8FE64FDD2}"/>
              </a:ext>
            </a:extLst>
          </p:cNvPr>
          <p:cNvGraphicFramePr>
            <a:graphicFrameLocks noGrp="1"/>
          </p:cNvGraphicFramePr>
          <p:nvPr>
            <p:extLst>
              <p:ext uri="{D42A27DB-BD31-4B8C-83A1-F6EECF244321}">
                <p14:modId xmlns:p14="http://schemas.microsoft.com/office/powerpoint/2010/main" val="821737141"/>
              </p:ext>
            </p:extLst>
          </p:nvPr>
        </p:nvGraphicFramePr>
        <p:xfrm>
          <a:off x="5228634" y="8912203"/>
          <a:ext cx="1264242" cy="370840"/>
        </p:xfrm>
        <a:graphic>
          <a:graphicData uri="http://schemas.openxmlformats.org/drawingml/2006/table">
            <a:tbl>
              <a:tblPr firstRow="1" bandRow="1">
                <a:tableStyleId>{F5AB1C69-6EDB-4FF4-983F-18BD219EF322}</a:tableStyleId>
              </a:tblPr>
              <a:tblGrid>
                <a:gridCol w="1264242">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17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AutoShape 3">
            <a:extLst>
              <a:ext uri="{FF2B5EF4-FFF2-40B4-BE49-F238E27FC236}">
                <a16:creationId xmlns:a16="http://schemas.microsoft.com/office/drawing/2014/main" id="{CF6E6977-2B9D-4B26-B28C-19EEE215B745}"/>
              </a:ext>
            </a:extLst>
          </p:cNvPr>
          <p:cNvSpPr>
            <a:spLocks noChangeArrowheads="1"/>
          </p:cNvSpPr>
          <p:nvPr/>
        </p:nvSpPr>
        <p:spPr bwMode="auto">
          <a:xfrm>
            <a:off x="1219200" y="4267200"/>
            <a:ext cx="698500" cy="685800"/>
          </a:xfrm>
          <a:prstGeom prst="flowChartOffpageConnector">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87396" name="Text Box 4">
            <a:extLst>
              <a:ext uri="{FF2B5EF4-FFF2-40B4-BE49-F238E27FC236}">
                <a16:creationId xmlns:a16="http://schemas.microsoft.com/office/drawing/2014/main" id="{81798036-3FBE-4B43-A541-304A62CB0C43}"/>
              </a:ext>
            </a:extLst>
          </p:cNvPr>
          <p:cNvSpPr txBox="1">
            <a:spLocks noChangeArrowheads="1"/>
          </p:cNvSpPr>
          <p:nvPr/>
        </p:nvSpPr>
        <p:spPr bwMode="auto">
          <a:xfrm>
            <a:off x="2514600" y="4267200"/>
            <a:ext cx="350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lnSpc>
                <a:spcPct val="80000"/>
              </a:lnSpc>
              <a:spcBef>
                <a:spcPct val="50000"/>
              </a:spcBef>
            </a:pPr>
            <a:r>
              <a:rPr lang="es-MX" altLang="es-MX"/>
              <a:t>EL CONECTOR DE PÁGINA representa una conexión o enlace con otra hoja diferente, en la que continúa el diagrama de flujo de la documentación o información del mismo procedimiento.</a:t>
            </a:r>
          </a:p>
        </p:txBody>
      </p:sp>
      <p:sp>
        <p:nvSpPr>
          <p:cNvPr id="187397" name="Text Box 5">
            <a:extLst>
              <a:ext uri="{FF2B5EF4-FFF2-40B4-BE49-F238E27FC236}">
                <a16:creationId xmlns:a16="http://schemas.microsoft.com/office/drawing/2014/main" id="{9D89735D-047E-4B1F-9EFF-240B3AA2F26B}"/>
              </a:ext>
            </a:extLst>
          </p:cNvPr>
          <p:cNvSpPr txBox="1">
            <a:spLocks noChangeArrowheads="1"/>
          </p:cNvSpPr>
          <p:nvPr/>
        </p:nvSpPr>
        <p:spPr bwMode="auto">
          <a:xfrm>
            <a:off x="2438400" y="2362200"/>
            <a:ext cx="3505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just" eaLnBrk="1" hangingPunct="1">
              <a:spcBef>
                <a:spcPct val="50000"/>
              </a:spcBef>
            </a:pPr>
            <a:r>
              <a:rPr lang="es-MX" altLang="es-MX" dirty="0"/>
              <a:t>Este símbolo representa cuando la información enviada, recibida o generada sea por medios electromagnéticos; se tendrá también que representar cuando sean varias copias en alguna medio magnético, señalando su destino tal y como se señala en el caso de los documentos.</a:t>
            </a:r>
            <a:endParaRPr lang="es-MX" altLang="es-MX" b="1" dirty="0"/>
          </a:p>
        </p:txBody>
      </p:sp>
      <p:sp>
        <p:nvSpPr>
          <p:cNvPr id="187398" name="Freeform 6">
            <a:extLst>
              <a:ext uri="{FF2B5EF4-FFF2-40B4-BE49-F238E27FC236}">
                <a16:creationId xmlns:a16="http://schemas.microsoft.com/office/drawing/2014/main" id="{D2D6FC69-D8FE-454C-9E51-6BB311B44959}"/>
              </a:ext>
            </a:extLst>
          </p:cNvPr>
          <p:cNvSpPr>
            <a:spLocks noEditPoints="1"/>
          </p:cNvSpPr>
          <p:nvPr/>
        </p:nvSpPr>
        <p:spPr bwMode="auto">
          <a:xfrm>
            <a:off x="1143000" y="2362200"/>
            <a:ext cx="914400" cy="914400"/>
          </a:xfrm>
          <a:custGeom>
            <a:avLst/>
            <a:gdLst>
              <a:gd name="T0" fmla="*/ 471 w 520"/>
              <a:gd name="T1" fmla="*/ 48 h 392"/>
              <a:gd name="T2" fmla="*/ 504 w 520"/>
              <a:gd name="T3" fmla="*/ 48 h 392"/>
              <a:gd name="T4" fmla="*/ 504 w 520"/>
              <a:gd name="T5" fmla="*/ 25 h 392"/>
              <a:gd name="T6" fmla="*/ 471 w 520"/>
              <a:gd name="T7" fmla="*/ 25 h 392"/>
              <a:gd name="T8" fmla="*/ 471 w 520"/>
              <a:gd name="T9" fmla="*/ 48 h 392"/>
              <a:gd name="T10" fmla="*/ 16 w 520"/>
              <a:gd name="T11" fmla="*/ 48 h 392"/>
              <a:gd name="T12" fmla="*/ 49 w 520"/>
              <a:gd name="T13" fmla="*/ 48 h 392"/>
              <a:gd name="T14" fmla="*/ 49 w 520"/>
              <a:gd name="T15" fmla="*/ 25 h 392"/>
              <a:gd name="T16" fmla="*/ 16 w 520"/>
              <a:gd name="T17" fmla="*/ 25 h 392"/>
              <a:gd name="T18" fmla="*/ 16 w 520"/>
              <a:gd name="T19" fmla="*/ 48 h 392"/>
              <a:gd name="T20" fmla="*/ 130 w 520"/>
              <a:gd name="T21" fmla="*/ 392 h 392"/>
              <a:gd name="T22" fmla="*/ 390 w 520"/>
              <a:gd name="T23" fmla="*/ 392 h 392"/>
              <a:gd name="T24" fmla="*/ 390 w 520"/>
              <a:gd name="T25" fmla="*/ 264 h 392"/>
              <a:gd name="T26" fmla="*/ 388 w 520"/>
              <a:gd name="T27" fmla="*/ 255 h 392"/>
              <a:gd name="T28" fmla="*/ 381 w 520"/>
              <a:gd name="T29" fmla="*/ 248 h 392"/>
              <a:gd name="T30" fmla="*/ 369 w 520"/>
              <a:gd name="T31" fmla="*/ 244 h 392"/>
              <a:gd name="T32" fmla="*/ 151 w 520"/>
              <a:gd name="T33" fmla="*/ 244 h 392"/>
              <a:gd name="T34" fmla="*/ 139 w 520"/>
              <a:gd name="T35" fmla="*/ 248 h 392"/>
              <a:gd name="T36" fmla="*/ 132 w 520"/>
              <a:gd name="T37" fmla="*/ 255 h 392"/>
              <a:gd name="T38" fmla="*/ 130 w 520"/>
              <a:gd name="T39" fmla="*/ 264 h 392"/>
              <a:gd name="T40" fmla="*/ 130 w 520"/>
              <a:gd name="T41" fmla="*/ 392 h 392"/>
              <a:gd name="T42" fmla="*/ 64 w 520"/>
              <a:gd name="T43" fmla="*/ 196 h 392"/>
              <a:gd name="T44" fmla="*/ 456 w 520"/>
              <a:gd name="T45" fmla="*/ 196 h 392"/>
              <a:gd name="T46" fmla="*/ 456 w 520"/>
              <a:gd name="T47" fmla="*/ 0 h 392"/>
              <a:gd name="T48" fmla="*/ 64 w 520"/>
              <a:gd name="T49" fmla="*/ 0 h 392"/>
              <a:gd name="T50" fmla="*/ 64 w 520"/>
              <a:gd name="T51" fmla="*/ 196 h 392"/>
              <a:gd name="T52" fmla="*/ 0 w 520"/>
              <a:gd name="T53" fmla="*/ 356 h 392"/>
              <a:gd name="T54" fmla="*/ 49 w 520"/>
              <a:gd name="T55" fmla="*/ 392 h 392"/>
              <a:gd name="T56" fmla="*/ 494 w 520"/>
              <a:gd name="T57" fmla="*/ 392 h 392"/>
              <a:gd name="T58" fmla="*/ 504 w 520"/>
              <a:gd name="T59" fmla="*/ 391 h 392"/>
              <a:gd name="T60" fmla="*/ 513 w 520"/>
              <a:gd name="T61" fmla="*/ 387 h 392"/>
              <a:gd name="T62" fmla="*/ 518 w 520"/>
              <a:gd name="T63" fmla="*/ 381 h 392"/>
              <a:gd name="T64" fmla="*/ 520 w 520"/>
              <a:gd name="T65" fmla="*/ 373 h 392"/>
              <a:gd name="T66" fmla="*/ 520 w 520"/>
              <a:gd name="T67" fmla="*/ 19 h 392"/>
              <a:gd name="T68" fmla="*/ 518 w 520"/>
              <a:gd name="T69" fmla="*/ 12 h 392"/>
              <a:gd name="T70" fmla="*/ 513 w 520"/>
              <a:gd name="T71" fmla="*/ 5 h 392"/>
              <a:gd name="T72" fmla="*/ 504 w 520"/>
              <a:gd name="T73" fmla="*/ 1 h 392"/>
              <a:gd name="T74" fmla="*/ 494 w 520"/>
              <a:gd name="T75" fmla="*/ 0 h 392"/>
              <a:gd name="T76" fmla="*/ 26 w 520"/>
              <a:gd name="T77" fmla="*/ 0 h 392"/>
              <a:gd name="T78" fmla="*/ 16 w 520"/>
              <a:gd name="T79" fmla="*/ 1 h 392"/>
              <a:gd name="T80" fmla="*/ 7 w 520"/>
              <a:gd name="T81" fmla="*/ 5 h 392"/>
              <a:gd name="T82" fmla="*/ 2 w 520"/>
              <a:gd name="T83" fmla="*/ 12 h 392"/>
              <a:gd name="T84" fmla="*/ 0 w 520"/>
              <a:gd name="T85" fmla="*/ 19 h 392"/>
              <a:gd name="T86" fmla="*/ 0 w 520"/>
              <a:gd name="T87" fmla="*/ 356 h 392"/>
              <a:gd name="T88" fmla="*/ 182 w 520"/>
              <a:gd name="T89" fmla="*/ 364 h 392"/>
              <a:gd name="T90" fmla="*/ 246 w 520"/>
              <a:gd name="T91" fmla="*/ 364 h 392"/>
              <a:gd name="T92" fmla="*/ 246 w 520"/>
              <a:gd name="T93" fmla="*/ 265 h 392"/>
              <a:gd name="T94" fmla="*/ 182 w 520"/>
              <a:gd name="T95" fmla="*/ 265 h 392"/>
              <a:gd name="T96" fmla="*/ 182 w 520"/>
              <a:gd name="T97" fmla="*/ 364 h 3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0"/>
              <a:gd name="T148" fmla="*/ 0 h 392"/>
              <a:gd name="T149" fmla="*/ 520 w 520"/>
              <a:gd name="T150" fmla="*/ 392 h 3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0" h="392">
                <a:moveTo>
                  <a:pt x="471" y="48"/>
                </a:moveTo>
                <a:lnTo>
                  <a:pt x="504" y="48"/>
                </a:lnTo>
                <a:lnTo>
                  <a:pt x="504" y="25"/>
                </a:lnTo>
                <a:lnTo>
                  <a:pt x="471" y="25"/>
                </a:lnTo>
                <a:lnTo>
                  <a:pt x="471" y="48"/>
                </a:lnTo>
                <a:close/>
                <a:moveTo>
                  <a:pt x="16" y="48"/>
                </a:moveTo>
                <a:lnTo>
                  <a:pt x="49" y="48"/>
                </a:lnTo>
                <a:lnTo>
                  <a:pt x="49" y="25"/>
                </a:lnTo>
                <a:lnTo>
                  <a:pt x="16" y="25"/>
                </a:lnTo>
                <a:lnTo>
                  <a:pt x="16" y="48"/>
                </a:lnTo>
                <a:close/>
                <a:moveTo>
                  <a:pt x="130" y="392"/>
                </a:moveTo>
                <a:lnTo>
                  <a:pt x="390" y="392"/>
                </a:lnTo>
                <a:lnTo>
                  <a:pt x="390" y="264"/>
                </a:lnTo>
                <a:lnTo>
                  <a:pt x="388" y="255"/>
                </a:lnTo>
                <a:lnTo>
                  <a:pt x="381" y="248"/>
                </a:lnTo>
                <a:lnTo>
                  <a:pt x="369" y="244"/>
                </a:lnTo>
                <a:lnTo>
                  <a:pt x="151" y="244"/>
                </a:lnTo>
                <a:lnTo>
                  <a:pt x="139" y="248"/>
                </a:lnTo>
                <a:lnTo>
                  <a:pt x="132" y="255"/>
                </a:lnTo>
                <a:lnTo>
                  <a:pt x="130" y="264"/>
                </a:lnTo>
                <a:lnTo>
                  <a:pt x="130" y="392"/>
                </a:lnTo>
                <a:close/>
                <a:moveTo>
                  <a:pt x="64" y="196"/>
                </a:moveTo>
                <a:lnTo>
                  <a:pt x="456" y="196"/>
                </a:lnTo>
                <a:lnTo>
                  <a:pt x="456" y="0"/>
                </a:lnTo>
                <a:lnTo>
                  <a:pt x="64" y="0"/>
                </a:lnTo>
                <a:lnTo>
                  <a:pt x="64" y="196"/>
                </a:lnTo>
                <a:close/>
                <a:moveTo>
                  <a:pt x="0" y="356"/>
                </a:moveTo>
                <a:lnTo>
                  <a:pt x="49" y="392"/>
                </a:lnTo>
                <a:lnTo>
                  <a:pt x="494" y="392"/>
                </a:lnTo>
                <a:lnTo>
                  <a:pt x="504" y="391"/>
                </a:lnTo>
                <a:lnTo>
                  <a:pt x="513" y="387"/>
                </a:lnTo>
                <a:lnTo>
                  <a:pt x="518" y="381"/>
                </a:lnTo>
                <a:lnTo>
                  <a:pt x="520" y="373"/>
                </a:lnTo>
                <a:lnTo>
                  <a:pt x="520" y="19"/>
                </a:lnTo>
                <a:lnTo>
                  <a:pt x="518" y="12"/>
                </a:lnTo>
                <a:lnTo>
                  <a:pt x="513" y="5"/>
                </a:lnTo>
                <a:lnTo>
                  <a:pt x="504" y="1"/>
                </a:lnTo>
                <a:lnTo>
                  <a:pt x="494" y="0"/>
                </a:lnTo>
                <a:lnTo>
                  <a:pt x="26" y="0"/>
                </a:lnTo>
                <a:lnTo>
                  <a:pt x="16" y="1"/>
                </a:lnTo>
                <a:lnTo>
                  <a:pt x="7" y="5"/>
                </a:lnTo>
                <a:lnTo>
                  <a:pt x="2" y="12"/>
                </a:lnTo>
                <a:lnTo>
                  <a:pt x="0" y="19"/>
                </a:lnTo>
                <a:lnTo>
                  <a:pt x="0" y="356"/>
                </a:lnTo>
                <a:close/>
                <a:moveTo>
                  <a:pt x="182" y="364"/>
                </a:moveTo>
                <a:lnTo>
                  <a:pt x="246" y="364"/>
                </a:lnTo>
                <a:lnTo>
                  <a:pt x="246" y="265"/>
                </a:lnTo>
                <a:lnTo>
                  <a:pt x="182" y="265"/>
                </a:lnTo>
                <a:lnTo>
                  <a:pt x="182" y="364"/>
                </a:lnTo>
                <a:close/>
              </a:path>
            </a:pathLst>
          </a:custGeom>
          <a:solidFill>
            <a:srgbClr val="000000"/>
          </a:solidFill>
          <a:ln w="3175">
            <a:solidFill>
              <a:srgbClr val="000000"/>
            </a:solidFill>
            <a:prstDash val="solid"/>
            <a:round/>
            <a:headEnd/>
            <a:tailEnd/>
          </a:ln>
        </p:spPr>
        <p:txBody>
          <a:bodyPr/>
          <a:lstStyle/>
          <a:p>
            <a:endParaRPr lang="es-MX"/>
          </a:p>
        </p:txBody>
      </p:sp>
      <p:sp>
        <p:nvSpPr>
          <p:cNvPr id="7" name="Line 14">
            <a:extLst>
              <a:ext uri="{FF2B5EF4-FFF2-40B4-BE49-F238E27FC236}">
                <a16:creationId xmlns:a16="http://schemas.microsoft.com/office/drawing/2014/main" id="{2844A630-B2C3-45A0-86F9-28B538A0031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7">
            <a:extLst>
              <a:ext uri="{FF2B5EF4-FFF2-40B4-BE49-F238E27FC236}">
                <a16:creationId xmlns:a16="http://schemas.microsoft.com/office/drawing/2014/main" id="{4EA38DA3-9B71-4B90-AF08-F62721ECC34A}"/>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5">
            <a:extLst>
              <a:ext uri="{FF2B5EF4-FFF2-40B4-BE49-F238E27FC236}">
                <a16:creationId xmlns:a16="http://schemas.microsoft.com/office/drawing/2014/main" id="{68D2B047-F080-4599-ABC1-EF6B8CC73FF1}"/>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6">
            <a:extLst>
              <a:ext uri="{FF2B5EF4-FFF2-40B4-BE49-F238E27FC236}">
                <a16:creationId xmlns:a16="http://schemas.microsoft.com/office/drawing/2014/main" id="{6C89A0FA-308D-4C9C-B31B-598D0AFF572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1" name="Tabla 10">
            <a:extLst>
              <a:ext uri="{FF2B5EF4-FFF2-40B4-BE49-F238E27FC236}">
                <a16:creationId xmlns:a16="http://schemas.microsoft.com/office/drawing/2014/main" id="{24E181B1-4D74-43F4-BD8E-6877240A9C73}"/>
              </a:ext>
            </a:extLst>
          </p:cNvPr>
          <p:cNvGraphicFramePr>
            <a:graphicFrameLocks noGrp="1"/>
          </p:cNvGraphicFramePr>
          <p:nvPr>
            <p:extLst>
              <p:ext uri="{D42A27DB-BD31-4B8C-83A1-F6EECF244321}">
                <p14:modId xmlns:p14="http://schemas.microsoft.com/office/powerpoint/2010/main" val="1592077204"/>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2" name="Picture 2077" descr="Resultado de imagen para ayuntamiento de tlatlauquitepec">
            <a:hlinkClick r:id="rId2"/>
            <a:extLst>
              <a:ext uri="{FF2B5EF4-FFF2-40B4-BE49-F238E27FC236}">
                <a16:creationId xmlns:a16="http://schemas.microsoft.com/office/drawing/2014/main" id="{984BC1A0-F6B6-461B-B011-9CF6A7959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la 12">
            <a:extLst>
              <a:ext uri="{FF2B5EF4-FFF2-40B4-BE49-F238E27FC236}">
                <a16:creationId xmlns:a16="http://schemas.microsoft.com/office/drawing/2014/main" id="{AFF580C1-A85C-4303-BF1B-BF4D0F669D4B}"/>
              </a:ext>
            </a:extLst>
          </p:cNvPr>
          <p:cNvGraphicFramePr>
            <a:graphicFrameLocks noGrp="1"/>
          </p:cNvGraphicFramePr>
          <p:nvPr>
            <p:extLst>
              <p:ext uri="{D42A27DB-BD31-4B8C-83A1-F6EECF244321}">
                <p14:modId xmlns:p14="http://schemas.microsoft.com/office/powerpoint/2010/main" val="276330636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18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AACEBD-3E3A-467E-B43B-3260BEB759CE}"/>
              </a:ext>
            </a:extLst>
          </p:cNvPr>
          <p:cNvSpPr>
            <a:spLocks noChangeArrowheads="1"/>
          </p:cNvSpPr>
          <p:nvPr/>
        </p:nvSpPr>
        <p:spPr bwMode="auto">
          <a:xfrm>
            <a:off x="272689" y="2212158"/>
            <a:ext cx="6264696"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HOJA DE AUTORIZACIÓN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800" b="1" dirty="0">
                <a:solidFill>
                  <a:schemeClr val="bg1">
                    <a:lumMod val="50000"/>
                  </a:schemeClr>
                </a:solidFill>
                <a:ea typeface="Calibri" panose="020F0502020204030204" pitchFamily="34" charset="0"/>
                <a:cs typeface="Arial" panose="020B0604020202020204" pitchFamily="34" charset="0"/>
              </a:rPr>
              <a:t>El Presidente Municipal</a:t>
            </a:r>
            <a:r>
              <a:rPr kumimoji="0" lang="es-MX" altLang="es-MX" sz="18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 del H. Ayuntamiento de Tlatlauquitepec emite el siguiente:</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22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rPr>
              <a:t>MANUAL DE PROCEDIMIENTOS DE LA DIRECCION DE OBRA DIRECTA</a:t>
            </a:r>
            <a:endParaRPr lang="es-MX" altLang="es-MX" sz="22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400" b="1" dirty="0">
              <a:solidFill>
                <a:schemeClr val="bg1">
                  <a:lumMod val="50000"/>
                </a:schemeClr>
              </a:solidFill>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4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s-MX" altLang="es-MX" sz="1400" b="1" dirty="0">
                <a:solidFill>
                  <a:schemeClr val="bg1">
                    <a:lumMod val="50000"/>
                  </a:schemeClr>
                </a:solidFill>
                <a:cs typeface="Arial" panose="020B0604020202020204" pitchFamily="34" charset="0"/>
              </a:rPr>
              <a:t>					</a:t>
            </a:r>
            <a:endParaRPr kumimoji="0" lang="es-MX" altLang="es-MX" sz="1600" b="0" i="0" u="none" strike="noStrike" cap="none" normalizeH="0" baseline="0" dirty="0">
              <a:ln>
                <a:noFill/>
              </a:ln>
              <a:solidFill>
                <a:schemeClr val="bg1">
                  <a:lumMod val="50000"/>
                </a:schemeClr>
              </a:solidFill>
              <a:effectLst/>
              <a:latin typeface="Arial" panose="020B0604020202020204" pitchFamily="34" charset="0"/>
            </a:endParaRPr>
          </a:p>
        </p:txBody>
      </p:sp>
      <p:sp>
        <p:nvSpPr>
          <p:cNvPr id="3" name="Line 17">
            <a:extLst>
              <a:ext uri="{FF2B5EF4-FFF2-40B4-BE49-F238E27FC236}">
                <a16:creationId xmlns:a16="http://schemas.microsoft.com/office/drawing/2014/main" id="{D8E2A30C-6912-4EE5-84CD-0E519A56CAD0}"/>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3710437B-B342-44BC-B339-FE5DA976DD7A}"/>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5">
            <a:extLst>
              <a:ext uri="{FF2B5EF4-FFF2-40B4-BE49-F238E27FC236}">
                <a16:creationId xmlns:a16="http://schemas.microsoft.com/office/drawing/2014/main" id="{D9156F93-FEB0-4054-9344-F00B38E7A7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6">
            <a:extLst>
              <a:ext uri="{FF2B5EF4-FFF2-40B4-BE49-F238E27FC236}">
                <a16:creationId xmlns:a16="http://schemas.microsoft.com/office/drawing/2014/main" id="{6E34649A-9B53-4809-99E4-6AF65FBE878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CuadroTexto 6">
            <a:extLst>
              <a:ext uri="{FF2B5EF4-FFF2-40B4-BE49-F238E27FC236}">
                <a16:creationId xmlns:a16="http://schemas.microsoft.com/office/drawing/2014/main" id="{A17E73D4-79CC-473D-BB0D-E927B7A1D466}"/>
              </a:ext>
            </a:extLst>
          </p:cNvPr>
          <p:cNvSpPr txBox="1"/>
          <p:nvPr/>
        </p:nvSpPr>
        <p:spPr>
          <a:xfrm>
            <a:off x="488548" y="8248927"/>
            <a:ext cx="5880905" cy="338554"/>
          </a:xfrm>
          <a:prstGeom prst="rect">
            <a:avLst/>
          </a:prstGeom>
          <a:noFill/>
        </p:spPr>
        <p:txBody>
          <a:bodyPr wrap="none" rtlCol="0">
            <a:spAutoFit/>
          </a:bodyPr>
          <a:lstStyle/>
          <a:p>
            <a:r>
              <a:rPr lang="es-MX" sz="1600" b="1" dirty="0">
                <a:solidFill>
                  <a:schemeClr val="bg1">
                    <a:lumMod val="50000"/>
                  </a:schemeClr>
                </a:solidFill>
              </a:rPr>
              <a:t>REGISTRO: </a:t>
            </a:r>
            <a:r>
              <a:rPr lang="es-MX" sz="1600" b="1" dirty="0" smtClean="0">
                <a:solidFill>
                  <a:schemeClr val="bg1">
                    <a:lumMod val="50000"/>
                  </a:schemeClr>
                </a:solidFill>
              </a:rPr>
              <a:t>HATMPPM17-2018</a:t>
            </a:r>
            <a:r>
              <a:rPr lang="es-MX" sz="1600" b="1" dirty="0">
                <a:solidFill>
                  <a:schemeClr val="bg1">
                    <a:lumMod val="50000"/>
                  </a:schemeClr>
                </a:solidFill>
              </a:rPr>
              <a:t> </a:t>
            </a:r>
            <a:r>
              <a:rPr lang="es-MX" sz="1600" b="1" dirty="0" smtClean="0">
                <a:solidFill>
                  <a:schemeClr val="bg1">
                    <a:lumMod val="50000"/>
                  </a:schemeClr>
                </a:solidFill>
              </a:rPr>
              <a:t>     06 DE NOVIEMBRE 2018</a:t>
            </a:r>
            <a:endParaRPr lang="es-MX" sz="1600" b="1" dirty="0">
              <a:solidFill>
                <a:schemeClr val="bg1">
                  <a:lumMod val="50000"/>
                </a:schemeClr>
              </a:solidFill>
            </a:endParaRPr>
          </a:p>
        </p:txBody>
      </p:sp>
      <p:pic>
        <p:nvPicPr>
          <p:cNvPr id="8" name="Picture 2077" descr="Resultado de imagen para ayuntamiento de tlatlauquitepec">
            <a:hlinkClick r:id="rId2"/>
            <a:extLst>
              <a:ext uri="{FF2B5EF4-FFF2-40B4-BE49-F238E27FC236}">
                <a16:creationId xmlns:a16="http://schemas.microsoft.com/office/drawing/2014/main" id="{704B104E-536B-4C03-8E6D-D96CC606AD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2825" y="491709"/>
            <a:ext cx="1584425" cy="174631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a 9">
            <a:extLst>
              <a:ext uri="{FF2B5EF4-FFF2-40B4-BE49-F238E27FC236}">
                <a16:creationId xmlns:a16="http://schemas.microsoft.com/office/drawing/2014/main" id="{557AD0AD-A091-4893-9417-E88862745EB2}"/>
              </a:ext>
            </a:extLst>
          </p:cNvPr>
          <p:cNvGraphicFramePr>
            <a:graphicFrameLocks noGrp="1"/>
          </p:cNvGraphicFramePr>
          <p:nvPr>
            <p:extLst>
              <p:ext uri="{D42A27DB-BD31-4B8C-83A1-F6EECF244321}">
                <p14:modId xmlns:p14="http://schemas.microsoft.com/office/powerpoint/2010/main" val="2504282785"/>
              </p:ext>
            </p:extLst>
          </p:nvPr>
        </p:nvGraphicFramePr>
        <p:xfrm>
          <a:off x="1119037" y="4850612"/>
          <a:ext cx="4572000" cy="822960"/>
        </p:xfrm>
        <a:graphic>
          <a:graphicData uri="http://schemas.openxmlformats.org/drawingml/2006/table">
            <a:tbl>
              <a:tblPr firstRow="1" bandRow="1">
                <a:tableStyleId>{F5AB1C69-6EDB-4FF4-983F-18BD219EF322}</a:tableStyleId>
              </a:tblPr>
              <a:tblGrid>
                <a:gridCol w="4572000">
                  <a:extLst>
                    <a:ext uri="{9D8B030D-6E8A-4147-A177-3AD203B41FA5}">
                      <a16:colId xmlns:a16="http://schemas.microsoft.com/office/drawing/2014/main" val="3844334587"/>
                    </a:ext>
                  </a:extLst>
                </a:gridCol>
              </a:tblGrid>
              <a:tr h="3708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Autoriza</a:t>
                      </a:r>
                      <a:endParaRPr kumimoji="0" lang="es-MX" altLang="es-MX" sz="1600" b="0" i="0" u="none" strike="noStrike" cap="none" normalizeH="0" baseline="0" dirty="0">
                        <a:ln>
                          <a:noFill/>
                        </a:ln>
                        <a:solidFill>
                          <a:schemeClr val="bg1">
                            <a:lumMod val="50000"/>
                          </a:schemeClr>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baseline="0" dirty="0">
                          <a:ln>
                            <a:noFill/>
                          </a:ln>
                          <a:solidFill>
                            <a:schemeClr val="bg1">
                              <a:lumMod val="50000"/>
                            </a:schemeClr>
                          </a:solidFill>
                          <a:effectLst/>
                          <a:ea typeface="Calibri" panose="020F0502020204030204" pitchFamily="34" charset="0"/>
                          <a:cs typeface="Arial" panose="020B0604020202020204" pitchFamily="34" charset="0"/>
                        </a:rPr>
                        <a:t>Lic. Porfirio Loeza Aguilar</a:t>
                      </a:r>
                    </a:p>
                    <a:p>
                      <a:pPr marL="0" marR="0" lvl="0" indent="0" algn="ctr" defTabSz="914400" rtl="0" eaLnBrk="0" fontAlgn="base" latinLnBrk="0" hangingPunct="0">
                        <a:lnSpc>
                          <a:spcPct val="100000"/>
                        </a:lnSpc>
                        <a:spcBef>
                          <a:spcPct val="0"/>
                        </a:spcBef>
                        <a:spcAft>
                          <a:spcPct val="0"/>
                        </a:spcAft>
                        <a:buClrTx/>
                        <a:buSzTx/>
                        <a:buFontTx/>
                        <a:buNone/>
                        <a:tabLst/>
                      </a:pPr>
                      <a:r>
                        <a:rPr lang="es-MX" altLang="es-MX" sz="1600" b="1" dirty="0">
                          <a:solidFill>
                            <a:schemeClr val="bg1">
                              <a:lumMod val="50000"/>
                            </a:schemeClr>
                          </a:solidFill>
                          <a:latin typeface="Arial" panose="020B0604020202020204" pitchFamily="34" charset="0"/>
                          <a:ea typeface="Calibri" panose="020F0502020204030204" pitchFamily="34" charset="0"/>
                          <a:cs typeface="Arial" panose="020B0604020202020204" pitchFamily="34" charset="0"/>
                        </a:rPr>
                        <a:t>Presidente Municipal</a:t>
                      </a:r>
                      <a:endParaRPr kumimoji="0" lang="es-MX" altLang="es-MX" sz="1600" b="1" i="0" u="none" strike="noStrike" cap="none" normalizeH="0" baseline="0" dirty="0">
                        <a:ln>
                          <a:noFill/>
                        </a:ln>
                        <a:solidFill>
                          <a:schemeClr val="bg1">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51611343"/>
                  </a:ext>
                </a:extLst>
              </a:tr>
            </a:tbl>
          </a:graphicData>
        </a:graphic>
      </p:graphicFrame>
      <p:graphicFrame>
        <p:nvGraphicFramePr>
          <p:cNvPr id="11" name="Tabla 10">
            <a:extLst>
              <a:ext uri="{FF2B5EF4-FFF2-40B4-BE49-F238E27FC236}">
                <a16:creationId xmlns:a16="http://schemas.microsoft.com/office/drawing/2014/main" id="{4117954F-DFD1-40BF-BDDE-DDCCC86F52ED}"/>
              </a:ext>
            </a:extLst>
          </p:cNvPr>
          <p:cNvGraphicFramePr>
            <a:graphicFrameLocks noGrp="1"/>
          </p:cNvGraphicFramePr>
          <p:nvPr>
            <p:extLst>
              <p:ext uri="{D42A27DB-BD31-4B8C-83A1-F6EECF244321}">
                <p14:modId xmlns:p14="http://schemas.microsoft.com/office/powerpoint/2010/main" val="1354288656"/>
              </p:ext>
            </p:extLst>
          </p:nvPr>
        </p:nvGraphicFramePr>
        <p:xfrm>
          <a:off x="516632" y="6490338"/>
          <a:ext cx="5936556" cy="822960"/>
        </p:xfrm>
        <a:graphic>
          <a:graphicData uri="http://schemas.openxmlformats.org/drawingml/2006/table">
            <a:tbl>
              <a:tblPr firstRow="1" bandRow="1">
                <a:tableStyleId>{F5AB1C69-6EDB-4FF4-983F-18BD219EF322}</a:tableStyleId>
              </a:tblPr>
              <a:tblGrid>
                <a:gridCol w="3272408">
                  <a:extLst>
                    <a:ext uri="{9D8B030D-6E8A-4147-A177-3AD203B41FA5}">
                      <a16:colId xmlns:a16="http://schemas.microsoft.com/office/drawing/2014/main" val="2535952280"/>
                    </a:ext>
                  </a:extLst>
                </a:gridCol>
                <a:gridCol w="2664148">
                  <a:extLst>
                    <a:ext uri="{9D8B030D-6E8A-4147-A177-3AD203B41FA5}">
                      <a16:colId xmlns:a16="http://schemas.microsoft.com/office/drawing/2014/main" val="4201928496"/>
                    </a:ext>
                  </a:extLst>
                </a:gridCol>
              </a:tblGrid>
              <a:tr h="370840">
                <a:tc>
                  <a:txBody>
                    <a:bodyPr/>
                    <a:lstStyle/>
                    <a:p>
                      <a:pPr lvl="1" algn="ctr" eaLnBrk="0" hangingPunct="0"/>
                      <a:r>
                        <a:rPr kumimoji="0" lang="es-MX" altLang="es-MX" sz="1600" u="none" strike="noStrike" cap="none" normalizeH="0" baseline="0" dirty="0">
                          <a:ln>
                            <a:noFill/>
                          </a:ln>
                          <a:solidFill>
                            <a:schemeClr val="bg1">
                              <a:lumMod val="50000"/>
                            </a:schemeClr>
                          </a:solidFill>
                          <a:effectLst/>
                        </a:rPr>
                        <a:t>Supervisó</a:t>
                      </a:r>
                    </a:p>
                    <a:p>
                      <a:pPr marL="0" lvl="1" indent="0" algn="ctr" eaLnBrk="0" hangingPunct="0"/>
                      <a:r>
                        <a:rPr kumimoji="0" lang="es-MX" altLang="es-MX" sz="1600" u="none" strike="noStrike" cap="none" normalizeH="0" baseline="0" dirty="0">
                          <a:ln>
                            <a:noFill/>
                          </a:ln>
                          <a:solidFill>
                            <a:schemeClr val="bg1">
                              <a:lumMod val="50000"/>
                            </a:schemeClr>
                          </a:solidFill>
                          <a:effectLst/>
                        </a:rPr>
                        <a:t>C. Doroteo </a:t>
                      </a:r>
                      <a:r>
                        <a:rPr kumimoji="0" lang="es-MX" altLang="es-MX" sz="1600" u="none" strike="noStrike" cap="none" normalizeH="0" baseline="0" dirty="0" smtClean="0">
                          <a:ln>
                            <a:noFill/>
                          </a:ln>
                          <a:solidFill>
                            <a:schemeClr val="bg1">
                              <a:lumMod val="50000"/>
                            </a:schemeClr>
                          </a:solidFill>
                          <a:effectLst/>
                        </a:rPr>
                        <a:t>Zerafín </a:t>
                      </a:r>
                      <a:r>
                        <a:rPr kumimoji="0" lang="es-MX" altLang="es-MX" sz="1600" u="none" strike="noStrike" cap="none" normalizeH="0" baseline="0" dirty="0">
                          <a:ln>
                            <a:noFill/>
                          </a:ln>
                          <a:solidFill>
                            <a:schemeClr val="bg1">
                              <a:lumMod val="50000"/>
                            </a:schemeClr>
                          </a:solidFill>
                          <a:effectLst/>
                        </a:rPr>
                        <a:t>Mirón Ordoñez</a:t>
                      </a:r>
                    </a:p>
                    <a:p>
                      <a:pPr lvl="1" algn="ctr" eaLnBrk="0" hangingPunct="0"/>
                      <a:r>
                        <a:rPr kumimoji="0" lang="es-MX" altLang="es-MX" sz="1600" u="none" strike="noStrike" cap="none" normalizeH="0" baseline="0" dirty="0">
                          <a:ln>
                            <a:noFill/>
                          </a:ln>
                          <a:solidFill>
                            <a:schemeClr val="bg1">
                              <a:lumMod val="50000"/>
                            </a:schemeClr>
                          </a:solidFill>
                          <a:effectLst/>
                        </a:rPr>
                        <a:t>Contralor Municipal</a:t>
                      </a:r>
                    </a:p>
                  </a:txBody>
                  <a:tcPr/>
                </a:tc>
                <a:tc>
                  <a:txBody>
                    <a:bodyPr/>
                    <a:lstStyle/>
                    <a:p>
                      <a:pPr algn="ctr"/>
                      <a:r>
                        <a:rPr lang="es-MX" sz="1600" dirty="0">
                          <a:solidFill>
                            <a:schemeClr val="bg1">
                              <a:lumMod val="50000"/>
                            </a:schemeClr>
                          </a:solidFill>
                        </a:rPr>
                        <a:t>Recibe</a:t>
                      </a:r>
                    </a:p>
                    <a:p>
                      <a:pPr algn="ctr"/>
                      <a:r>
                        <a:rPr lang="es-MX" sz="1600" dirty="0">
                          <a:solidFill>
                            <a:schemeClr val="bg1">
                              <a:lumMod val="50000"/>
                            </a:schemeClr>
                          </a:solidFill>
                        </a:rPr>
                        <a:t>C.   Director de Obra Directa</a:t>
                      </a:r>
                    </a:p>
                  </a:txBody>
                  <a:tcPr/>
                </a:tc>
                <a:extLst>
                  <a:ext uri="{0D108BD9-81ED-4DB2-BD59-A6C34878D82A}">
                    <a16:rowId xmlns:a16="http://schemas.microsoft.com/office/drawing/2014/main" val="4137831206"/>
                  </a:ext>
                </a:extLst>
              </a:tr>
            </a:tbl>
          </a:graphicData>
        </a:graphic>
      </p:graphicFrame>
    </p:spTree>
    <p:extLst>
      <p:ext uri="{BB962C8B-B14F-4D97-AF65-F5344CB8AC3E}">
        <p14:creationId xmlns:p14="http://schemas.microsoft.com/office/powerpoint/2010/main" val="951313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7AB2D20-B357-4166-B4B7-D504577E1998}"/>
              </a:ext>
            </a:extLst>
          </p:cNvPr>
          <p:cNvSpPr/>
          <p:nvPr/>
        </p:nvSpPr>
        <p:spPr>
          <a:xfrm>
            <a:off x="548680" y="1422929"/>
            <a:ext cx="5760640" cy="1631216"/>
          </a:xfrm>
          <a:prstGeom prst="rect">
            <a:avLst/>
          </a:prstGeom>
        </p:spPr>
        <p:txBody>
          <a:bodyPr wrap="square">
            <a:spAutoFit/>
          </a:bodyPr>
          <a:lstStyle/>
          <a:p>
            <a:pPr lvl="0" eaLnBrk="0" hangingPunct="0"/>
            <a:r>
              <a:rPr lang="es-MX" altLang="es-MX" sz="2000" b="1" dirty="0">
                <a:solidFill>
                  <a:schemeClr val="bg1">
                    <a:lumMod val="65000"/>
                  </a:schemeClr>
                </a:solidFill>
                <a:ea typeface="Calibri" panose="020F0502020204030204" pitchFamily="34" charset="0"/>
                <a:cs typeface="Arial" panose="020B0604020202020204" pitchFamily="34" charset="0"/>
              </a:rPr>
              <a:t>MANUAL DE PROCEDIMIENTOS DE LA DIRECCION DE OBRA DIRECTA</a:t>
            </a:r>
          </a:p>
          <a:p>
            <a:pPr lvl="0" eaLnBrk="0" hangingPunct="0"/>
            <a:endParaRPr lang="es-MX" altLang="es-MX" sz="2000" b="1" dirty="0">
              <a:solidFill>
                <a:schemeClr val="bg1">
                  <a:lumMod val="65000"/>
                </a:schemeClr>
              </a:solidFill>
              <a:cs typeface="Arial" panose="020B0604020202020204" pitchFamily="34" charset="0"/>
            </a:endParaRPr>
          </a:p>
          <a:p>
            <a:pPr lvl="0" eaLnBrk="0" hangingPunct="0"/>
            <a:r>
              <a:rPr lang="es-MX" altLang="es-MX" sz="2000" b="1" dirty="0">
                <a:solidFill>
                  <a:schemeClr val="bg1">
                    <a:lumMod val="65000"/>
                  </a:schemeClr>
                </a:solidFill>
                <a:cs typeface="Arial" panose="020B0604020202020204" pitchFamily="34" charset="0"/>
              </a:rPr>
              <a:t>HOJA DE MODIFICACIONES Y REVISIONES SEMESTRALES</a:t>
            </a:r>
          </a:p>
        </p:txBody>
      </p:sp>
      <p:graphicFrame>
        <p:nvGraphicFramePr>
          <p:cNvPr id="3" name="Tabla 2">
            <a:extLst>
              <a:ext uri="{FF2B5EF4-FFF2-40B4-BE49-F238E27FC236}">
                <a16:creationId xmlns:a16="http://schemas.microsoft.com/office/drawing/2014/main" id="{8465EC54-299F-4EEC-851A-1FE824C08A83}"/>
              </a:ext>
            </a:extLst>
          </p:cNvPr>
          <p:cNvGraphicFramePr>
            <a:graphicFrameLocks noGrp="1"/>
          </p:cNvGraphicFramePr>
          <p:nvPr>
            <p:extLst>
              <p:ext uri="{D42A27DB-BD31-4B8C-83A1-F6EECF244321}">
                <p14:modId xmlns:p14="http://schemas.microsoft.com/office/powerpoint/2010/main" val="831950162"/>
              </p:ext>
            </p:extLst>
          </p:nvPr>
        </p:nvGraphicFramePr>
        <p:xfrm>
          <a:off x="548680" y="3390156"/>
          <a:ext cx="5760640" cy="4942840"/>
        </p:xfrm>
        <a:graphic>
          <a:graphicData uri="http://schemas.openxmlformats.org/drawingml/2006/table">
            <a:tbl>
              <a:tblPr firstRow="1" bandRow="1">
                <a:tableStyleId>{F5AB1C69-6EDB-4FF4-983F-18BD219EF322}</a:tableStyleId>
              </a:tblPr>
              <a:tblGrid>
                <a:gridCol w="1440160">
                  <a:extLst>
                    <a:ext uri="{9D8B030D-6E8A-4147-A177-3AD203B41FA5}">
                      <a16:colId xmlns:a16="http://schemas.microsoft.com/office/drawing/2014/main" val="3918202243"/>
                    </a:ext>
                  </a:extLst>
                </a:gridCol>
                <a:gridCol w="1440160">
                  <a:extLst>
                    <a:ext uri="{9D8B030D-6E8A-4147-A177-3AD203B41FA5}">
                      <a16:colId xmlns:a16="http://schemas.microsoft.com/office/drawing/2014/main" val="2213714661"/>
                    </a:ext>
                  </a:extLst>
                </a:gridCol>
                <a:gridCol w="1440160">
                  <a:extLst>
                    <a:ext uri="{9D8B030D-6E8A-4147-A177-3AD203B41FA5}">
                      <a16:colId xmlns:a16="http://schemas.microsoft.com/office/drawing/2014/main" val="2767607179"/>
                    </a:ext>
                  </a:extLst>
                </a:gridCol>
                <a:gridCol w="1440160">
                  <a:extLst>
                    <a:ext uri="{9D8B030D-6E8A-4147-A177-3AD203B41FA5}">
                      <a16:colId xmlns:a16="http://schemas.microsoft.com/office/drawing/2014/main" val="2169275799"/>
                    </a:ext>
                  </a:extLst>
                </a:gridCol>
              </a:tblGrid>
              <a:tr h="370840">
                <a:tc>
                  <a:txBody>
                    <a:bodyPr/>
                    <a:lstStyle/>
                    <a:p>
                      <a:r>
                        <a:rPr lang="es-MX" dirty="0">
                          <a:solidFill>
                            <a:schemeClr val="bg1">
                              <a:lumMod val="65000"/>
                            </a:schemeClr>
                          </a:solidFill>
                        </a:rPr>
                        <a:t>Fecha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Revisó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Modificó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MX" dirty="0">
                          <a:solidFill>
                            <a:schemeClr val="bg1">
                              <a:lumMod val="65000"/>
                            </a:schemeClr>
                          </a:solidFill>
                        </a:rPr>
                        <a:t>Autorizó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8371116"/>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9947754"/>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649667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4826157"/>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410219"/>
                  </a:ext>
                </a:extLst>
              </a:tr>
              <a:tr h="370840">
                <a:tc>
                  <a:txBody>
                    <a:bodyPr/>
                    <a:lstStyle/>
                    <a:p>
                      <a:endParaRPr lang="es-MX" dirty="0">
                        <a:solidFill>
                          <a:schemeClr val="bg1">
                            <a:lumMod val="65000"/>
                          </a:schemeClr>
                        </a:solidFill>
                      </a:endParaRPr>
                    </a:p>
                    <a:p>
                      <a:endParaRPr lang="es-MX" dirty="0">
                        <a:solidFill>
                          <a:schemeClr val="bg1">
                            <a:lumMod val="65000"/>
                          </a:schemeClr>
                        </a:solidFill>
                      </a:endParaRPr>
                    </a:p>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MX"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2951854"/>
                  </a:ext>
                </a:extLst>
              </a:tr>
            </a:tbl>
          </a:graphicData>
        </a:graphic>
      </p:graphicFrame>
      <p:graphicFrame>
        <p:nvGraphicFramePr>
          <p:cNvPr id="4" name="Tabla 3">
            <a:extLst>
              <a:ext uri="{FF2B5EF4-FFF2-40B4-BE49-F238E27FC236}">
                <a16:creationId xmlns:a16="http://schemas.microsoft.com/office/drawing/2014/main" id="{768DD151-9BCF-4728-934B-2C0F9F1C752C}"/>
              </a:ext>
            </a:extLst>
          </p:cNvPr>
          <p:cNvGraphicFramePr>
            <a:graphicFrameLocks noGrp="1"/>
          </p:cNvGraphicFramePr>
          <p:nvPr>
            <p:extLst>
              <p:ext uri="{D42A27DB-BD31-4B8C-83A1-F6EECF244321}">
                <p14:modId xmlns:p14="http://schemas.microsoft.com/office/powerpoint/2010/main" val="813424708"/>
              </p:ext>
            </p:extLst>
          </p:nvPr>
        </p:nvGraphicFramePr>
        <p:xfrm>
          <a:off x="5181006" y="8912203"/>
          <a:ext cx="1311870" cy="370840"/>
        </p:xfrm>
        <a:graphic>
          <a:graphicData uri="http://schemas.openxmlformats.org/drawingml/2006/table">
            <a:tbl>
              <a:tblPr firstRow="1" bandRow="1">
                <a:tableStyleId>{F5AB1C69-6EDB-4FF4-983F-18BD219EF322}</a:tableStyleId>
              </a:tblPr>
              <a:tblGrid>
                <a:gridCol w="1311870">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19 de 19</a:t>
                      </a:r>
                    </a:p>
                  </a:txBody>
                  <a:tcPr/>
                </a:tc>
                <a:extLst>
                  <a:ext uri="{0D108BD9-81ED-4DB2-BD59-A6C34878D82A}">
                    <a16:rowId xmlns:a16="http://schemas.microsoft.com/office/drawing/2014/main" val="2061326865"/>
                  </a:ext>
                </a:extLst>
              </a:tr>
            </a:tbl>
          </a:graphicData>
        </a:graphic>
      </p:graphicFrame>
      <p:pic>
        <p:nvPicPr>
          <p:cNvPr id="5" name="Picture 2077" descr="Resultado de imagen para ayuntamiento de tlatlauquitepec">
            <a:hlinkClick r:id="rId2"/>
            <a:extLst>
              <a:ext uri="{FF2B5EF4-FFF2-40B4-BE49-F238E27FC236}">
                <a16:creationId xmlns:a16="http://schemas.microsoft.com/office/drawing/2014/main" id="{866EE825-D6F6-4091-8903-7F3942D1B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3565" y="351568"/>
            <a:ext cx="1465515" cy="1071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422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7">
            <a:extLst>
              <a:ext uri="{FF2B5EF4-FFF2-40B4-BE49-F238E27FC236}">
                <a16:creationId xmlns:a16="http://schemas.microsoft.com/office/drawing/2014/main" id="{B84366F5-3589-4F22-A209-76650D666595}"/>
              </a:ext>
            </a:extLst>
          </p:cNvPr>
          <p:cNvSpPr>
            <a:spLocks noChangeArrowheads="1"/>
          </p:cNvSpPr>
          <p:nvPr/>
        </p:nvSpPr>
        <p:spPr bwMode="auto">
          <a:xfrm>
            <a:off x="381000" y="1447800"/>
            <a:ext cx="609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132100" name="Rectangle 34">
            <a:extLst>
              <a:ext uri="{FF2B5EF4-FFF2-40B4-BE49-F238E27FC236}">
                <a16:creationId xmlns:a16="http://schemas.microsoft.com/office/drawing/2014/main" id="{71E5EF61-90E3-4964-8018-6414A3985DD5}"/>
              </a:ext>
            </a:extLst>
          </p:cNvPr>
          <p:cNvSpPr>
            <a:spLocks noChangeArrowheads="1"/>
          </p:cNvSpPr>
          <p:nvPr/>
        </p:nvSpPr>
        <p:spPr bwMode="auto">
          <a:xfrm>
            <a:off x="5763575" y="1954279"/>
            <a:ext cx="689612" cy="308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lnSpc>
                <a:spcPct val="90000"/>
              </a:lnSpc>
            </a:pPr>
            <a:endParaRPr lang="es-MX" altLang="es-MX" b="1" dirty="0"/>
          </a:p>
          <a:p>
            <a:pPr eaLnBrk="1" hangingPunct="1">
              <a:lnSpc>
                <a:spcPct val="90000"/>
              </a:lnSpc>
            </a:pPr>
            <a:r>
              <a:rPr lang="es-MX" altLang="es-MX" b="1" dirty="0"/>
              <a:t>Página</a:t>
            </a:r>
            <a:endParaRPr lang="es-MX" altLang="es-MX" b="1" dirty="0">
              <a:solidFill>
                <a:srgbClr val="808080"/>
              </a:solidFill>
            </a:endParaRPr>
          </a:p>
          <a:p>
            <a:pPr eaLnBrk="1" hangingPunct="1">
              <a:lnSpc>
                <a:spcPct val="90000"/>
              </a:lnSpc>
            </a:pPr>
            <a:endParaRPr lang="es-MX" altLang="es-MX" b="1" dirty="0">
              <a:solidFill>
                <a:srgbClr val="808080"/>
              </a:solidFill>
            </a:endParaRPr>
          </a:p>
          <a:p>
            <a:pPr eaLnBrk="1" hangingPunct="1">
              <a:lnSpc>
                <a:spcPct val="90000"/>
              </a:lnSpc>
            </a:pPr>
            <a:r>
              <a:rPr lang="es-MX" altLang="es-MX" dirty="0"/>
              <a:t>2</a:t>
            </a:r>
          </a:p>
          <a:p>
            <a:pPr eaLnBrk="1" hangingPunct="1">
              <a:lnSpc>
                <a:spcPct val="90000"/>
              </a:lnSpc>
            </a:pPr>
            <a:endParaRPr lang="es-MX" altLang="es-MX" dirty="0"/>
          </a:p>
          <a:p>
            <a:pPr eaLnBrk="1" hangingPunct="1">
              <a:lnSpc>
                <a:spcPct val="90000"/>
              </a:lnSpc>
            </a:pPr>
            <a:r>
              <a:rPr lang="es-MX" altLang="es-MX" dirty="0"/>
              <a:t>3</a:t>
            </a:r>
          </a:p>
          <a:p>
            <a:pPr eaLnBrk="1" hangingPunct="1">
              <a:lnSpc>
                <a:spcPct val="90000"/>
              </a:lnSpc>
            </a:pPr>
            <a:endParaRPr lang="es-MX" altLang="es-MX" dirty="0"/>
          </a:p>
          <a:p>
            <a:pPr eaLnBrk="1" hangingPunct="1">
              <a:lnSpc>
                <a:spcPct val="90000"/>
              </a:lnSpc>
            </a:pPr>
            <a:r>
              <a:rPr lang="es-MX" altLang="es-MX" dirty="0"/>
              <a:t>5</a:t>
            </a:r>
          </a:p>
          <a:p>
            <a:pPr eaLnBrk="1" hangingPunct="1">
              <a:lnSpc>
                <a:spcPct val="90000"/>
              </a:lnSpc>
            </a:pPr>
            <a:endParaRPr lang="es-MX" altLang="es-MX" dirty="0"/>
          </a:p>
          <a:p>
            <a:pPr eaLnBrk="1" hangingPunct="1">
              <a:lnSpc>
                <a:spcPct val="90000"/>
              </a:lnSpc>
            </a:pPr>
            <a:r>
              <a:rPr lang="es-MX" altLang="es-MX" dirty="0"/>
              <a:t>6</a:t>
            </a:r>
          </a:p>
          <a:p>
            <a:pPr eaLnBrk="1" hangingPunct="1">
              <a:lnSpc>
                <a:spcPct val="90000"/>
              </a:lnSpc>
            </a:pPr>
            <a:endParaRPr lang="es-MX" altLang="es-MX" dirty="0"/>
          </a:p>
          <a:p>
            <a:pPr eaLnBrk="1" hangingPunct="1">
              <a:lnSpc>
                <a:spcPct val="90000"/>
              </a:lnSpc>
            </a:pPr>
            <a:r>
              <a:rPr lang="es-MX" altLang="es-MX" dirty="0"/>
              <a:t>7</a:t>
            </a:r>
          </a:p>
          <a:p>
            <a:pPr eaLnBrk="1" hangingPunct="1">
              <a:lnSpc>
                <a:spcPct val="90000"/>
              </a:lnSpc>
            </a:pPr>
            <a:r>
              <a:rPr lang="es-MX" altLang="es-MX" dirty="0"/>
              <a:t>12</a:t>
            </a:r>
          </a:p>
          <a:p>
            <a:pPr eaLnBrk="1" hangingPunct="1">
              <a:lnSpc>
                <a:spcPct val="90000"/>
              </a:lnSpc>
            </a:pPr>
            <a:endParaRPr lang="es-MX" altLang="es-MX" dirty="0"/>
          </a:p>
          <a:p>
            <a:pPr eaLnBrk="1" hangingPunct="1">
              <a:lnSpc>
                <a:spcPct val="90000"/>
              </a:lnSpc>
            </a:pPr>
            <a:r>
              <a:rPr lang="es-MX" altLang="es-MX" dirty="0"/>
              <a:t>15</a:t>
            </a:r>
          </a:p>
          <a:p>
            <a:pPr eaLnBrk="1" hangingPunct="1">
              <a:lnSpc>
                <a:spcPct val="90000"/>
              </a:lnSpc>
            </a:pPr>
            <a:endParaRPr lang="es-MX" altLang="es-MX" dirty="0"/>
          </a:p>
          <a:p>
            <a:pPr eaLnBrk="1" hangingPunct="1">
              <a:lnSpc>
                <a:spcPct val="90000"/>
              </a:lnSpc>
            </a:pPr>
            <a:r>
              <a:rPr lang="es-MX" altLang="es-MX" dirty="0"/>
              <a:t>19</a:t>
            </a:r>
          </a:p>
          <a:p>
            <a:pPr eaLnBrk="1" hangingPunct="1">
              <a:lnSpc>
                <a:spcPct val="90000"/>
              </a:lnSpc>
            </a:pPr>
            <a:endParaRPr lang="es-ES" altLang="es-MX" dirty="0"/>
          </a:p>
        </p:txBody>
      </p:sp>
      <p:sp>
        <p:nvSpPr>
          <p:cNvPr id="132101" name="Text Box 35">
            <a:extLst>
              <a:ext uri="{FF2B5EF4-FFF2-40B4-BE49-F238E27FC236}">
                <a16:creationId xmlns:a16="http://schemas.microsoft.com/office/drawing/2014/main" id="{028243AA-A98F-485D-BBC5-B7F71D19DC20}"/>
              </a:ext>
            </a:extLst>
          </p:cNvPr>
          <p:cNvSpPr txBox="1">
            <a:spLocks noChangeArrowheads="1"/>
          </p:cNvSpPr>
          <p:nvPr/>
        </p:nvSpPr>
        <p:spPr bwMode="auto">
          <a:xfrm>
            <a:off x="2999201" y="1750494"/>
            <a:ext cx="777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600" b="1" dirty="0"/>
              <a:t>Índice</a:t>
            </a:r>
            <a:endParaRPr lang="es-ES" altLang="es-MX" sz="1600" b="1" dirty="0"/>
          </a:p>
        </p:txBody>
      </p:sp>
      <p:sp>
        <p:nvSpPr>
          <p:cNvPr id="8" name="Rectangle 30">
            <a:extLst>
              <a:ext uri="{FF2B5EF4-FFF2-40B4-BE49-F238E27FC236}">
                <a16:creationId xmlns:a16="http://schemas.microsoft.com/office/drawing/2014/main" id="{FB1219F9-B289-47B2-A272-83DB77DD04C8}"/>
              </a:ext>
            </a:extLst>
          </p:cNvPr>
          <p:cNvSpPr>
            <a:spLocks noChangeArrowheads="1"/>
          </p:cNvSpPr>
          <p:nvPr/>
        </p:nvSpPr>
        <p:spPr bwMode="auto">
          <a:xfrm>
            <a:off x="509587" y="2411479"/>
            <a:ext cx="5943600" cy="2917722"/>
          </a:xfrm>
          <a:prstGeom prst="rect">
            <a:avLst/>
          </a:prstGeom>
          <a:noFill/>
          <a:ln w="9525">
            <a:noFill/>
            <a:miter lim="800000"/>
            <a:headEnd/>
            <a:tailEnd/>
          </a:ln>
        </p:spPr>
        <p:txBody>
          <a:bodyPr>
            <a:spAutoFit/>
          </a:bodyPr>
          <a:lstStyle/>
          <a:p>
            <a:pPr marL="355600" indent="-355600" algn="l">
              <a:lnSpc>
                <a:spcPct val="90000"/>
              </a:lnSpc>
              <a:buFontTx/>
              <a:buAutoNum type="arabicPeriod"/>
              <a:tabLst>
                <a:tab pos="355600" algn="l"/>
              </a:tabLst>
              <a:defRPr/>
            </a:pPr>
            <a:r>
              <a:rPr lang="es-MX" dirty="0">
                <a:latin typeface="Arial" charset="0"/>
              </a:rPr>
              <a:t>Introducción..........................................................................................</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Marco legal...........................................................................................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Relación de Procedimientos de la Oficina del Presidente Municipal….</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Descripción de procedimientos y Diagrama de Flujo……………………</a:t>
            </a:r>
          </a:p>
          <a:p>
            <a:pPr lvl="1" algn="l">
              <a:lnSpc>
                <a:spcPct val="90000"/>
              </a:lnSpc>
              <a:tabLst>
                <a:tab pos="355600" algn="l"/>
              </a:tabLst>
              <a:defRPr/>
            </a:pPr>
            <a:endParaRPr lang="es-ES" dirty="0">
              <a:solidFill>
                <a:srgbClr val="000000"/>
              </a:solidFill>
              <a:ea typeface="Calibri" panose="020F0502020204030204" pitchFamily="34" charset="0"/>
              <a:cs typeface="Arial" panose="020B0604020202020204" pitchFamily="34" charset="0"/>
            </a:endParaRPr>
          </a:p>
          <a:p>
            <a:pPr lvl="1" algn="l">
              <a:lnSpc>
                <a:spcPct val="90000"/>
              </a:lnSpc>
              <a:tabLst>
                <a:tab pos="355600" algn="l"/>
              </a:tabLst>
              <a:defRPr/>
            </a:pPr>
            <a:r>
              <a:rPr lang="es-ES" dirty="0">
                <a:solidFill>
                  <a:srgbClr val="000000"/>
                </a:solidFill>
                <a:ea typeface="Calibri" panose="020F0502020204030204" pitchFamily="34" charset="0"/>
                <a:cs typeface="Arial" panose="020B0604020202020204" pitchFamily="34" charset="0"/>
              </a:rPr>
              <a:t>4.1. </a:t>
            </a:r>
            <a:r>
              <a:rPr lang="es-MX" dirty="0"/>
              <a:t>Solicitar un servicio general para los bienes muebles</a:t>
            </a:r>
          </a:p>
          <a:p>
            <a:pPr lvl="1" algn="l">
              <a:lnSpc>
                <a:spcPct val="90000"/>
              </a:lnSpc>
              <a:tabLst>
                <a:tab pos="355600" algn="l"/>
              </a:tabLst>
              <a:defRPr/>
            </a:pPr>
            <a:r>
              <a:rPr lang="es-MX" dirty="0"/>
              <a:t>e inmuebles del H. Ayuntamiento……………………………………….</a:t>
            </a:r>
            <a:endParaRPr lang="es-ES" dirty="0">
              <a:solidFill>
                <a:srgbClr val="000000"/>
              </a:solidFill>
              <a:ea typeface="Calibri" panose="020F0502020204030204" pitchFamily="34" charset="0"/>
              <a:cs typeface="Arial" panose="020B0604020202020204" pitchFamily="34" charset="0"/>
            </a:endParaRPr>
          </a:p>
          <a:p>
            <a:pPr lvl="1" algn="l">
              <a:lnSpc>
                <a:spcPct val="90000"/>
              </a:lnSpc>
              <a:tabLst>
                <a:tab pos="355600" algn="l"/>
              </a:tabLst>
              <a:defRPr/>
            </a:pPr>
            <a:r>
              <a:rPr lang="es-ES" dirty="0">
                <a:solidFill>
                  <a:srgbClr val="000000"/>
                </a:solidFill>
                <a:ea typeface="Calibri" panose="020F0502020204030204" pitchFamily="34" charset="0"/>
                <a:cs typeface="Arial" panose="020B0604020202020204" pitchFamily="34" charset="0"/>
              </a:rPr>
              <a:t>4.2. </a:t>
            </a:r>
            <a:r>
              <a:rPr lang="es-MX" dirty="0"/>
              <a:t>Suministro de material de mantenimiento………………………..</a:t>
            </a:r>
          </a:p>
          <a:p>
            <a:pPr lvl="1" algn="l">
              <a:lnSpc>
                <a:spcPct val="90000"/>
              </a:lnSpc>
              <a:tabLst>
                <a:tab pos="355600" algn="l"/>
              </a:tabLst>
              <a:defRPr/>
            </a:pPr>
            <a:endParaRPr lang="es-ES" dirty="0">
              <a:solidFill>
                <a:srgbClr val="000000"/>
              </a:solidFill>
              <a:ea typeface="Calibri" panose="020F0502020204030204" pitchFamily="34" charset="0"/>
              <a:cs typeface="Arial" panose="020B0604020202020204" pitchFamily="34" charset="0"/>
            </a:endParaRPr>
          </a:p>
          <a:p>
            <a:pPr marL="355600" indent="-355600" algn="l">
              <a:lnSpc>
                <a:spcPct val="90000"/>
              </a:lnSpc>
              <a:buFontTx/>
              <a:buAutoNum type="arabicPeriod"/>
              <a:tabLst>
                <a:tab pos="355600" algn="l"/>
              </a:tabLst>
              <a:defRPr/>
            </a:pPr>
            <a:r>
              <a:rPr lang="es-MX" dirty="0">
                <a:latin typeface="Arial" charset="0"/>
              </a:rPr>
              <a:t>Simbología………………………………………………………………......</a:t>
            </a:r>
          </a:p>
          <a:p>
            <a:pPr marL="355600" indent="-355600" algn="l">
              <a:lnSpc>
                <a:spcPct val="90000"/>
              </a:lnSpc>
              <a:buFontTx/>
              <a:buAutoNum type="arabicPeriod"/>
              <a:tabLst>
                <a:tab pos="355600" algn="l"/>
              </a:tabLst>
              <a:defRPr/>
            </a:pPr>
            <a:endParaRPr lang="es-MX" dirty="0">
              <a:latin typeface="Arial" charset="0"/>
            </a:endParaRPr>
          </a:p>
          <a:p>
            <a:pPr marL="355600" indent="-355600" algn="l">
              <a:lnSpc>
                <a:spcPct val="90000"/>
              </a:lnSpc>
              <a:buFontTx/>
              <a:buAutoNum type="arabicPeriod"/>
              <a:tabLst>
                <a:tab pos="355600" algn="l"/>
              </a:tabLst>
              <a:defRPr/>
            </a:pPr>
            <a:r>
              <a:rPr lang="es-MX" dirty="0">
                <a:latin typeface="Arial" charset="0"/>
              </a:rPr>
              <a:t>Hoja de modificaciones y revisiones……………………………………...</a:t>
            </a:r>
          </a:p>
          <a:p>
            <a:pPr marL="355600" indent="-355600" algn="l">
              <a:lnSpc>
                <a:spcPct val="90000"/>
              </a:lnSpc>
              <a:buFontTx/>
              <a:buAutoNum type="arabicPeriod"/>
              <a:tabLst>
                <a:tab pos="355600" algn="l"/>
              </a:tabLst>
              <a:defRPr/>
            </a:pPr>
            <a:endParaRPr lang="es-MX" dirty="0">
              <a:latin typeface="Arial" charset="0"/>
            </a:endParaRPr>
          </a:p>
          <a:p>
            <a:pPr algn="l" eaLnBrk="0" hangingPunct="0">
              <a:lnSpc>
                <a:spcPct val="90000"/>
              </a:lnSpc>
              <a:defRPr/>
            </a:pPr>
            <a:endParaRPr lang="es-ES" dirty="0">
              <a:latin typeface="Arial" charset="0"/>
            </a:endParaRPr>
          </a:p>
        </p:txBody>
      </p:sp>
      <p:sp>
        <p:nvSpPr>
          <p:cNvPr id="7" name="Line 17">
            <a:extLst>
              <a:ext uri="{FF2B5EF4-FFF2-40B4-BE49-F238E27FC236}">
                <a16:creationId xmlns:a16="http://schemas.microsoft.com/office/drawing/2014/main" id="{2419612D-426E-4C12-881D-FDC2B8A7C999}"/>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6">
            <a:extLst>
              <a:ext uri="{FF2B5EF4-FFF2-40B4-BE49-F238E27FC236}">
                <a16:creationId xmlns:a16="http://schemas.microsoft.com/office/drawing/2014/main" id="{0BF4F1F9-5548-4697-AD13-459371D3806A}"/>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47C64913-7277-4384-8A2C-C3E9FF552B5F}"/>
              </a:ext>
            </a:extLst>
          </p:cNvPr>
          <p:cNvSpPr>
            <a:spLocks noChangeShapeType="1"/>
          </p:cNvSpPr>
          <p:nvPr/>
        </p:nvSpPr>
        <p:spPr bwMode="auto">
          <a:xfrm>
            <a:off x="404810" y="381000"/>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5">
            <a:extLst>
              <a:ext uri="{FF2B5EF4-FFF2-40B4-BE49-F238E27FC236}">
                <a16:creationId xmlns:a16="http://schemas.microsoft.com/office/drawing/2014/main" id="{A0E5A5F2-1B3A-4F31-9674-674FBCCF69A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pic>
        <p:nvPicPr>
          <p:cNvPr id="12" name="Picture 2077" descr="Resultado de imagen para ayuntamiento de tlatlauquitepec">
            <a:hlinkClick r:id="rId2"/>
            <a:extLst>
              <a:ext uri="{FF2B5EF4-FFF2-40B4-BE49-F238E27FC236}">
                <a16:creationId xmlns:a16="http://schemas.microsoft.com/office/drawing/2014/main" id="{B81AB3B1-908C-4D5F-91EA-E825E0DED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a 1">
            <a:extLst>
              <a:ext uri="{FF2B5EF4-FFF2-40B4-BE49-F238E27FC236}">
                <a16:creationId xmlns:a16="http://schemas.microsoft.com/office/drawing/2014/main" id="{66486E38-6945-4552-9AC6-AEE2B06012E0}"/>
              </a:ext>
            </a:extLst>
          </p:cNvPr>
          <p:cNvGraphicFramePr>
            <a:graphicFrameLocks noGrp="1"/>
          </p:cNvGraphicFramePr>
          <p:nvPr>
            <p:extLst>
              <p:ext uri="{D42A27DB-BD31-4B8C-83A1-F6EECF244321}">
                <p14:modId xmlns:p14="http://schemas.microsoft.com/office/powerpoint/2010/main" val="2642911420"/>
              </p:ext>
            </p:extLst>
          </p:nvPr>
        </p:nvGraphicFramePr>
        <p:xfrm>
          <a:off x="1947291" y="445104"/>
          <a:ext cx="4437150" cy="712804"/>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60040">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graphicFrame>
        <p:nvGraphicFramePr>
          <p:cNvPr id="3" name="Tabla 2">
            <a:extLst>
              <a:ext uri="{FF2B5EF4-FFF2-40B4-BE49-F238E27FC236}">
                <a16:creationId xmlns:a16="http://schemas.microsoft.com/office/drawing/2014/main" id="{D139763C-30F8-465E-B536-86914ECDA94C}"/>
              </a:ext>
            </a:extLst>
          </p:cNvPr>
          <p:cNvGraphicFramePr>
            <a:graphicFrameLocks noGrp="1"/>
          </p:cNvGraphicFramePr>
          <p:nvPr>
            <p:extLst>
              <p:ext uri="{D42A27DB-BD31-4B8C-83A1-F6EECF244321}">
                <p14:modId xmlns:p14="http://schemas.microsoft.com/office/powerpoint/2010/main" val="2715337348"/>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2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A5EE7609-046A-458F-B1AB-8FF52AF8C2FA}"/>
              </a:ext>
            </a:extLst>
          </p:cNvPr>
          <p:cNvSpPr txBox="1">
            <a:spLocks noChangeArrowheads="1"/>
          </p:cNvSpPr>
          <p:nvPr/>
        </p:nvSpPr>
        <p:spPr bwMode="auto">
          <a:xfrm>
            <a:off x="304800" y="1371600"/>
            <a:ext cx="6172200" cy="4773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1.</a:t>
            </a:r>
          </a:p>
          <a:p>
            <a:pPr eaLnBrk="1" hangingPunct="1"/>
            <a:r>
              <a:rPr lang="es-MX" altLang="es-MX" sz="1400" b="1" dirty="0"/>
              <a:t>Introducción</a:t>
            </a:r>
          </a:p>
          <a:p>
            <a:pPr eaLnBrk="1" hangingPunct="1"/>
            <a:endParaRPr lang="es-MX" altLang="es-MX" b="1" dirty="0"/>
          </a:p>
          <a:p>
            <a:pPr algn="just" eaLnBrk="1" hangingPunct="1"/>
            <a:r>
              <a:rPr lang="es-ES" altLang="es-MX" dirty="0">
                <a:cs typeface="Times New Roman" panose="02020603050405020304" pitchFamily="18" charset="0"/>
              </a:rPr>
              <a:t>El presente manual es la versión detallada por escrito de los procedimientos a través de la descripción de los objetivos, funciones, autoridad y responsabilidad de los distintos puestos de trabajo a fin de mantener la estructura organizacional adecuada que permita realizar las funciones, así como las tareas administrativas especificas que se ejecutan en la Dirección de Obra Directa del H. Ayuntamiento de Tlatlauquitepec.</a:t>
            </a: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La principal finalidad en su elaboración es que cuente con su propio manual de procedimientos a fin de proporcionar al personal y funcionarios encargados de la dirección, una visión completa de las diversas funciones y actividades que asume y desarrolla esta Unidad Responsable y al mismo tiempo ser un documento guía en la ejecución de las actividades que se realizan.</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Para lograr el mejor cumplimiento de este documento se recomienda efectuar su revisión semestral a fin de incluir las adecuaciones que surjan de los avances en el proceso del ejercicio de Gobierno 2018-2021</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 </a:t>
            </a:r>
            <a:endParaRPr lang="es-ES" altLang="es-MX" dirty="0">
              <a:cs typeface="Times New Roman" panose="02020603050405020304" pitchFamily="18" charset="0"/>
            </a:endParaRPr>
          </a:p>
          <a:p>
            <a:pPr algn="just" eaLnBrk="1" hangingPunct="1"/>
            <a:r>
              <a:rPr lang="es-ES" altLang="es-MX" dirty="0">
                <a:cs typeface="Arial" panose="020B0604020202020204" pitchFamily="34" charset="0"/>
              </a:rPr>
              <a:t>Este manual forma parte del activo fijo de la Dirección de Obra Directa, por consiguiente deberá permanecer en el centro de trabajo para efecto de consulta.</a:t>
            </a:r>
            <a:endParaRPr lang="es-MX" altLang="es-MX" dirty="0">
              <a:cs typeface="Arial" panose="020B0604020202020204" pitchFamily="34" charset="0"/>
            </a:endParaRPr>
          </a:p>
          <a:p>
            <a:pPr algn="just" eaLnBrk="1" hangingPunct="1"/>
            <a:endParaRPr lang="es-MX" altLang="es-MX" dirty="0"/>
          </a:p>
          <a:p>
            <a:pPr algn="just" eaLnBrk="1" hangingPunct="1">
              <a:lnSpc>
                <a:spcPct val="110000"/>
              </a:lnSpc>
            </a:pPr>
            <a:endParaRPr lang="es-MX" altLang="es-MX" dirty="0"/>
          </a:p>
        </p:txBody>
      </p:sp>
      <p:sp>
        <p:nvSpPr>
          <p:cNvPr id="17412" name="6 CuadroTexto">
            <a:extLst>
              <a:ext uri="{FF2B5EF4-FFF2-40B4-BE49-F238E27FC236}">
                <a16:creationId xmlns:a16="http://schemas.microsoft.com/office/drawing/2014/main" id="{C788D5F9-C909-4072-8E77-B87F8C781FC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AEFBD217-F06C-4696-8EBA-CD23A190588C}" type="slidenum">
              <a:rPr lang="es-MX" altLang="es-MX" sz="1000"/>
              <a:pPr algn="r" eaLnBrk="1" hangingPunct="1"/>
              <a:t>3</a:t>
            </a:fld>
            <a:endParaRPr lang="es-MX" altLang="es-MX" sz="1000"/>
          </a:p>
        </p:txBody>
      </p:sp>
      <p:sp>
        <p:nvSpPr>
          <p:cNvPr id="5" name="Line 15">
            <a:extLst>
              <a:ext uri="{FF2B5EF4-FFF2-40B4-BE49-F238E27FC236}">
                <a16:creationId xmlns:a16="http://schemas.microsoft.com/office/drawing/2014/main" id="{20856DE5-A6A0-4C19-9AA4-D99B3DDE7B57}"/>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7">
            <a:extLst>
              <a:ext uri="{FF2B5EF4-FFF2-40B4-BE49-F238E27FC236}">
                <a16:creationId xmlns:a16="http://schemas.microsoft.com/office/drawing/2014/main" id="{21E7B7A1-AEF7-4B26-A3D8-1BD04E34227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4">
            <a:extLst>
              <a:ext uri="{FF2B5EF4-FFF2-40B4-BE49-F238E27FC236}">
                <a16:creationId xmlns:a16="http://schemas.microsoft.com/office/drawing/2014/main" id="{5D765BD1-871A-4FE7-9271-20D06C136984}"/>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6">
            <a:extLst>
              <a:ext uri="{FF2B5EF4-FFF2-40B4-BE49-F238E27FC236}">
                <a16:creationId xmlns:a16="http://schemas.microsoft.com/office/drawing/2014/main" id="{A364AA40-3CC0-4464-A216-9B16A844A59C}"/>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B40F9B9-A186-49B5-BA32-32E50AE53E64}"/>
              </a:ext>
            </a:extLst>
          </p:cNvPr>
          <p:cNvGraphicFramePr>
            <a:graphicFrameLocks noGrp="1"/>
          </p:cNvGraphicFramePr>
          <p:nvPr>
            <p:extLst>
              <p:ext uri="{D42A27DB-BD31-4B8C-83A1-F6EECF244321}">
                <p14:modId xmlns:p14="http://schemas.microsoft.com/office/powerpoint/2010/main" val="2837762647"/>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3"/>
            <a:extLst>
              <a:ext uri="{FF2B5EF4-FFF2-40B4-BE49-F238E27FC236}">
                <a16:creationId xmlns:a16="http://schemas.microsoft.com/office/drawing/2014/main" id="{1A73F6DE-9618-4A83-B406-58A3310EF6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22D23CEB-267B-4805-8095-7CFDF81A647D}"/>
              </a:ext>
            </a:extLst>
          </p:cNvPr>
          <p:cNvGraphicFramePr>
            <a:graphicFrameLocks noGrp="1"/>
          </p:cNvGraphicFramePr>
          <p:nvPr>
            <p:extLst>
              <p:ext uri="{D42A27DB-BD31-4B8C-83A1-F6EECF244321}">
                <p14:modId xmlns:p14="http://schemas.microsoft.com/office/powerpoint/2010/main" val="4280729187"/>
              </p:ext>
            </p:extLst>
          </p:nvPr>
        </p:nvGraphicFramePr>
        <p:xfrm>
          <a:off x="5340746" y="8995980"/>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3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Text Box 5">
            <a:extLst>
              <a:ext uri="{FF2B5EF4-FFF2-40B4-BE49-F238E27FC236}">
                <a16:creationId xmlns:a16="http://schemas.microsoft.com/office/drawing/2014/main" id="{7ED089B5-F246-411B-89E6-EF4D959915B6}"/>
              </a:ext>
            </a:extLst>
          </p:cNvPr>
          <p:cNvSpPr txBox="1">
            <a:spLocks noChangeArrowheads="1"/>
          </p:cNvSpPr>
          <p:nvPr/>
        </p:nvSpPr>
        <p:spPr bwMode="auto">
          <a:xfrm>
            <a:off x="280987" y="1373932"/>
            <a:ext cx="6172200" cy="446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8000" tIns="45810" rIns="378000" bIns="45810">
            <a:spAutoFit/>
          </a:bodyPr>
          <a:lstStyle>
            <a:lvl1pPr defTabSz="915988" eaLnBrk="0" hangingPunct="0">
              <a:defRPr sz="1200">
                <a:solidFill>
                  <a:schemeClr val="tx1"/>
                </a:solidFill>
                <a:latin typeface="Arial" panose="020B0604020202020204" pitchFamily="34" charset="0"/>
              </a:defRPr>
            </a:lvl1pPr>
            <a:lvl2pPr marL="742950" indent="-285750" defTabSz="915988" eaLnBrk="0" hangingPunct="0">
              <a:defRPr sz="1200">
                <a:solidFill>
                  <a:schemeClr val="tx1"/>
                </a:solidFill>
                <a:latin typeface="Arial" panose="020B0604020202020204" pitchFamily="34" charset="0"/>
              </a:defRPr>
            </a:lvl2pPr>
            <a:lvl3pPr marL="1143000" indent="-228600" defTabSz="915988" eaLnBrk="0" hangingPunct="0">
              <a:defRPr sz="1200">
                <a:solidFill>
                  <a:schemeClr val="tx1"/>
                </a:solidFill>
                <a:latin typeface="Arial" panose="020B0604020202020204" pitchFamily="34" charset="0"/>
              </a:defRPr>
            </a:lvl3pPr>
            <a:lvl4pPr marL="1600200" indent="-228600" defTabSz="915988" eaLnBrk="0" hangingPunct="0">
              <a:defRPr sz="1200">
                <a:solidFill>
                  <a:schemeClr val="tx1"/>
                </a:solidFill>
                <a:latin typeface="Arial" panose="020B0604020202020204" pitchFamily="34" charset="0"/>
              </a:defRPr>
            </a:lvl4pPr>
            <a:lvl5pPr marL="2057400" indent="-228600" defTabSz="915988" eaLnBrk="0" hangingPunct="0">
              <a:defRPr sz="1200">
                <a:solidFill>
                  <a:schemeClr val="tx1"/>
                </a:solidFill>
                <a:latin typeface="Arial" panose="020B0604020202020204" pitchFamily="34" charset="0"/>
              </a:defRPr>
            </a:lvl5pPr>
            <a:lvl6pPr marL="2514600" indent="-228600" algn="ctr" defTabSz="915988"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defTabSz="915988"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defTabSz="915988"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defTabSz="915988"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MX" altLang="es-MX" sz="1400" b="1" dirty="0"/>
          </a:p>
          <a:p>
            <a:pPr eaLnBrk="1" hangingPunct="1"/>
            <a:r>
              <a:rPr lang="es-MX" altLang="es-MX" sz="1400" b="1" dirty="0"/>
              <a:t>2.</a:t>
            </a:r>
          </a:p>
          <a:p>
            <a:pPr eaLnBrk="1" hangingPunct="1"/>
            <a:r>
              <a:rPr lang="es-MX" altLang="es-MX" sz="1400" b="1" dirty="0"/>
              <a:t>Marco Legal</a:t>
            </a:r>
          </a:p>
          <a:p>
            <a:pPr algn="just" eaLnBrk="1" hangingPunct="1"/>
            <a:r>
              <a:rPr lang="es-ES_tradnl" altLang="es-MX" sz="1400" dirty="0">
                <a:cs typeface="Arial" panose="020B0604020202020204" pitchFamily="34" charset="0"/>
              </a:rPr>
              <a:t> </a:t>
            </a:r>
          </a:p>
          <a:p>
            <a:pPr algn="just" eaLnBrk="1" hangingPunct="1"/>
            <a:endParaRPr lang="es-ES" altLang="es-MX" dirty="0">
              <a:cs typeface="Times New Roman" panose="02020603050405020304" pitchFamily="18" charset="0"/>
            </a:endParaRPr>
          </a:p>
          <a:p>
            <a:pPr algn="just" eaLnBrk="1" hangingPunct="1"/>
            <a:r>
              <a:rPr lang="es-ES_tradnl" altLang="es-MX" dirty="0">
                <a:cs typeface="Arial" panose="020B0604020202020204" pitchFamily="34" charset="0"/>
              </a:rPr>
              <a:t> </a:t>
            </a:r>
          </a:p>
          <a:p>
            <a:pPr marL="171450" indent="-171450" algn="just" eaLnBrk="1" hangingPunct="1">
              <a:buFont typeface="Wingdings" panose="05000000000000000000" pitchFamily="2" charset="2"/>
              <a:buChar char="Ø"/>
            </a:pPr>
            <a:r>
              <a:rPr lang="es-CO" altLang="es-MX" dirty="0"/>
              <a:t>Constitución Política de los Estados Unidos Mexicanos.</a:t>
            </a:r>
          </a:p>
          <a:p>
            <a:pPr marL="171450" indent="-171450" algn="just" eaLnBrk="1" hangingPunct="1">
              <a:buFont typeface="Wingdings" panose="05000000000000000000" pitchFamily="2" charset="2"/>
              <a:buChar char="Ø"/>
            </a:pPr>
            <a:endParaRPr lang="es-MX" altLang="es-MX" dirty="0"/>
          </a:p>
          <a:p>
            <a:pPr marL="171450" indent="-171450" algn="just" eaLnBrk="1" hangingPunct="1">
              <a:buFont typeface="Wingdings" panose="05000000000000000000" pitchFamily="2" charset="2"/>
              <a:buChar char="Ø"/>
            </a:pPr>
            <a:r>
              <a:rPr lang="es-CO" altLang="es-MX" dirty="0"/>
              <a:t>Constitución Política del Estado Libre y Soberano de Puebla.</a:t>
            </a:r>
            <a:endParaRPr lang="es-MX" altLang="es-MX" dirty="0"/>
          </a:p>
          <a:p>
            <a:pPr marL="171450" indent="-171450" algn="just" eaLnBrk="1" hangingPunct="1">
              <a:buFont typeface="Wingdings" panose="05000000000000000000" pitchFamily="2" charset="2"/>
              <a:buChar char="Ø"/>
            </a:pPr>
            <a:endParaRPr lang="es-MX" altLang="es-MX" dirty="0"/>
          </a:p>
          <a:p>
            <a:pPr marL="171450" indent="-171450" algn="just" eaLnBrk="1" hangingPunct="1">
              <a:buFont typeface="Wingdings" panose="05000000000000000000" pitchFamily="2" charset="2"/>
              <a:buChar char="Ø"/>
            </a:pPr>
            <a:r>
              <a:rPr lang="es-CO" altLang="es-MX" dirty="0"/>
              <a:t>Ley Orgánica de la Administración Pública del Estado.</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MX" dirty="0"/>
              <a:t>Ley de Adquisiciones, Arrendamientos y Servicios del Sector Público Estatal y Municipal, 	</a:t>
            </a:r>
          </a:p>
          <a:p>
            <a:pPr algn="just" eaLnBrk="1" hangingPunct="1"/>
            <a:endParaRPr lang="es-CO" altLang="es-MX" dirty="0"/>
          </a:p>
          <a:p>
            <a:pPr marL="171450" indent="-171450" algn="just" eaLnBrk="1" hangingPunct="1">
              <a:buFont typeface="Wingdings" panose="05000000000000000000" pitchFamily="2" charset="2"/>
              <a:buChar char="Ø"/>
            </a:pPr>
            <a:r>
              <a:rPr lang="es-CO" altLang="es-MX" dirty="0"/>
              <a:t>Ley de Responsabilidades de los Servidores Públicos del Estado de Puebla.</a:t>
            </a:r>
          </a:p>
          <a:p>
            <a:pPr marL="171450" indent="-171450" algn="just" eaLnBrk="1" hangingPunct="1">
              <a:buFont typeface="Wingdings" panose="05000000000000000000" pitchFamily="2" charset="2"/>
              <a:buChar char="Ø"/>
            </a:pPr>
            <a:endParaRPr lang="es-CO" altLang="es-MX" dirty="0"/>
          </a:p>
          <a:p>
            <a:pPr marL="171450" indent="-171450" algn="just" eaLnBrk="1" hangingPunct="1">
              <a:buFont typeface="Wingdings" panose="05000000000000000000" pitchFamily="2" charset="2"/>
              <a:buChar char="Ø"/>
            </a:pPr>
            <a:r>
              <a:rPr lang="es-CO" altLang="es-MX" dirty="0"/>
              <a:t>Ley de Transparencia y Acceso a la Información Pública del Estado de Puebla</a:t>
            </a:r>
          </a:p>
          <a:p>
            <a:pPr marL="171450" indent="-171450">
              <a:buFont typeface="Wingdings" panose="05000000000000000000" pitchFamily="2" charset="2"/>
              <a:buChar char="Ø"/>
            </a:pPr>
            <a:endParaRPr lang="es-CO" dirty="0"/>
          </a:p>
          <a:p>
            <a:pPr marL="171450" indent="-171450" algn="just" eaLnBrk="1" hangingPunct="1">
              <a:buFont typeface="Wingdings" panose="05000000000000000000" pitchFamily="2" charset="2"/>
              <a:buChar char="Ø"/>
            </a:pPr>
            <a:r>
              <a:rPr lang="es-MX" altLang="es-MX" dirty="0"/>
              <a:t>Ley Orgánica Municipal del Estado de Puebla</a:t>
            </a:r>
          </a:p>
          <a:p>
            <a:pPr algn="just" eaLnBrk="1" hangingPunct="1"/>
            <a:endParaRPr lang="es-CO" altLang="es-MX" dirty="0"/>
          </a:p>
          <a:p>
            <a:pPr algn="just" eaLnBrk="1" hangingPunct="1"/>
            <a:endParaRPr lang="es-CO" altLang="es-MX" dirty="0"/>
          </a:p>
        </p:txBody>
      </p:sp>
      <p:sp>
        <p:nvSpPr>
          <p:cNvPr id="18436" name="3 CuadroTexto">
            <a:extLst>
              <a:ext uri="{FF2B5EF4-FFF2-40B4-BE49-F238E27FC236}">
                <a16:creationId xmlns:a16="http://schemas.microsoft.com/office/drawing/2014/main" id="{D391E4AF-A1FB-49BD-89E3-01D4797BF335}"/>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9B912210-B774-4829-A90F-AFC30DC73235}" type="slidenum">
              <a:rPr lang="es-MX" altLang="es-MX" sz="1000"/>
              <a:pPr algn="r" eaLnBrk="1" hangingPunct="1"/>
              <a:t>4</a:t>
            </a:fld>
            <a:endParaRPr lang="es-MX" altLang="es-MX" sz="1000" dirty="0"/>
          </a:p>
        </p:txBody>
      </p:sp>
      <p:sp>
        <p:nvSpPr>
          <p:cNvPr id="5" name="Line 16">
            <a:extLst>
              <a:ext uri="{FF2B5EF4-FFF2-40B4-BE49-F238E27FC236}">
                <a16:creationId xmlns:a16="http://schemas.microsoft.com/office/drawing/2014/main" id="{B9E9E503-ED2C-4BF9-AC64-531ECD02571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C5E053AF-4DFB-4EBB-BD10-53AABD61FA46}"/>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16413335-4F29-48DC-857C-AD1487C3DBD4}"/>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DDF83430-1EB9-4547-AF2D-DD5A7FEF5D30}"/>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34F54408-8E81-4E21-82F5-847E26C43E85}"/>
              </a:ext>
            </a:extLst>
          </p:cNvPr>
          <p:cNvGraphicFramePr>
            <a:graphicFrameLocks noGrp="1"/>
          </p:cNvGraphicFramePr>
          <p:nvPr>
            <p:extLst>
              <p:ext uri="{D42A27DB-BD31-4B8C-83A1-F6EECF244321}">
                <p14:modId xmlns:p14="http://schemas.microsoft.com/office/powerpoint/2010/main" val="2920507163"/>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AEE60C0B-2A43-435C-B60C-72529C09D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95A6427A-BEC7-436B-B404-11C1B52003A2}"/>
              </a:ext>
            </a:extLst>
          </p:cNvPr>
          <p:cNvGraphicFramePr>
            <a:graphicFrameLocks noGrp="1"/>
          </p:cNvGraphicFramePr>
          <p:nvPr>
            <p:extLst>
              <p:ext uri="{D42A27DB-BD31-4B8C-83A1-F6EECF244321}">
                <p14:modId xmlns:p14="http://schemas.microsoft.com/office/powerpoint/2010/main" val="656081404"/>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4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6">
            <a:extLst>
              <a:ext uri="{FF2B5EF4-FFF2-40B4-BE49-F238E27FC236}">
                <a16:creationId xmlns:a16="http://schemas.microsoft.com/office/drawing/2014/main" id="{88F01211-5286-485A-81DD-B0F68DA3D51E}"/>
              </a:ext>
            </a:extLst>
          </p:cNvPr>
          <p:cNvSpPr txBox="1">
            <a:spLocks noChangeArrowheads="1"/>
          </p:cNvSpPr>
          <p:nvPr/>
        </p:nvSpPr>
        <p:spPr bwMode="auto">
          <a:xfrm>
            <a:off x="628650" y="2589212"/>
            <a:ext cx="5943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0" tIns="45810" rIns="91620" bIns="45810">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l"/>
            <a:r>
              <a:rPr lang="es-MX" altLang="es-MX"/>
              <a:t> </a:t>
            </a:r>
          </a:p>
        </p:txBody>
      </p:sp>
      <p:sp>
        <p:nvSpPr>
          <p:cNvPr id="20483" name="Rectangle 18">
            <a:extLst>
              <a:ext uri="{FF2B5EF4-FFF2-40B4-BE49-F238E27FC236}">
                <a16:creationId xmlns:a16="http://schemas.microsoft.com/office/drawing/2014/main" id="{56AD9000-9161-4515-983A-7B06000E463B}"/>
              </a:ext>
            </a:extLst>
          </p:cNvPr>
          <p:cNvSpPr>
            <a:spLocks noChangeArrowheads="1"/>
          </p:cNvSpPr>
          <p:nvPr/>
        </p:nvSpPr>
        <p:spPr bwMode="auto">
          <a:xfrm>
            <a:off x="381000" y="1219200"/>
            <a:ext cx="617220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endParaRPr lang="es-ES" altLang="es-MX"/>
          </a:p>
        </p:txBody>
      </p:sp>
      <p:sp>
        <p:nvSpPr>
          <p:cNvPr id="20485" name="Text Box 21">
            <a:extLst>
              <a:ext uri="{FF2B5EF4-FFF2-40B4-BE49-F238E27FC236}">
                <a16:creationId xmlns:a16="http://schemas.microsoft.com/office/drawing/2014/main" id="{537B9D85-B2AB-488B-A958-45DBB01CD698}"/>
              </a:ext>
            </a:extLst>
          </p:cNvPr>
          <p:cNvSpPr txBox="1">
            <a:spLocks noChangeArrowheads="1"/>
          </p:cNvSpPr>
          <p:nvPr/>
        </p:nvSpPr>
        <p:spPr bwMode="auto">
          <a:xfrm>
            <a:off x="2230596" y="1614178"/>
            <a:ext cx="25699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r>
              <a:rPr lang="es-MX" altLang="es-MX" sz="1400" b="1" dirty="0"/>
              <a:t>3. </a:t>
            </a:r>
          </a:p>
          <a:p>
            <a:pPr eaLnBrk="1" hangingPunct="1"/>
            <a:r>
              <a:rPr lang="es-MX" altLang="es-MX" sz="1400" b="1" dirty="0"/>
              <a:t>Relación de procedimientos</a:t>
            </a:r>
            <a:endParaRPr lang="es-ES" altLang="es-MX" sz="1400" b="1" dirty="0"/>
          </a:p>
        </p:txBody>
      </p:sp>
      <p:sp>
        <p:nvSpPr>
          <p:cNvPr id="20490" name="9 CuadroTexto">
            <a:extLst>
              <a:ext uri="{FF2B5EF4-FFF2-40B4-BE49-F238E27FC236}">
                <a16:creationId xmlns:a16="http://schemas.microsoft.com/office/drawing/2014/main" id="{85A3E927-D36C-4107-AE16-74AA1D18478C}"/>
              </a:ext>
            </a:extLst>
          </p:cNvPr>
          <p:cNvSpPr txBox="1">
            <a:spLocks noChangeArrowheads="1"/>
          </p:cNvSpPr>
          <p:nvPr/>
        </p:nvSpPr>
        <p:spPr bwMode="auto">
          <a:xfrm>
            <a:off x="6092825" y="9083675"/>
            <a:ext cx="4794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panose="020B0604020202020204" pitchFamily="34" charset="0"/>
              </a:defRPr>
            </a:lvl1pPr>
            <a:lvl2pPr marL="742950" indent="-285750" eaLnBrk="0" hangingPunct="0">
              <a:defRPr sz="1200">
                <a:solidFill>
                  <a:schemeClr val="tx1"/>
                </a:solidFill>
                <a:latin typeface="Arial" panose="020B0604020202020204" pitchFamily="34" charset="0"/>
              </a:defRPr>
            </a:lvl2pPr>
            <a:lvl3pPr marL="1143000" indent="-228600" eaLnBrk="0" hangingPunct="0">
              <a:defRPr sz="1200">
                <a:solidFill>
                  <a:schemeClr val="tx1"/>
                </a:solidFill>
                <a:latin typeface="Arial" panose="020B0604020202020204" pitchFamily="34" charset="0"/>
              </a:defRPr>
            </a:lvl3pPr>
            <a:lvl4pPr marL="1600200" indent="-228600" eaLnBrk="0" hangingPunct="0">
              <a:defRPr sz="1200">
                <a:solidFill>
                  <a:schemeClr val="tx1"/>
                </a:solidFill>
                <a:latin typeface="Arial" panose="020B0604020202020204" pitchFamily="34" charset="0"/>
              </a:defRPr>
            </a:lvl4pPr>
            <a:lvl5pPr marL="2057400" indent="-228600" eaLnBrk="0" hangingPunct="0">
              <a:defRPr sz="1200">
                <a:solidFill>
                  <a:schemeClr val="tx1"/>
                </a:solidFill>
                <a:latin typeface="Arial" panose="020B0604020202020204" pitchFamily="34" charset="0"/>
              </a:defRPr>
            </a:lvl5pPr>
            <a:lvl6pPr marL="2514600" indent="-228600" algn="ctr" eaLnBrk="0" fontAlgn="base" hangingPunct="0">
              <a:spcBef>
                <a:spcPct val="0"/>
              </a:spcBef>
              <a:spcAft>
                <a:spcPct val="0"/>
              </a:spcAft>
              <a:defRPr sz="1200">
                <a:solidFill>
                  <a:schemeClr val="tx1"/>
                </a:solidFill>
                <a:latin typeface="Arial" panose="020B0604020202020204" pitchFamily="34" charset="0"/>
              </a:defRPr>
            </a:lvl6pPr>
            <a:lvl7pPr marL="2971800" indent="-228600" algn="ctr" eaLnBrk="0" fontAlgn="base" hangingPunct="0">
              <a:spcBef>
                <a:spcPct val="0"/>
              </a:spcBef>
              <a:spcAft>
                <a:spcPct val="0"/>
              </a:spcAft>
              <a:defRPr sz="1200">
                <a:solidFill>
                  <a:schemeClr val="tx1"/>
                </a:solidFill>
                <a:latin typeface="Arial" panose="020B0604020202020204" pitchFamily="34" charset="0"/>
              </a:defRPr>
            </a:lvl7pPr>
            <a:lvl8pPr marL="3429000" indent="-228600" algn="ctr" eaLnBrk="0" fontAlgn="base" hangingPunct="0">
              <a:spcBef>
                <a:spcPct val="0"/>
              </a:spcBef>
              <a:spcAft>
                <a:spcPct val="0"/>
              </a:spcAft>
              <a:defRPr sz="1200">
                <a:solidFill>
                  <a:schemeClr val="tx1"/>
                </a:solidFill>
                <a:latin typeface="Arial" panose="020B0604020202020204" pitchFamily="34" charset="0"/>
              </a:defRPr>
            </a:lvl8pPr>
            <a:lvl9pPr marL="3886200" indent="-228600" algn="ctr" eaLnBrk="0" fontAlgn="base" hangingPunct="0">
              <a:spcBef>
                <a:spcPct val="0"/>
              </a:spcBef>
              <a:spcAft>
                <a:spcPct val="0"/>
              </a:spcAft>
              <a:defRPr sz="1200">
                <a:solidFill>
                  <a:schemeClr val="tx1"/>
                </a:solidFill>
                <a:latin typeface="Arial" panose="020B0604020202020204" pitchFamily="34" charset="0"/>
              </a:defRPr>
            </a:lvl9pPr>
          </a:lstStyle>
          <a:p>
            <a:pPr algn="r" eaLnBrk="1" hangingPunct="1"/>
            <a:fld id="{351B5E13-E6E6-4C25-9C54-482D9756A1F4}" type="slidenum">
              <a:rPr lang="es-MX" altLang="es-MX" sz="1000"/>
              <a:pPr algn="r" eaLnBrk="1" hangingPunct="1"/>
              <a:t>5</a:t>
            </a:fld>
            <a:endParaRPr lang="es-MX" altLang="es-MX" sz="1000"/>
          </a:p>
        </p:txBody>
      </p:sp>
      <p:sp>
        <p:nvSpPr>
          <p:cNvPr id="2" name="Rectángulo 1">
            <a:extLst>
              <a:ext uri="{FF2B5EF4-FFF2-40B4-BE49-F238E27FC236}">
                <a16:creationId xmlns:a16="http://schemas.microsoft.com/office/drawing/2014/main" id="{DF47C5C2-4010-44A1-8B7A-25AF0DAFD4E3}"/>
              </a:ext>
            </a:extLst>
          </p:cNvPr>
          <p:cNvSpPr/>
          <p:nvPr/>
        </p:nvSpPr>
        <p:spPr>
          <a:xfrm>
            <a:off x="628650" y="2589212"/>
            <a:ext cx="5400128" cy="2135265"/>
          </a:xfrm>
          <a:prstGeom prst="rect">
            <a:avLst/>
          </a:prstGeom>
        </p:spPr>
        <p:txBody>
          <a:bodyPr wrap="square">
            <a:spAutoFit/>
          </a:bodyPr>
          <a:lstStyle/>
          <a:p>
            <a:pPr algn="just">
              <a:spcAft>
                <a:spcPts val="0"/>
              </a:spcAft>
            </a:pPr>
            <a:r>
              <a:rPr lang="es-ES" dirty="0">
                <a:solidFill>
                  <a:srgbClr val="000000"/>
                </a:solidFill>
                <a:ea typeface="Calibri" panose="020F0502020204030204" pitchFamily="34" charset="0"/>
                <a:cs typeface="Arial" panose="020B0604020202020204" pitchFamily="34" charset="0"/>
              </a:rPr>
              <a:t>1.- </a:t>
            </a:r>
            <a:r>
              <a:rPr lang="es-MX" dirty="0"/>
              <a:t>Procedimiento para solicitar un servicio general para los bienes muebles e inmuebles del Honorable Ayuntamiento </a:t>
            </a:r>
          </a:p>
          <a:p>
            <a:pPr algn="just">
              <a:spcAft>
                <a:spcPts val="0"/>
              </a:spcAft>
            </a:pPr>
            <a:endParaRPr lang="es-MX" dirty="0"/>
          </a:p>
          <a:p>
            <a:pPr algn="just">
              <a:spcAft>
                <a:spcPts val="0"/>
              </a:spcAft>
            </a:pPr>
            <a:r>
              <a:rPr lang="es-MX" dirty="0"/>
              <a:t>2.- Procedimiento de suministro de material de mantenimiento</a:t>
            </a:r>
          </a:p>
          <a:p>
            <a:pPr algn="just">
              <a:spcAft>
                <a:spcPts val="0"/>
              </a:spcAft>
            </a:pPr>
            <a:endParaRPr lang="es-MX" dirty="0"/>
          </a:p>
          <a:p>
            <a:pPr algn="just">
              <a:spcAft>
                <a:spcPts val="0"/>
              </a:spcAft>
            </a:pPr>
            <a:endParaRPr lang="es-MX" dirty="0"/>
          </a:p>
          <a:p>
            <a:pPr algn="just">
              <a:spcAft>
                <a:spcPts val="0"/>
              </a:spcAft>
            </a:pPr>
            <a:r>
              <a:rPr lang="es-MX" dirty="0"/>
              <a:t>	</a:t>
            </a:r>
          </a:p>
          <a:p>
            <a:pPr algn="just">
              <a:spcAft>
                <a:spcPts val="0"/>
              </a:spcAft>
            </a:pPr>
            <a:r>
              <a:rPr lang="es-MX" dirty="0"/>
              <a:t>	</a:t>
            </a:r>
          </a:p>
          <a:p>
            <a:pPr algn="just">
              <a:spcAft>
                <a:spcPts val="0"/>
              </a:spcAft>
            </a:pPr>
            <a:endParaRPr lang="es-MX" dirty="0">
              <a:ea typeface="Calibri" panose="020F0502020204030204" pitchFamily="34" charset="0"/>
              <a:cs typeface="Arial" panose="020B0604020202020204" pitchFamily="34" charset="0"/>
            </a:endParaRPr>
          </a:p>
          <a:p>
            <a:pPr algn="just">
              <a:lnSpc>
                <a:spcPct val="107000"/>
              </a:lnSpc>
              <a:spcAft>
                <a:spcPts val="800"/>
              </a:spcAft>
            </a:pPr>
            <a:r>
              <a:rPr lang="es-ES" dirty="0">
                <a:ea typeface="Calibri" panose="020F0502020204030204" pitchFamily="34" charset="0"/>
                <a:cs typeface="Arial" panose="020B0604020202020204" pitchFamily="34" charset="0"/>
              </a:rPr>
              <a:t/>
            </a:r>
            <a:br>
              <a:rPr lang="es-ES" dirty="0">
                <a:ea typeface="Calibri" panose="020F0502020204030204" pitchFamily="34" charset="0"/>
                <a:cs typeface="Arial" panose="020B0604020202020204" pitchFamily="34" charset="0"/>
              </a:rPr>
            </a:br>
            <a:r>
              <a:rPr lang="es-ES" dirty="0">
                <a:ea typeface="Calibri" panose="020F0502020204030204" pitchFamily="34" charset="0"/>
                <a:cs typeface="Arial" panose="020B0604020202020204" pitchFamily="34" charset="0"/>
              </a:rPr>
              <a:t> </a:t>
            </a:r>
            <a:endParaRPr lang="es-MX" dirty="0">
              <a:ea typeface="Calibri" panose="020F0502020204030204" pitchFamily="34" charset="0"/>
              <a:cs typeface="Arial" panose="020B0604020202020204" pitchFamily="34" charset="0"/>
            </a:endParaRPr>
          </a:p>
        </p:txBody>
      </p:sp>
      <p:sp>
        <p:nvSpPr>
          <p:cNvPr id="8" name="Line 15">
            <a:extLst>
              <a:ext uri="{FF2B5EF4-FFF2-40B4-BE49-F238E27FC236}">
                <a16:creationId xmlns:a16="http://schemas.microsoft.com/office/drawing/2014/main" id="{1C505AE4-CA24-4E33-9A92-0049336DDF29}"/>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9" name="Line 17">
            <a:extLst>
              <a:ext uri="{FF2B5EF4-FFF2-40B4-BE49-F238E27FC236}">
                <a16:creationId xmlns:a16="http://schemas.microsoft.com/office/drawing/2014/main" id="{3C60CCF4-5040-4580-8DA8-BCF3F7D65D33}"/>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0" name="Line 14">
            <a:extLst>
              <a:ext uri="{FF2B5EF4-FFF2-40B4-BE49-F238E27FC236}">
                <a16:creationId xmlns:a16="http://schemas.microsoft.com/office/drawing/2014/main" id="{A90C9913-EC0A-46EA-9720-81D15BD74685}"/>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11" name="Line 16">
            <a:extLst>
              <a:ext uri="{FF2B5EF4-FFF2-40B4-BE49-F238E27FC236}">
                <a16:creationId xmlns:a16="http://schemas.microsoft.com/office/drawing/2014/main" id="{051A3485-7083-429E-8E1D-F0DCBD2AFD87}"/>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12" name="Tabla 11">
            <a:extLst>
              <a:ext uri="{FF2B5EF4-FFF2-40B4-BE49-F238E27FC236}">
                <a16:creationId xmlns:a16="http://schemas.microsoft.com/office/drawing/2014/main" id="{9443B246-A4AD-41D3-A5C6-EC3914FCC5E2}"/>
              </a:ext>
            </a:extLst>
          </p:cNvPr>
          <p:cNvGraphicFramePr>
            <a:graphicFrameLocks noGrp="1"/>
          </p:cNvGraphicFramePr>
          <p:nvPr>
            <p:extLst>
              <p:ext uri="{D42A27DB-BD31-4B8C-83A1-F6EECF244321}">
                <p14:modId xmlns:p14="http://schemas.microsoft.com/office/powerpoint/2010/main" val="97901219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3" name="Picture 2077" descr="Resultado de imagen para ayuntamiento de tlatlauquitepec">
            <a:hlinkClick r:id="rId2"/>
            <a:extLst>
              <a:ext uri="{FF2B5EF4-FFF2-40B4-BE49-F238E27FC236}">
                <a16:creationId xmlns:a16="http://schemas.microsoft.com/office/drawing/2014/main" id="{C716601D-6E24-438A-94CE-99076896E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a 13">
            <a:extLst>
              <a:ext uri="{FF2B5EF4-FFF2-40B4-BE49-F238E27FC236}">
                <a16:creationId xmlns:a16="http://schemas.microsoft.com/office/drawing/2014/main" id="{1E552233-6097-4035-8BE8-E1DAC6F72FD6}"/>
              </a:ext>
            </a:extLst>
          </p:cNvPr>
          <p:cNvGraphicFramePr>
            <a:graphicFrameLocks noGrp="1"/>
          </p:cNvGraphicFramePr>
          <p:nvPr>
            <p:extLst>
              <p:ext uri="{D42A27DB-BD31-4B8C-83A1-F6EECF244321}">
                <p14:modId xmlns:p14="http://schemas.microsoft.com/office/powerpoint/2010/main" val="2345185326"/>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5 de 19</a:t>
                      </a:r>
                    </a:p>
                  </a:txBody>
                  <a:tcPr/>
                </a:tc>
                <a:extLst>
                  <a:ext uri="{0D108BD9-81ED-4DB2-BD59-A6C34878D82A}">
                    <a16:rowId xmlns:a16="http://schemas.microsoft.com/office/drawing/2014/main" val="206132686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FC87A269-76D7-4120-B5C5-A651DE4E6C8D}"/>
              </a:ext>
            </a:extLst>
          </p:cNvPr>
          <p:cNvSpPr txBox="1"/>
          <p:nvPr/>
        </p:nvSpPr>
        <p:spPr>
          <a:xfrm>
            <a:off x="548680" y="3750196"/>
            <a:ext cx="5760640" cy="738664"/>
          </a:xfrm>
          <a:prstGeom prst="rect">
            <a:avLst/>
          </a:prstGeom>
          <a:noFill/>
        </p:spPr>
        <p:txBody>
          <a:bodyPr wrap="square" rtlCol="0">
            <a:spAutoFit/>
          </a:bodyPr>
          <a:lstStyle/>
          <a:p>
            <a:r>
              <a:rPr lang="es-MX" sz="1400" b="1" dirty="0"/>
              <a:t>4.</a:t>
            </a:r>
          </a:p>
          <a:p>
            <a:endParaRPr lang="es-MX" sz="1400" b="1" dirty="0"/>
          </a:p>
          <a:p>
            <a:r>
              <a:rPr lang="es-MX" sz="1400" b="1" dirty="0"/>
              <a:t>DESCRIPCION DE PROCEDIMIENTOS Y DIAGRAMA DE FLUJO</a:t>
            </a:r>
          </a:p>
        </p:txBody>
      </p:sp>
      <p:sp>
        <p:nvSpPr>
          <p:cNvPr id="3" name="Line 16">
            <a:extLst>
              <a:ext uri="{FF2B5EF4-FFF2-40B4-BE49-F238E27FC236}">
                <a16:creationId xmlns:a16="http://schemas.microsoft.com/office/drawing/2014/main" id="{F3E0F8B1-0817-4E58-AE3F-41B954F96AB1}"/>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4" name="Line 14">
            <a:extLst>
              <a:ext uri="{FF2B5EF4-FFF2-40B4-BE49-F238E27FC236}">
                <a16:creationId xmlns:a16="http://schemas.microsoft.com/office/drawing/2014/main" id="{6ABCEC5F-B8C2-4FC6-9F8D-E4825935FA4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5" name="Line 17">
            <a:extLst>
              <a:ext uri="{FF2B5EF4-FFF2-40B4-BE49-F238E27FC236}">
                <a16:creationId xmlns:a16="http://schemas.microsoft.com/office/drawing/2014/main" id="{7915B25B-1A48-47ED-823C-88EF29D53A8E}"/>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5">
            <a:extLst>
              <a:ext uri="{FF2B5EF4-FFF2-40B4-BE49-F238E27FC236}">
                <a16:creationId xmlns:a16="http://schemas.microsoft.com/office/drawing/2014/main" id="{0D02CF5A-D7A7-4882-8EAC-E6AEC2DE2EAA}"/>
              </a:ext>
            </a:extLst>
          </p:cNvPr>
          <p:cNvSpPr>
            <a:spLocks noChangeShapeType="1"/>
          </p:cNvSpPr>
          <p:nvPr/>
        </p:nvSpPr>
        <p:spPr bwMode="auto">
          <a:xfrm flipH="1">
            <a:off x="6453187" y="408777"/>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7" name="Tabla 6">
            <a:extLst>
              <a:ext uri="{FF2B5EF4-FFF2-40B4-BE49-F238E27FC236}">
                <a16:creationId xmlns:a16="http://schemas.microsoft.com/office/drawing/2014/main" id="{8DD4E732-CC53-49A8-99BE-8720AB56BCA2}"/>
              </a:ext>
            </a:extLst>
          </p:cNvPr>
          <p:cNvGraphicFramePr>
            <a:graphicFrameLocks noGrp="1"/>
          </p:cNvGraphicFramePr>
          <p:nvPr>
            <p:extLst>
              <p:ext uri="{D42A27DB-BD31-4B8C-83A1-F6EECF244321}">
                <p14:modId xmlns:p14="http://schemas.microsoft.com/office/powerpoint/2010/main" val="3759111730"/>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8" name="Picture 2077" descr="Resultado de imagen para ayuntamiento de tlatlauquitepec">
            <a:hlinkClick r:id="rId2"/>
            <a:extLst>
              <a:ext uri="{FF2B5EF4-FFF2-40B4-BE49-F238E27FC236}">
                <a16:creationId xmlns:a16="http://schemas.microsoft.com/office/drawing/2014/main" id="{F8C7FB6D-08F8-41F1-8464-6252F616A8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a 8">
            <a:extLst>
              <a:ext uri="{FF2B5EF4-FFF2-40B4-BE49-F238E27FC236}">
                <a16:creationId xmlns:a16="http://schemas.microsoft.com/office/drawing/2014/main" id="{4D921F87-6B59-4B03-B311-61A92BC69D96}"/>
              </a:ext>
            </a:extLst>
          </p:cNvPr>
          <p:cNvGraphicFramePr>
            <a:graphicFrameLocks noGrp="1"/>
          </p:cNvGraphicFramePr>
          <p:nvPr>
            <p:extLst>
              <p:ext uri="{D42A27DB-BD31-4B8C-83A1-F6EECF244321}">
                <p14:modId xmlns:p14="http://schemas.microsoft.com/office/powerpoint/2010/main" val="178461060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6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849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80CADF-2B13-46A9-8240-0E6A728A53CF}"/>
              </a:ext>
            </a:extLst>
          </p:cNvPr>
          <p:cNvSpPr txBox="1"/>
          <p:nvPr/>
        </p:nvSpPr>
        <p:spPr>
          <a:xfrm>
            <a:off x="548680" y="1445940"/>
            <a:ext cx="5904656" cy="1169551"/>
          </a:xfrm>
          <a:prstGeom prst="rect">
            <a:avLst/>
          </a:prstGeom>
          <a:noFill/>
        </p:spPr>
        <p:txBody>
          <a:bodyPr wrap="square" rtlCol="0">
            <a:spAutoFit/>
          </a:bodyPr>
          <a:lstStyle/>
          <a:p>
            <a:r>
              <a:rPr lang="es-MX" sz="1400" b="1" dirty="0"/>
              <a:t>4.1. </a:t>
            </a:r>
          </a:p>
          <a:p>
            <a:endParaRPr lang="es-MX" sz="1400" b="1" dirty="0"/>
          </a:p>
          <a:p>
            <a:pPr algn="l"/>
            <a:r>
              <a:rPr lang="es-MX" sz="1400" b="1" dirty="0"/>
              <a:t>Nombre del procedimiento:  Solicitar un servicio general para los bienes muebles e inmuebles del H. Ayuntamiento 	</a:t>
            </a:r>
          </a:p>
          <a:p>
            <a:pPr algn="l"/>
            <a:endParaRPr lang="es-MX" sz="1400" b="1" dirty="0"/>
          </a:p>
        </p:txBody>
      </p:sp>
      <p:graphicFrame>
        <p:nvGraphicFramePr>
          <p:cNvPr id="3" name="Tabla 2">
            <a:extLst>
              <a:ext uri="{FF2B5EF4-FFF2-40B4-BE49-F238E27FC236}">
                <a16:creationId xmlns:a16="http://schemas.microsoft.com/office/drawing/2014/main" id="{D88A0936-C531-4245-8FB1-CCAE2EF94F2F}"/>
              </a:ext>
            </a:extLst>
          </p:cNvPr>
          <p:cNvGraphicFramePr>
            <a:graphicFrameLocks noGrp="1"/>
          </p:cNvGraphicFramePr>
          <p:nvPr>
            <p:extLst>
              <p:ext uri="{D42A27DB-BD31-4B8C-83A1-F6EECF244321}">
                <p14:modId xmlns:p14="http://schemas.microsoft.com/office/powerpoint/2010/main" val="444072470"/>
              </p:ext>
            </p:extLst>
          </p:nvPr>
        </p:nvGraphicFramePr>
        <p:xfrm>
          <a:off x="508900" y="2608949"/>
          <a:ext cx="5915024" cy="1504735"/>
        </p:xfrm>
        <a:graphic>
          <a:graphicData uri="http://schemas.openxmlformats.org/drawingml/2006/table">
            <a:tbl>
              <a:tblPr>
                <a:tableStyleId>{F5AB1C69-6EDB-4FF4-983F-18BD219EF322}</a:tableStyleId>
              </a:tblPr>
              <a:tblGrid>
                <a:gridCol w="2200020">
                  <a:extLst>
                    <a:ext uri="{9D8B030D-6E8A-4147-A177-3AD203B41FA5}">
                      <a16:colId xmlns:a16="http://schemas.microsoft.com/office/drawing/2014/main" val="2098473293"/>
                    </a:ext>
                  </a:extLst>
                </a:gridCol>
                <a:gridCol w="3715004">
                  <a:extLst>
                    <a:ext uri="{9D8B030D-6E8A-4147-A177-3AD203B41FA5}">
                      <a16:colId xmlns:a16="http://schemas.microsoft.com/office/drawing/2014/main" val="3446197060"/>
                    </a:ext>
                  </a:extLst>
                </a:gridCol>
              </a:tblGrid>
              <a:tr h="1504735">
                <a:tc>
                  <a:txBody>
                    <a:bodyPr/>
                    <a:lstStyle/>
                    <a:p>
                      <a:pPr>
                        <a:lnSpc>
                          <a:spcPct val="107000"/>
                        </a:lnSpc>
                        <a:spcAft>
                          <a:spcPts val="0"/>
                        </a:spcAft>
                      </a:pPr>
                      <a:r>
                        <a:rPr lang="es-ES" sz="1200" dirty="0">
                          <a:effectLst/>
                          <a:latin typeface="Arial" panose="020B0604020202020204" pitchFamily="34" charset="0"/>
                          <a:cs typeface="Arial" panose="020B0604020202020204" pitchFamily="34" charset="0"/>
                        </a:rPr>
                        <a:t>Objetivo: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Mantener en buenas condiciones las oficinas y áreas administrativas que ocupan las diferentes dependencias del Gobierno Municipal, otorgando un mantenimiento oportuno tanto en reparaciones como en servicios preventivos, garantizando limpieza y seguridad de los mismos</a:t>
                      </a:r>
                      <a:r>
                        <a:rPr lang="es-MX" sz="1800" b="0" i="0" u="none" strike="noStrike" kern="1200" baseline="0" dirty="0">
                          <a:solidFill>
                            <a:schemeClr val="dk1"/>
                          </a:solidFill>
                          <a:latin typeface="+mn-lt"/>
                          <a:ea typeface="+mn-ea"/>
                          <a:cs typeface="+mn-cs"/>
                        </a:rPr>
                        <a:t>.</a:t>
                      </a:r>
                    </a:p>
                  </a:txBody>
                  <a:tcPr marL="68032" marR="68032" marT="0" marB="0"/>
                </a:tc>
                <a:extLst>
                  <a:ext uri="{0D108BD9-81ED-4DB2-BD59-A6C34878D82A}">
                    <a16:rowId xmlns:a16="http://schemas.microsoft.com/office/drawing/2014/main" val="1363500732"/>
                  </a:ext>
                </a:extLst>
              </a:tr>
            </a:tbl>
          </a:graphicData>
        </a:graphic>
      </p:graphicFrame>
      <p:graphicFrame>
        <p:nvGraphicFramePr>
          <p:cNvPr id="4" name="Tabla 3">
            <a:extLst>
              <a:ext uri="{FF2B5EF4-FFF2-40B4-BE49-F238E27FC236}">
                <a16:creationId xmlns:a16="http://schemas.microsoft.com/office/drawing/2014/main" id="{B35B1244-0340-43DA-BF60-0ABFFF703555}"/>
              </a:ext>
            </a:extLst>
          </p:cNvPr>
          <p:cNvGraphicFramePr>
            <a:graphicFrameLocks noGrp="1"/>
          </p:cNvGraphicFramePr>
          <p:nvPr>
            <p:extLst>
              <p:ext uri="{D42A27DB-BD31-4B8C-83A1-F6EECF244321}">
                <p14:modId xmlns:p14="http://schemas.microsoft.com/office/powerpoint/2010/main" val="4210379655"/>
              </p:ext>
            </p:extLst>
          </p:nvPr>
        </p:nvGraphicFramePr>
        <p:xfrm>
          <a:off x="503790" y="4140297"/>
          <a:ext cx="5915024" cy="4936427"/>
        </p:xfrm>
        <a:graphic>
          <a:graphicData uri="http://schemas.openxmlformats.org/drawingml/2006/table">
            <a:tbl>
              <a:tblPr>
                <a:tableStyleId>{5C22544A-7EE6-4342-B048-85BDC9FD1C3A}</a:tableStyleId>
              </a:tblPr>
              <a:tblGrid>
                <a:gridCol w="2277138">
                  <a:extLst>
                    <a:ext uri="{9D8B030D-6E8A-4147-A177-3AD203B41FA5}">
                      <a16:colId xmlns:a16="http://schemas.microsoft.com/office/drawing/2014/main" val="1684066273"/>
                    </a:ext>
                  </a:extLst>
                </a:gridCol>
                <a:gridCol w="3637886">
                  <a:extLst>
                    <a:ext uri="{9D8B030D-6E8A-4147-A177-3AD203B41FA5}">
                      <a16:colId xmlns:a16="http://schemas.microsoft.com/office/drawing/2014/main" val="6949607"/>
                    </a:ext>
                  </a:extLst>
                </a:gridCol>
              </a:tblGrid>
              <a:tr h="0">
                <a:tc>
                  <a:txBody>
                    <a:bodyPr/>
                    <a:lstStyle/>
                    <a:p>
                      <a:pPr algn="just">
                        <a:lnSpc>
                          <a:spcPct val="107000"/>
                        </a:lnSpc>
                        <a:spcAft>
                          <a:spcPts val="0"/>
                        </a:spcAft>
                      </a:pPr>
                      <a:r>
                        <a:rPr lang="es-ES" sz="1200" dirty="0">
                          <a:effectLst/>
                          <a:latin typeface="Arial" panose="020B0604020202020204" pitchFamily="34" charset="0"/>
                          <a:cs typeface="Arial" panose="020B0604020202020204" pitchFamily="34" charset="0"/>
                        </a:rPr>
                        <a:t>Políticas de Operación: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1. Los mantenimientos son: Preventivos y correctivos a los bienes muebles e inmuebles propiedad del H. Ayuntamiento y en arrendamiento.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2. Los mantenimientos referidos cubrirán bienes muebles e inmuebles, entre otros podemos encontrar: alarmas, escritorios, sillas, sillones, archiveros, </a:t>
                      </a:r>
                      <a:r>
                        <a:rPr lang="es-MX" sz="1200" b="0" i="0" u="none" strike="noStrike" kern="1200" baseline="0" dirty="0" err="1">
                          <a:solidFill>
                            <a:schemeClr val="dk1"/>
                          </a:solidFill>
                          <a:latin typeface="Arial" panose="020B0604020202020204" pitchFamily="34" charset="0"/>
                          <a:ea typeface="+mn-ea"/>
                          <a:cs typeface="Arial" panose="020B0604020202020204" pitchFamily="34" charset="0"/>
                        </a:rPr>
                        <a:t>credenzas</a:t>
                      </a:r>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eléctrico, plomería, herrería, carpintería, pintura, cristalería, cancelería, puertas, ventanas, aire acondicionado y extintores. </a:t>
                      </a:r>
                    </a:p>
                    <a:p>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3. Cuando el material para la reparación no se encuentra disponible, el tiempo de atención a la solicitud aumentará dependiendo de la disponibilidad de recursos, en caso de ser un servicio que no pueda demorar su atención, como una fuga, un corto circuito, un apagón, etc., el Enlace Administrativo comprará a través de su fondo revolvente el material necesario, previa solicitud mediante oficio y autorización de la Dirección de Recursos Materiales y Servicios Generales. </a:t>
                      </a:r>
                    </a:p>
                    <a:p>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endParaRPr lang="es-MX" sz="1200" b="0" i="0" u="none" strike="noStrike" kern="1200" baseline="0" dirty="0">
                        <a:solidFill>
                          <a:schemeClr val="dk1"/>
                        </a:solidFill>
                        <a:latin typeface="Arial" panose="020B0604020202020204" pitchFamily="34" charset="0"/>
                        <a:ea typeface="+mn-ea"/>
                        <a:cs typeface="Arial" panose="020B0604020202020204" pitchFamily="34" charset="0"/>
                      </a:endParaRPr>
                    </a:p>
                    <a:p>
                      <a:pPr algn="just"/>
                      <a:r>
                        <a:rPr lang="es-MX" sz="1200" b="0" i="0" u="none" strike="noStrike" kern="1200" baseline="0" dirty="0">
                          <a:solidFill>
                            <a:schemeClr val="dk1"/>
                          </a:solidFill>
                          <a:latin typeface="Arial" panose="020B0604020202020204" pitchFamily="34" charset="0"/>
                          <a:ea typeface="+mn-ea"/>
                          <a:cs typeface="Arial" panose="020B0604020202020204" pitchFamily="34" charset="0"/>
                        </a:rPr>
                        <a:t>	</a:t>
                      </a:r>
                    </a:p>
                    <a:p>
                      <a:pPr algn="just">
                        <a:lnSpc>
                          <a:spcPct val="107000"/>
                        </a:lnSpc>
                        <a:spcAft>
                          <a:spcPts val="0"/>
                        </a:spcAft>
                      </a:pPr>
                      <a:r>
                        <a:rPr lang="es-ES" sz="1200" dirty="0">
                          <a:effectLst/>
                          <a:latin typeface="Arial" panose="020B0604020202020204" pitchFamily="34" charset="0"/>
                          <a:cs typeface="Arial" panose="020B0604020202020204" pitchFamily="34" charset="0"/>
                        </a:rPr>
                        <a:t> </a:t>
                      </a:r>
                      <a:endParaRPr lang="es-MX"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032" marR="68032" marT="0" marB="0">
                    <a:lnL w="12700" cmpd="sng">
                      <a:noFill/>
                    </a:lnL>
                    <a:solidFill>
                      <a:schemeClr val="bg1"/>
                    </a:solidFill>
                  </a:tcPr>
                </a:tc>
                <a:extLst>
                  <a:ext uri="{0D108BD9-81ED-4DB2-BD59-A6C34878D82A}">
                    <a16:rowId xmlns:a16="http://schemas.microsoft.com/office/drawing/2014/main" val="2486600258"/>
                  </a:ext>
                </a:extLst>
              </a:tr>
            </a:tbl>
          </a:graphicData>
        </a:graphic>
      </p:graphicFrame>
      <p:sp>
        <p:nvSpPr>
          <p:cNvPr id="5" name="Line 16">
            <a:extLst>
              <a:ext uri="{FF2B5EF4-FFF2-40B4-BE49-F238E27FC236}">
                <a16:creationId xmlns:a16="http://schemas.microsoft.com/office/drawing/2014/main" id="{382A9CFB-0355-4334-A7E9-A35E705B93BE}"/>
              </a:ext>
            </a:extLst>
          </p:cNvPr>
          <p:cNvSpPr>
            <a:spLocks noChangeShapeType="1"/>
          </p:cNvSpPr>
          <p:nvPr/>
        </p:nvSpPr>
        <p:spPr bwMode="auto">
          <a:xfrm flipV="1">
            <a:off x="404812" y="8762978"/>
            <a:ext cx="6072188" cy="22"/>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6" name="Line 14">
            <a:extLst>
              <a:ext uri="{FF2B5EF4-FFF2-40B4-BE49-F238E27FC236}">
                <a16:creationId xmlns:a16="http://schemas.microsoft.com/office/drawing/2014/main" id="{A9C1AB4B-8343-4AB2-8C72-3395A1C730DD}"/>
              </a:ext>
            </a:extLst>
          </p:cNvPr>
          <p:cNvSpPr>
            <a:spLocks noChangeShapeType="1"/>
          </p:cNvSpPr>
          <p:nvPr/>
        </p:nvSpPr>
        <p:spPr bwMode="auto">
          <a:xfrm>
            <a:off x="400050" y="380999"/>
            <a:ext cx="2" cy="838200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7" name="Line 17">
            <a:extLst>
              <a:ext uri="{FF2B5EF4-FFF2-40B4-BE49-F238E27FC236}">
                <a16:creationId xmlns:a16="http://schemas.microsoft.com/office/drawing/2014/main" id="{20F9E609-0F83-4C33-845B-A030C4B6A2DF}"/>
              </a:ext>
            </a:extLst>
          </p:cNvPr>
          <p:cNvSpPr>
            <a:spLocks noChangeShapeType="1"/>
          </p:cNvSpPr>
          <p:nvPr/>
        </p:nvSpPr>
        <p:spPr bwMode="auto">
          <a:xfrm flipV="1">
            <a:off x="400050" y="381000"/>
            <a:ext cx="6076950" cy="0"/>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sp>
        <p:nvSpPr>
          <p:cNvPr id="8" name="Line 15">
            <a:extLst>
              <a:ext uri="{FF2B5EF4-FFF2-40B4-BE49-F238E27FC236}">
                <a16:creationId xmlns:a16="http://schemas.microsoft.com/office/drawing/2014/main" id="{473738A2-9696-488A-B3BF-8C21E090E073}"/>
              </a:ext>
            </a:extLst>
          </p:cNvPr>
          <p:cNvSpPr>
            <a:spLocks noChangeShapeType="1"/>
          </p:cNvSpPr>
          <p:nvPr/>
        </p:nvSpPr>
        <p:spPr bwMode="auto">
          <a:xfrm flipH="1">
            <a:off x="6453187" y="380999"/>
            <a:ext cx="23813" cy="8381979"/>
          </a:xfrm>
          <a:prstGeom prst="line">
            <a:avLst/>
          </a:prstGeom>
          <a:noFill/>
          <a:ln w="57150" cmpd="thinThick">
            <a:solidFill>
              <a:srgbClr val="777777"/>
            </a:solidFill>
            <a:round/>
            <a:headEnd/>
            <a:tailEnd/>
          </a:ln>
          <a:extLst>
            <a:ext uri="{909E8E84-426E-40DD-AFC4-6F175D3DCCD1}">
              <a14:hiddenFill xmlns:a14="http://schemas.microsoft.com/office/drawing/2010/main">
                <a:noFill/>
              </a14:hiddenFill>
            </a:ext>
          </a:extLst>
        </p:spPr>
        <p:txBody>
          <a:bodyPr/>
          <a:lstStyle/>
          <a:p>
            <a:endParaRPr lang="es-MX"/>
          </a:p>
        </p:txBody>
      </p:sp>
      <p:graphicFrame>
        <p:nvGraphicFramePr>
          <p:cNvPr id="9" name="Tabla 8">
            <a:extLst>
              <a:ext uri="{FF2B5EF4-FFF2-40B4-BE49-F238E27FC236}">
                <a16:creationId xmlns:a16="http://schemas.microsoft.com/office/drawing/2014/main" id="{712E8263-DC2F-4FE3-972D-4750E4B1A6FF}"/>
              </a:ext>
            </a:extLst>
          </p:cNvPr>
          <p:cNvGraphicFramePr>
            <a:graphicFrameLocks noGrp="1"/>
          </p:cNvGraphicFramePr>
          <p:nvPr>
            <p:extLst>
              <p:ext uri="{D42A27DB-BD31-4B8C-83A1-F6EECF244321}">
                <p14:modId xmlns:p14="http://schemas.microsoft.com/office/powerpoint/2010/main" val="1310846162"/>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10" name="Picture 2077" descr="Resultado de imagen para ayuntamiento de tlatlauquitepec">
            <a:hlinkClick r:id="rId2"/>
            <a:extLst>
              <a:ext uri="{FF2B5EF4-FFF2-40B4-BE49-F238E27FC236}">
                <a16:creationId xmlns:a16="http://schemas.microsoft.com/office/drawing/2014/main" id="{9A288362-A782-4CAC-942E-55384E592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a:extLst>
              <a:ext uri="{FF2B5EF4-FFF2-40B4-BE49-F238E27FC236}">
                <a16:creationId xmlns:a16="http://schemas.microsoft.com/office/drawing/2014/main" id="{080B88E9-D99C-49E2-BF17-18F0292C6C7E}"/>
              </a:ext>
            </a:extLst>
          </p:cNvPr>
          <p:cNvGraphicFramePr>
            <a:graphicFrameLocks noGrp="1"/>
          </p:cNvGraphicFramePr>
          <p:nvPr>
            <p:extLst>
              <p:ext uri="{D42A27DB-BD31-4B8C-83A1-F6EECF244321}">
                <p14:modId xmlns:p14="http://schemas.microsoft.com/office/powerpoint/2010/main" val="353637651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7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192399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13FED22D-5424-464C-A246-37E14F2831FB}"/>
              </a:ext>
            </a:extLst>
          </p:cNvPr>
          <p:cNvGraphicFramePr>
            <a:graphicFrameLocks noGrp="1"/>
          </p:cNvGraphicFramePr>
          <p:nvPr>
            <p:extLst>
              <p:ext uri="{D42A27DB-BD31-4B8C-83A1-F6EECF244321}">
                <p14:modId xmlns:p14="http://schemas.microsoft.com/office/powerpoint/2010/main" val="368207139"/>
              </p:ext>
            </p:extLst>
          </p:nvPr>
        </p:nvGraphicFramePr>
        <p:xfrm>
          <a:off x="453012" y="2454052"/>
          <a:ext cx="5820407" cy="6151213"/>
        </p:xfrm>
        <a:graphic>
          <a:graphicData uri="http://schemas.openxmlformats.org/drawingml/2006/table">
            <a:tbl>
              <a:tblPr firstRow="1" bandRow="1">
                <a:tableStyleId>{5940675A-B579-460E-94D1-54222C63F5DA}</a:tableStyleId>
              </a:tblPr>
              <a:tblGrid>
                <a:gridCol w="635831">
                  <a:extLst>
                    <a:ext uri="{9D8B030D-6E8A-4147-A177-3AD203B41FA5}">
                      <a16:colId xmlns:a16="http://schemas.microsoft.com/office/drawing/2014/main" val="2446579786"/>
                    </a:ext>
                  </a:extLst>
                </a:gridCol>
                <a:gridCol w="1722381">
                  <a:extLst>
                    <a:ext uri="{9D8B030D-6E8A-4147-A177-3AD203B41FA5}">
                      <a16:colId xmlns:a16="http://schemas.microsoft.com/office/drawing/2014/main" val="3043753496"/>
                    </a:ext>
                  </a:extLst>
                </a:gridCol>
                <a:gridCol w="3462195">
                  <a:extLst>
                    <a:ext uri="{9D8B030D-6E8A-4147-A177-3AD203B41FA5}">
                      <a16:colId xmlns:a16="http://schemas.microsoft.com/office/drawing/2014/main" val="3743977267"/>
                    </a:ext>
                  </a:extLst>
                </a:gridCol>
              </a:tblGrid>
              <a:tr h="360040">
                <a:tc>
                  <a:txBody>
                    <a:bodyPr/>
                    <a:lstStyle/>
                    <a:p>
                      <a:pPr algn="ctr"/>
                      <a:r>
                        <a:rPr lang="es-MX" sz="1200" dirty="0">
                          <a:latin typeface="Arial" panose="020B0604020202020204" pitchFamily="34" charset="0"/>
                          <a:cs typeface="Arial" panose="020B0604020202020204" pitchFamily="34" charset="0"/>
                        </a:rPr>
                        <a:t>Paso</a:t>
                      </a:r>
                    </a:p>
                  </a:txBody>
                  <a:tcPr/>
                </a:tc>
                <a:tc>
                  <a:txBody>
                    <a:bodyPr/>
                    <a:lstStyle/>
                    <a:p>
                      <a:pPr algn="ctr"/>
                      <a:r>
                        <a:rPr lang="es-MX" sz="1200" dirty="0"/>
                        <a:t>Responsable</a:t>
                      </a:r>
                      <a:endParaRPr lang="es-MX" sz="1200" dirty="0">
                        <a:latin typeface="Arial" panose="020B0604020202020204" pitchFamily="34" charset="0"/>
                        <a:cs typeface="Arial" panose="020B0604020202020204" pitchFamily="34" charset="0"/>
                      </a:endParaRPr>
                    </a:p>
                  </a:txBody>
                  <a:tcPr/>
                </a:tc>
                <a:tc>
                  <a:txBody>
                    <a:bodyPr/>
                    <a:lstStyle/>
                    <a:p>
                      <a:pPr algn="ctr"/>
                      <a:r>
                        <a:rPr lang="es-MX" sz="1200" dirty="0"/>
                        <a:t>Actividad</a:t>
                      </a:r>
                      <a:endParaRPr lang="es-MX"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68324245"/>
                  </a:ext>
                </a:extLst>
              </a:tr>
              <a:tr h="43204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Dependencia Solicitante</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Solicita el mantenimiento requerido</a:t>
                      </a:r>
                    </a:p>
                  </a:txBody>
                  <a:tcPr marL="68580" marR="68580" marT="0" marB="0"/>
                </a:tc>
                <a:extLst>
                  <a:ext uri="{0D108BD9-81ED-4DB2-BD59-A6C34878D82A}">
                    <a16:rowId xmlns:a16="http://schemas.microsoft.com/office/drawing/2014/main" val="736362764"/>
                  </a:ext>
                </a:extLst>
              </a:tr>
              <a:tr h="0">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Director de Obra Directa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el servicio requerido y lo turna al Supervisor de Obra Directa para su atención </a:t>
                      </a:r>
                    </a:p>
                    <a:p>
                      <a:pPr>
                        <a:lnSpc>
                          <a:spcPct val="107000"/>
                        </a:lnSpc>
                        <a:spcAft>
                          <a:spcPts val="0"/>
                        </a:spcAft>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992432"/>
                  </a:ext>
                </a:extLst>
              </a:tr>
              <a:tr h="269834">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 Directa</a:t>
                      </a: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Revisa la solicitud determinando si el servicio se realizará directamente por la Dirección por un Proveedor </a:t>
                      </a:r>
                    </a:p>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Si es por proveedor continua la actividad 13. En caso contrario: </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657339292"/>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 Directa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Asigna el servicio al personal de la Dirección conforme al tipo de trabajo que se requiere (electricidad, carpintería, plomería, limpieza, aluminio, cristalería, etc.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4175772796"/>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Obra</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Verifica físicamente el problema, realizando el levantamiento del material que se necesita para resolverlo. </a:t>
                      </a:r>
                      <a:r>
                        <a:rPr lang="es-MX" sz="1800" b="0" i="0" u="none" strike="noStrike" kern="1200" baseline="0" dirty="0">
                          <a:solidFill>
                            <a:schemeClr val="tx1"/>
                          </a:solidFill>
                          <a:latin typeface="+mn-lt"/>
                          <a:ea typeface="+mn-ea"/>
                          <a:cs typeface="+mn-cs"/>
                        </a:rPr>
                        <a:t>	</a:t>
                      </a:r>
                    </a:p>
                  </a:txBody>
                  <a:tcPr marL="68580" marR="68580" marT="0" marB="0"/>
                </a:tc>
                <a:extLst>
                  <a:ext uri="{0D108BD9-81ED-4DB2-BD59-A6C34878D82A}">
                    <a16:rowId xmlns:a16="http://schemas.microsoft.com/office/drawing/2014/main" val="1473386933"/>
                  </a:ext>
                </a:extLst>
              </a:tr>
              <a:tr h="514998">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 Directa</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Verifica que se cuente con el material necesario para realizar los trabajos necesarios</a:t>
                      </a:r>
                    </a:p>
                  </a:txBody>
                  <a:tcPr marL="68580" marR="68580" marT="0" marB="0"/>
                </a:tc>
                <a:extLst>
                  <a:ext uri="{0D108BD9-81ED-4DB2-BD59-A6C34878D82A}">
                    <a16:rowId xmlns:a16="http://schemas.microsoft.com/office/drawing/2014/main" val="3905927076"/>
                  </a:ext>
                </a:extLst>
              </a:tr>
              <a:tr h="628886">
                <a:tc>
                  <a:txBody>
                    <a:bodyPr/>
                    <a:lstStyle/>
                    <a:p>
                      <a:pPr algn="ct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 Directa</a:t>
                      </a:r>
                    </a:p>
                  </a:txBody>
                  <a:tcPr marL="68580" marR="68580" marT="0" marB="0"/>
                </a:tc>
                <a:tc>
                  <a:txBody>
                    <a:bodyPr/>
                    <a:lstStyle/>
                    <a:p>
                      <a:pPr>
                        <a:lnSpc>
                          <a:spcPct val="107000"/>
                        </a:lnSpc>
                        <a:spcAft>
                          <a:spcPts val="0"/>
                        </a:spcAft>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Indica la fecha en que se puede recoger el material solicitado</a:t>
                      </a:r>
                    </a:p>
                  </a:txBody>
                  <a:tcPr marL="68580" marR="68580" marT="0" marB="0"/>
                </a:tc>
                <a:extLst>
                  <a:ext uri="{0D108BD9-81ED-4DB2-BD59-A6C34878D82A}">
                    <a16:rowId xmlns:a16="http://schemas.microsoft.com/office/drawing/2014/main" val="346264453"/>
                  </a:ext>
                </a:extLst>
              </a:tr>
              <a:tr h="49394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8</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Supervisor de Obra Directa</a:t>
                      </a: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Imprime la orden para recoger el material.</a:t>
                      </a:r>
                    </a:p>
                    <a:p>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De no haber material continua la actividad 15, en caso contrario</a:t>
                      </a:r>
                      <a:endParaRPr lang="es-MX" sz="1800" b="0" i="0" u="none" strike="noStrike" kern="1200" baseline="0" dirty="0">
                        <a:solidFill>
                          <a:schemeClr val="tx1"/>
                        </a:solidFill>
                        <a:latin typeface="+mn-lt"/>
                        <a:ea typeface="+mn-ea"/>
                        <a:cs typeface="+mn-cs"/>
                      </a:endParaRPr>
                    </a:p>
                  </a:txBody>
                  <a:tcPr marL="68580" marR="68580" marT="0" marB="0"/>
                </a:tc>
                <a:extLst>
                  <a:ext uri="{0D108BD9-81ED-4DB2-BD59-A6C34878D82A}">
                    <a16:rowId xmlns:a16="http://schemas.microsoft.com/office/drawing/2014/main" val="3113963205"/>
                  </a:ext>
                </a:extLst>
              </a:tr>
              <a:tr h="628886">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Auxiliar de Obra</a:t>
                      </a:r>
                    </a:p>
                    <a:p>
                      <a:pPr marL="0" marR="0" lvl="0" indent="0" algn="l" defTabSz="914400" rtl="0" eaLnBrk="1" fontAlgn="auto" latinLnBrk="0" hangingPunct="1">
                        <a:lnSpc>
                          <a:spcPct val="107000"/>
                        </a:lnSpc>
                        <a:spcBef>
                          <a:spcPts val="0"/>
                        </a:spcBef>
                        <a:spcAft>
                          <a:spcPts val="0"/>
                        </a:spcAft>
                        <a:buClrTx/>
                        <a:buSzTx/>
                        <a:buFontTx/>
                        <a:buNone/>
                        <a:tabLst/>
                        <a:defRPr/>
                      </a:pPr>
                      <a:endParaRPr lang="es-MX" sz="12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s-MX" sz="1200" b="0" i="0" u="none" strike="noStrike" kern="1200" baseline="0" dirty="0">
                          <a:solidFill>
                            <a:schemeClr val="tx1"/>
                          </a:solidFill>
                          <a:latin typeface="Arial" panose="020B0604020202020204" pitchFamily="34" charset="0"/>
                          <a:ea typeface="+mn-ea"/>
                          <a:cs typeface="Arial" panose="020B0604020202020204" pitchFamily="34" charset="0"/>
                        </a:rPr>
                        <a:t>Acude al área para realizar el trabajo, una vez recogido el material </a:t>
                      </a:r>
                    </a:p>
                  </a:txBody>
                  <a:tcPr marL="68580" marR="68580" marT="0" marB="0"/>
                </a:tc>
                <a:extLst>
                  <a:ext uri="{0D108BD9-81ED-4DB2-BD59-A6C34878D82A}">
                    <a16:rowId xmlns:a16="http://schemas.microsoft.com/office/drawing/2014/main" val="4012753601"/>
                  </a:ext>
                </a:extLst>
              </a:tr>
            </a:tbl>
          </a:graphicData>
        </a:graphic>
      </p:graphicFrame>
      <p:sp>
        <p:nvSpPr>
          <p:cNvPr id="4" name="CuadroTexto 3">
            <a:extLst>
              <a:ext uri="{FF2B5EF4-FFF2-40B4-BE49-F238E27FC236}">
                <a16:creationId xmlns:a16="http://schemas.microsoft.com/office/drawing/2014/main" id="{97A1DCE8-0CC9-461E-88BB-0249BF100E82}"/>
              </a:ext>
            </a:extLst>
          </p:cNvPr>
          <p:cNvSpPr txBox="1"/>
          <p:nvPr/>
        </p:nvSpPr>
        <p:spPr>
          <a:xfrm>
            <a:off x="453012" y="1614713"/>
            <a:ext cx="5695790" cy="523220"/>
          </a:xfrm>
          <a:prstGeom prst="rect">
            <a:avLst/>
          </a:prstGeom>
          <a:noFill/>
        </p:spPr>
        <p:txBody>
          <a:bodyPr wrap="none" rtlCol="0">
            <a:spAutoFit/>
          </a:bodyPr>
          <a:lstStyle/>
          <a:p>
            <a:pPr algn="l"/>
            <a:r>
              <a:rPr lang="es-MX" sz="1400" b="1" dirty="0"/>
              <a:t>Nombre del Procedimiento: Solicitar un servicio general para los</a:t>
            </a:r>
          </a:p>
          <a:p>
            <a:pPr algn="l"/>
            <a:r>
              <a:rPr lang="es-MX" sz="1400" b="1" dirty="0"/>
              <a:t>bienes muebles e inmuebles del H. Ayuntamiento</a:t>
            </a:r>
          </a:p>
        </p:txBody>
      </p:sp>
      <p:graphicFrame>
        <p:nvGraphicFramePr>
          <p:cNvPr id="5" name="Tabla 4">
            <a:extLst>
              <a:ext uri="{FF2B5EF4-FFF2-40B4-BE49-F238E27FC236}">
                <a16:creationId xmlns:a16="http://schemas.microsoft.com/office/drawing/2014/main" id="{CEC3617B-DC51-4FD4-953E-C0D4A0B9C011}"/>
              </a:ext>
            </a:extLst>
          </p:cNvPr>
          <p:cNvGraphicFramePr>
            <a:graphicFrameLocks noGrp="1"/>
          </p:cNvGraphicFramePr>
          <p:nvPr>
            <p:extLst>
              <p:ext uri="{D42A27DB-BD31-4B8C-83A1-F6EECF244321}">
                <p14:modId xmlns:p14="http://schemas.microsoft.com/office/powerpoint/2010/main" val="3835814661"/>
              </p:ext>
            </p:extLst>
          </p:nvPr>
        </p:nvGraphicFramePr>
        <p:xfrm>
          <a:off x="1947291" y="445104"/>
          <a:ext cx="4437150" cy="696387"/>
        </p:xfrm>
        <a:graphic>
          <a:graphicData uri="http://schemas.openxmlformats.org/drawingml/2006/table">
            <a:tbl>
              <a:tblPr firstRow="1" bandRow="1">
                <a:tableStyleId>{F5AB1C69-6EDB-4FF4-983F-18BD219EF322}</a:tableStyleId>
              </a:tblPr>
              <a:tblGrid>
                <a:gridCol w="4437150">
                  <a:extLst>
                    <a:ext uri="{9D8B030D-6E8A-4147-A177-3AD203B41FA5}">
                      <a16:colId xmlns:a16="http://schemas.microsoft.com/office/drawing/2014/main" val="575200534"/>
                    </a:ext>
                  </a:extLst>
                </a:gridCol>
              </a:tblGrid>
              <a:tr h="352764">
                <a:tc>
                  <a:txBody>
                    <a:bodyPr/>
                    <a:lstStyle/>
                    <a:p>
                      <a:pPr algn="ctr"/>
                      <a:r>
                        <a:rPr lang="es-MX" sz="1200" b="0" dirty="0">
                          <a:solidFill>
                            <a:schemeClr val="tx1"/>
                          </a:solidFill>
                          <a:latin typeface="Arial" panose="020B0604020202020204" pitchFamily="34" charset="0"/>
                          <a:cs typeface="Arial" panose="020B0604020202020204" pitchFamily="34" charset="0"/>
                        </a:rPr>
                        <a:t>Manual de Procedimientos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7668418"/>
                  </a:ext>
                </a:extLst>
              </a:tr>
              <a:tr h="343623">
                <a:tc>
                  <a:txBody>
                    <a:bodyPr/>
                    <a:lstStyle/>
                    <a:p>
                      <a:pPr algn="ctr"/>
                      <a:r>
                        <a:rPr lang="es-MX" sz="1200" b="0" dirty="0">
                          <a:solidFill>
                            <a:schemeClr val="tx1"/>
                          </a:solidFill>
                          <a:latin typeface="Arial" panose="020B0604020202020204" pitchFamily="34" charset="0"/>
                          <a:cs typeface="Arial" panose="020B0604020202020204" pitchFamily="34" charset="0"/>
                        </a:rPr>
                        <a:t>Dirección de Obra Directa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8301875"/>
                  </a:ext>
                </a:extLst>
              </a:tr>
            </a:tbl>
          </a:graphicData>
        </a:graphic>
      </p:graphicFrame>
      <p:pic>
        <p:nvPicPr>
          <p:cNvPr id="6" name="Picture 2077" descr="Resultado de imagen para ayuntamiento de tlatlauquitepec">
            <a:hlinkClick r:id="rId2"/>
            <a:extLst>
              <a:ext uri="{FF2B5EF4-FFF2-40B4-BE49-F238E27FC236}">
                <a16:creationId xmlns:a16="http://schemas.microsoft.com/office/drawing/2014/main" id="{68853E79-D6CB-4A8F-80B4-07BC7B306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52" y="455843"/>
            <a:ext cx="1336093" cy="8427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a:extLst>
              <a:ext uri="{FF2B5EF4-FFF2-40B4-BE49-F238E27FC236}">
                <a16:creationId xmlns:a16="http://schemas.microsoft.com/office/drawing/2014/main" id="{5C3B28E4-A5F0-48D5-885D-6F667CD7B580}"/>
              </a:ext>
            </a:extLst>
          </p:cNvPr>
          <p:cNvGraphicFramePr>
            <a:graphicFrameLocks noGrp="1"/>
          </p:cNvGraphicFramePr>
          <p:nvPr>
            <p:extLst>
              <p:ext uri="{D42A27DB-BD31-4B8C-83A1-F6EECF244321}">
                <p14:modId xmlns:p14="http://schemas.microsoft.com/office/powerpoint/2010/main" val="2221280389"/>
              </p:ext>
            </p:extLst>
          </p:nvPr>
        </p:nvGraphicFramePr>
        <p:xfrm>
          <a:off x="5340746" y="8912203"/>
          <a:ext cx="1152129" cy="370840"/>
        </p:xfrm>
        <a:graphic>
          <a:graphicData uri="http://schemas.openxmlformats.org/drawingml/2006/table">
            <a:tbl>
              <a:tblPr firstRow="1" bandRow="1">
                <a:tableStyleId>{F5AB1C69-6EDB-4FF4-983F-18BD219EF322}</a:tableStyleId>
              </a:tblPr>
              <a:tblGrid>
                <a:gridCol w="1152129">
                  <a:extLst>
                    <a:ext uri="{9D8B030D-6E8A-4147-A177-3AD203B41FA5}">
                      <a16:colId xmlns:a16="http://schemas.microsoft.com/office/drawing/2014/main" val="4212396931"/>
                    </a:ext>
                  </a:extLst>
                </a:gridCol>
              </a:tblGrid>
              <a:tr h="370840">
                <a:tc>
                  <a:txBody>
                    <a:bodyPr/>
                    <a:lstStyle/>
                    <a:p>
                      <a:r>
                        <a:rPr lang="es-MX" sz="1100" b="0" dirty="0">
                          <a:solidFill>
                            <a:schemeClr val="tx1"/>
                          </a:solidFill>
                          <a:latin typeface="Arial" panose="020B0604020202020204" pitchFamily="34" charset="0"/>
                          <a:cs typeface="Arial" panose="020B0604020202020204" pitchFamily="34" charset="0"/>
                        </a:rPr>
                        <a:t>Pagina 8 de 19</a:t>
                      </a:r>
                    </a:p>
                  </a:txBody>
                  <a:tcPr/>
                </a:tc>
                <a:extLst>
                  <a:ext uri="{0D108BD9-81ED-4DB2-BD59-A6C34878D82A}">
                    <a16:rowId xmlns:a16="http://schemas.microsoft.com/office/drawing/2014/main" val="2061326865"/>
                  </a:ext>
                </a:extLst>
              </a:tr>
            </a:tbl>
          </a:graphicData>
        </a:graphic>
      </p:graphicFrame>
    </p:spTree>
    <p:extLst>
      <p:ext uri="{BB962C8B-B14F-4D97-AF65-F5344CB8AC3E}">
        <p14:creationId xmlns:p14="http://schemas.microsoft.com/office/powerpoint/2010/main" val="4137317454"/>
      </p:ext>
    </p:extLst>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MX" sz="12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21551</TotalTime>
  <Words>2174</Words>
  <Application>Microsoft Office PowerPoint</Application>
  <PresentationFormat>Personalizado</PresentationFormat>
  <Paragraphs>465</Paragraphs>
  <Slides>20</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BinnerD</vt:lpstr>
      <vt:lpstr>Calibri</vt:lpstr>
      <vt:lpstr>Tahoma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Gobernación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 Lopez C</dc:creator>
  <cp:lastModifiedBy>Admin</cp:lastModifiedBy>
  <cp:revision>1139</cp:revision>
  <cp:lastPrinted>2019-04-09T00:04:36Z</cp:lastPrinted>
  <dcterms:created xsi:type="dcterms:W3CDTF">2000-06-14T21:53:19Z</dcterms:created>
  <dcterms:modified xsi:type="dcterms:W3CDTF">2019-04-09T00:09:48Z</dcterms:modified>
</cp:coreProperties>
</file>