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711" r:id="rId2"/>
    <p:sldId id="893" r:id="rId3"/>
    <p:sldId id="717" r:id="rId4"/>
    <p:sldId id="714" r:id="rId5"/>
    <p:sldId id="716" r:id="rId6"/>
    <p:sldId id="715" r:id="rId7"/>
    <p:sldId id="895" r:id="rId8"/>
    <p:sldId id="897" r:id="rId9"/>
    <p:sldId id="896" r:id="rId10"/>
    <p:sldId id="256" r:id="rId11"/>
    <p:sldId id="898" r:id="rId12"/>
    <p:sldId id="899" r:id="rId13"/>
    <p:sldId id="900" r:id="rId14"/>
    <p:sldId id="912" r:id="rId15"/>
    <p:sldId id="913" r:id="rId16"/>
    <p:sldId id="914" r:id="rId17"/>
    <p:sldId id="915" r:id="rId18"/>
    <p:sldId id="916" r:id="rId19"/>
    <p:sldId id="917" r:id="rId20"/>
    <p:sldId id="921" r:id="rId21"/>
    <p:sldId id="922" r:id="rId22"/>
    <p:sldId id="923" r:id="rId23"/>
    <p:sldId id="926" r:id="rId24"/>
    <p:sldId id="935" r:id="rId25"/>
    <p:sldId id="934" r:id="rId26"/>
    <p:sldId id="933" r:id="rId27"/>
    <p:sldId id="932" r:id="rId28"/>
    <p:sldId id="930" r:id="rId29"/>
    <p:sldId id="890" r:id="rId30"/>
    <p:sldId id="891" r:id="rId31"/>
    <p:sldId id="892" r:id="rId32"/>
    <p:sldId id="911" r:id="rId33"/>
  </p:sldIdLst>
  <p:sldSz cx="6858000" cy="9372600"/>
  <p:notesSz cx="7099300" cy="10234613"/>
  <p:defaultTextStyle>
    <a:defPPr>
      <a:defRPr lang="es-MX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3">
          <p15:clr>
            <a:srgbClr val="A4A3A4"/>
          </p15:clr>
        </p15:guide>
        <p15:guide id="2" pos="411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5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68686"/>
    <a:srgbClr val="669900"/>
    <a:srgbClr val="FF3399"/>
    <a:srgbClr val="80808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6121" autoAdjust="0"/>
    <p:restoredTop sz="94709" autoAdjust="0"/>
  </p:normalViewPr>
  <p:slideViewPr>
    <p:cSldViewPr>
      <p:cViewPr varScale="1">
        <p:scale>
          <a:sx n="64" d="100"/>
          <a:sy n="64" d="100"/>
        </p:scale>
        <p:origin x="3138" y="66"/>
      </p:cViewPr>
      <p:guideLst>
        <p:guide orient="horz" pos="4313"/>
        <p:guide pos="4110"/>
      </p:guideLst>
    </p:cSldViewPr>
  </p:slideViewPr>
  <p:outlineViewPr>
    <p:cViewPr>
      <p:scale>
        <a:sx n="20" d="100"/>
        <a:sy n="20" d="100"/>
      </p:scale>
      <p:origin x="0" y="3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566" y="-96"/>
      </p:cViewPr>
      <p:guideLst>
        <p:guide orient="horz" pos="3225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712BC23-2AEE-45A8-81A6-677B91F2A1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692" tIns="49346" rIns="98692" bIns="49346" numCol="1" anchor="t" anchorCtr="0" compatLnSpc="1">
            <a:prstTxWarp prst="textNoShape">
              <a:avLst/>
            </a:prstTxWarp>
          </a:bodyPr>
          <a:lstStyle>
            <a:lvl1pPr algn="l" defTabSz="976313">
              <a:defRPr sz="1300">
                <a:latin typeface="Times New Roman" panose="02020603050405020304" pitchFamily="18" charset="0"/>
              </a:defRPr>
            </a:lvl1pPr>
          </a:lstStyle>
          <a:p>
            <a:endParaRPr lang="es-ES" altLang="es-MX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550F498-A742-4A18-9988-BBAD911CDB3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692" tIns="49346" rIns="98692" bIns="49346" numCol="1" anchor="t" anchorCtr="0" compatLnSpc="1">
            <a:prstTxWarp prst="textNoShape">
              <a:avLst/>
            </a:prstTxWarp>
          </a:bodyPr>
          <a:lstStyle>
            <a:lvl1pPr algn="r" defTabSz="976313">
              <a:defRPr sz="1300">
                <a:latin typeface="Times New Roman" panose="02020603050405020304" pitchFamily="18" charset="0"/>
              </a:defRPr>
            </a:lvl1pPr>
          </a:lstStyle>
          <a:p>
            <a:endParaRPr lang="es-ES" altLang="es-MX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8A6F6FD2-805A-414D-BFBA-B434A8814EF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692" tIns="49346" rIns="98692" bIns="49346" numCol="1" anchor="b" anchorCtr="0" compatLnSpc="1">
            <a:prstTxWarp prst="textNoShape">
              <a:avLst/>
            </a:prstTxWarp>
          </a:bodyPr>
          <a:lstStyle>
            <a:lvl1pPr algn="l" defTabSz="976313">
              <a:defRPr sz="1300">
                <a:latin typeface="Times New Roman" panose="02020603050405020304" pitchFamily="18" charset="0"/>
              </a:defRPr>
            </a:lvl1pPr>
          </a:lstStyle>
          <a:p>
            <a:endParaRPr lang="es-ES" altLang="es-MX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C022FE05-2D85-436F-9730-8B1952F3D3D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692" tIns="49346" rIns="98692" bIns="49346" numCol="1" anchor="b" anchorCtr="0" compatLnSpc="1">
            <a:prstTxWarp prst="textNoShape">
              <a:avLst/>
            </a:prstTxWarp>
          </a:bodyPr>
          <a:lstStyle>
            <a:lvl1pPr algn="r" defTabSz="976313">
              <a:defRPr sz="1300">
                <a:latin typeface="Times New Roman" panose="02020603050405020304" pitchFamily="18" charset="0"/>
              </a:defRPr>
            </a:lvl1pPr>
          </a:lstStyle>
          <a:p>
            <a:fld id="{D0E4F117-576D-4674-81FC-1B82913786E2}" type="slidenum">
              <a:rPr lang="es-MX" altLang="es-MX"/>
              <a:pPr/>
              <a:t>‹Nº›</a:t>
            </a:fld>
            <a:endParaRPr lang="es-MX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00B6515-C2A2-4D21-BC12-C942387AA70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692" tIns="49346" rIns="98692" bIns="49346" numCol="1" anchor="t" anchorCtr="0" compatLnSpc="1">
            <a:prstTxWarp prst="textNoShape">
              <a:avLst/>
            </a:prstTxWarp>
          </a:bodyPr>
          <a:lstStyle>
            <a:lvl1pPr algn="l" defTabSz="976313">
              <a:defRPr sz="1300">
                <a:latin typeface="Times New Roman" panose="02020603050405020304" pitchFamily="18" charset="0"/>
              </a:defRPr>
            </a:lvl1pPr>
          </a:lstStyle>
          <a:p>
            <a:endParaRPr lang="es-ES" altLang="es-MX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263824B4-0BC3-4C33-B9AA-A74D0EC96EE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692" tIns="49346" rIns="98692" bIns="49346" numCol="1" anchor="t" anchorCtr="0" compatLnSpc="1">
            <a:prstTxWarp prst="textNoShape">
              <a:avLst/>
            </a:prstTxWarp>
          </a:bodyPr>
          <a:lstStyle>
            <a:lvl1pPr algn="r" defTabSz="976313">
              <a:defRPr sz="1300">
                <a:latin typeface="Times New Roman" panose="02020603050405020304" pitchFamily="18" charset="0"/>
              </a:defRPr>
            </a:lvl1pPr>
          </a:lstStyle>
          <a:p>
            <a:endParaRPr lang="es-ES" altLang="es-MX"/>
          </a:p>
        </p:txBody>
      </p:sp>
      <p:sp>
        <p:nvSpPr>
          <p:cNvPr id="133124" name="Rectangle 4">
            <a:extLst>
              <a:ext uri="{FF2B5EF4-FFF2-40B4-BE49-F238E27FC236}">
                <a16:creationId xmlns:a16="http://schemas.microsoft.com/office/drawing/2014/main" id="{660D1626-3F94-4D42-BEAD-B745D9ED37C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9475" y="766763"/>
            <a:ext cx="2808288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337949C1-35EF-4004-95BB-90D58EC1FA8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4100"/>
            <a:ext cx="5207000" cy="460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692" tIns="49346" rIns="98692" bIns="493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E7750080-5B24-4B74-AA14-F1CA193751C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692" tIns="49346" rIns="98692" bIns="49346" numCol="1" anchor="b" anchorCtr="0" compatLnSpc="1">
            <a:prstTxWarp prst="textNoShape">
              <a:avLst/>
            </a:prstTxWarp>
          </a:bodyPr>
          <a:lstStyle>
            <a:lvl1pPr algn="l" defTabSz="976313">
              <a:defRPr sz="1300">
                <a:latin typeface="Times New Roman" panose="02020603050405020304" pitchFamily="18" charset="0"/>
              </a:defRPr>
            </a:lvl1pPr>
          </a:lstStyle>
          <a:p>
            <a:endParaRPr lang="es-ES" altLang="es-MX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7C3C9F09-33EE-493F-A3E1-CA7D1A372A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692" tIns="49346" rIns="98692" bIns="49346" numCol="1" anchor="b" anchorCtr="0" compatLnSpc="1">
            <a:prstTxWarp prst="textNoShape">
              <a:avLst/>
            </a:prstTxWarp>
          </a:bodyPr>
          <a:lstStyle>
            <a:lvl1pPr algn="r" defTabSz="976313">
              <a:defRPr sz="1300">
                <a:latin typeface="Times New Roman" panose="02020603050405020304" pitchFamily="18" charset="0"/>
              </a:defRPr>
            </a:lvl1pPr>
          </a:lstStyle>
          <a:p>
            <a:fld id="{FC14B46E-0C9F-46DD-8B6A-D7BA471579D1}" type="slidenum">
              <a:rPr lang="es-ES" altLang="es-MX"/>
              <a:pPr/>
              <a:t>‹Nº›</a:t>
            </a:fld>
            <a:endParaRPr lang="es-ES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1 Marcador de imagen de diapositiva">
            <a:extLst>
              <a:ext uri="{FF2B5EF4-FFF2-40B4-BE49-F238E27FC236}">
                <a16:creationId xmlns:a16="http://schemas.microsoft.com/office/drawing/2014/main" id="{23A6372A-3A29-42A7-B8C5-2D5694FBF6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2 Marcador de notas">
            <a:extLst>
              <a:ext uri="{FF2B5EF4-FFF2-40B4-BE49-F238E27FC236}">
                <a16:creationId xmlns:a16="http://schemas.microsoft.com/office/drawing/2014/main" id="{CDA6CC45-3587-4C45-8430-7A972203D9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altLang="es-MX"/>
          </a:p>
        </p:txBody>
      </p:sp>
      <p:sp>
        <p:nvSpPr>
          <p:cNvPr id="134148" name="3 Marcador de número de diapositiva">
            <a:extLst>
              <a:ext uri="{FF2B5EF4-FFF2-40B4-BE49-F238E27FC236}">
                <a16:creationId xmlns:a16="http://schemas.microsoft.com/office/drawing/2014/main" id="{9DD5D443-91D8-4B13-9358-4488AC4297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313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93750" indent="-304800" defTabSz="976313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20788" indent="-244475" defTabSz="976313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09738" indent="-244475" defTabSz="976313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97100" indent="-244475" defTabSz="976313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4300" indent="-244475" algn="ctr" defTabSz="9763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1500" indent="-244475" algn="ctr" defTabSz="9763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8700" indent="-244475" algn="ctr" defTabSz="9763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25900" indent="-244475" algn="ctr" defTabSz="9763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CF273D-4363-4A38-8B0C-183467A4E986}" type="slidenum">
              <a:rPr lang="es-ES" altLang="es-MX" sz="1300">
                <a:latin typeface="Times New Roman" panose="02020603050405020304" pitchFamily="18" charset="0"/>
              </a:rPr>
              <a:pPr eaLnBrk="1" hangingPunct="1"/>
              <a:t>3</a:t>
            </a:fld>
            <a:endParaRPr lang="es-ES" altLang="es-MX" sz="13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911475"/>
            <a:ext cx="5829300" cy="200977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311775"/>
            <a:ext cx="4800600" cy="23939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473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74650"/>
            <a:ext cx="6172200" cy="15621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2187575"/>
            <a:ext cx="6172200" cy="6184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452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74650"/>
            <a:ext cx="1543050" cy="79978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74650"/>
            <a:ext cx="4476750" cy="79978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443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74650"/>
            <a:ext cx="6172200" cy="15621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2900" y="2187575"/>
            <a:ext cx="6172200" cy="6184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3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6022975"/>
            <a:ext cx="5829300" cy="18605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3971925"/>
            <a:ext cx="5829300" cy="2051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2375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74650"/>
            <a:ext cx="6172200" cy="15621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87575"/>
            <a:ext cx="3009900" cy="6184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0" y="2187575"/>
            <a:ext cx="3009900" cy="61849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622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74650"/>
            <a:ext cx="6172200" cy="156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98675"/>
            <a:ext cx="3030538" cy="873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971800"/>
            <a:ext cx="3030538" cy="54006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3" y="2098675"/>
            <a:ext cx="3030537" cy="873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3" y="2971800"/>
            <a:ext cx="3030537" cy="54006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1166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74650"/>
            <a:ext cx="6172200" cy="15621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372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036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73063"/>
            <a:ext cx="2255838" cy="15875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73063"/>
            <a:ext cx="3833812" cy="799941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60563"/>
            <a:ext cx="2255838" cy="64119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9171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561138"/>
            <a:ext cx="4114800" cy="7747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38200"/>
            <a:ext cx="4114800" cy="5622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335838"/>
            <a:ext cx="4114800" cy="11001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282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Rectangle 97">
            <a:extLst>
              <a:ext uri="{FF2B5EF4-FFF2-40B4-BE49-F238E27FC236}">
                <a16:creationId xmlns:a16="http://schemas.microsoft.com/office/drawing/2014/main" id="{005EF96E-99F4-46C4-BE13-B0E93013371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20938" y="8401050"/>
            <a:ext cx="18192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091" tIns="39545" rIns="79091" bIns="39545" anchor="ctr"/>
          <a:lstStyle/>
          <a:p>
            <a:pPr defTabSz="889000">
              <a:lnSpc>
                <a:spcPct val="90000"/>
              </a:lnSpc>
              <a:spcBef>
                <a:spcPct val="20000"/>
              </a:spcBef>
              <a:defRPr/>
            </a:pPr>
            <a:r>
              <a:rPr lang="es-MX" sz="800" dirty="0">
                <a:latin typeface="Arial" charset="0"/>
              </a:rPr>
              <a:t>REVISÓ</a:t>
            </a:r>
          </a:p>
          <a:p>
            <a:pPr defTabSz="889000">
              <a:lnSpc>
                <a:spcPct val="90000"/>
              </a:lnSpc>
              <a:spcBef>
                <a:spcPct val="20000"/>
              </a:spcBef>
              <a:defRPr/>
            </a:pPr>
            <a:endParaRPr lang="es-MX" sz="800" dirty="0">
              <a:latin typeface="Arial" charset="0"/>
            </a:endParaRPr>
          </a:p>
          <a:p>
            <a:pPr defTabSz="889000">
              <a:lnSpc>
                <a:spcPct val="90000"/>
              </a:lnSpc>
              <a:spcBef>
                <a:spcPct val="20000"/>
              </a:spcBef>
              <a:defRPr/>
            </a:pPr>
            <a:r>
              <a:rPr lang="es-MX" sz="800" dirty="0">
                <a:latin typeface="Arial" charset="0"/>
              </a:rPr>
              <a:t>Lic. Gladys Edith Martínez Castellanos</a:t>
            </a:r>
          </a:p>
          <a:p>
            <a:pPr defTabSz="889000">
              <a:lnSpc>
                <a:spcPct val="90000"/>
              </a:lnSpc>
              <a:spcBef>
                <a:spcPct val="20000"/>
              </a:spcBef>
              <a:defRPr/>
            </a:pPr>
            <a:r>
              <a:rPr lang="es-MX" sz="800" dirty="0">
                <a:latin typeface="Arial" charset="0"/>
              </a:rPr>
              <a:t>Directora de la UDAPI</a:t>
            </a:r>
          </a:p>
        </p:txBody>
      </p:sp>
      <p:sp>
        <p:nvSpPr>
          <p:cNvPr id="1123" name="Line 99">
            <a:extLst>
              <a:ext uri="{FF2B5EF4-FFF2-40B4-BE49-F238E27FC236}">
                <a16:creationId xmlns:a16="http://schemas.microsoft.com/office/drawing/2014/main" id="{717CB76B-F7E6-4231-A67C-1CBCBED3417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279650" y="8382000"/>
            <a:ext cx="0" cy="685800"/>
          </a:xfrm>
          <a:prstGeom prst="line">
            <a:avLst/>
          </a:prstGeom>
          <a:noFill/>
          <a:ln w="6350" cap="sq">
            <a:solidFill>
              <a:schemeClr val="tx1"/>
            </a:solidFill>
            <a:round/>
            <a:headEnd/>
            <a:tailEnd/>
          </a:ln>
          <a:effectLst/>
        </p:spPr>
        <p:txBody>
          <a:bodyPr lIns="79091" tIns="39545" rIns="79091" bIns="39545"/>
          <a:lstStyle/>
          <a:p>
            <a:pPr>
              <a:defRPr/>
            </a:pPr>
            <a:endParaRPr lang="es-MX" dirty="0">
              <a:latin typeface="Arial" charset="0"/>
            </a:endParaRPr>
          </a:p>
        </p:txBody>
      </p:sp>
      <p:sp>
        <p:nvSpPr>
          <p:cNvPr id="1124" name="AutoShape 100">
            <a:extLst>
              <a:ext uri="{FF2B5EF4-FFF2-40B4-BE49-F238E27FC236}">
                <a16:creationId xmlns:a16="http://schemas.microsoft.com/office/drawing/2014/main" id="{9B3270FF-E60B-4AEC-B7F9-E0D32C0E6A1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81000" y="8382000"/>
            <a:ext cx="6145213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MX" dirty="0">
              <a:latin typeface="Arial" charset="0"/>
            </a:endParaRPr>
          </a:p>
        </p:txBody>
      </p:sp>
      <p:sp>
        <p:nvSpPr>
          <p:cNvPr id="1125" name="Line 101">
            <a:extLst>
              <a:ext uri="{FF2B5EF4-FFF2-40B4-BE49-F238E27FC236}">
                <a16:creationId xmlns:a16="http://schemas.microsoft.com/office/drawing/2014/main" id="{D1E0D96C-1ED6-4C20-B864-0E38EC6C64F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337050" y="8382000"/>
            <a:ext cx="0" cy="685800"/>
          </a:xfrm>
          <a:prstGeom prst="line">
            <a:avLst/>
          </a:prstGeom>
          <a:noFill/>
          <a:ln w="6350" cap="sq">
            <a:solidFill>
              <a:schemeClr val="tx1"/>
            </a:solidFill>
            <a:round/>
            <a:headEnd/>
            <a:tailEnd/>
          </a:ln>
          <a:effectLst/>
        </p:spPr>
        <p:txBody>
          <a:bodyPr lIns="79091" tIns="39545" rIns="79091" bIns="39545"/>
          <a:lstStyle/>
          <a:p>
            <a:pPr>
              <a:defRPr/>
            </a:pPr>
            <a:endParaRPr lang="es-MX" dirty="0">
              <a:latin typeface="Arial" charset="0"/>
            </a:endParaRPr>
          </a:p>
        </p:txBody>
      </p:sp>
      <p:sp>
        <p:nvSpPr>
          <p:cNvPr id="1127" name="Text Box 103">
            <a:extLst>
              <a:ext uri="{FF2B5EF4-FFF2-40B4-BE49-F238E27FC236}">
                <a16:creationId xmlns:a16="http://schemas.microsoft.com/office/drawing/2014/main" id="{919B3035-C354-4C5B-82D0-6FD2C97DE35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413125" y="257175"/>
            <a:ext cx="217646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es-MX" sz="1000" b="1" kern="0" spc="50" dirty="0">
                <a:solidFill>
                  <a:schemeClr val="bg1">
                    <a:lumMod val="65000"/>
                  </a:schemeClr>
                </a:solidFill>
                <a:latin typeface="Tahoma" pitchFamily="34" charset="0"/>
              </a:rPr>
              <a:t>DIRECCIÓN DEL REGISTRO DEL ESTADO CIVIL DE LAS PERSONAS</a:t>
            </a:r>
            <a:endParaRPr lang="es-ES" sz="1000" b="1" kern="0" spc="50" dirty="0">
              <a:solidFill>
                <a:schemeClr val="bg1">
                  <a:lumMod val="65000"/>
                </a:schemeClr>
              </a:solidFill>
              <a:latin typeface="Tahoma" pitchFamily="34" charset="0"/>
            </a:endParaRPr>
          </a:p>
        </p:txBody>
      </p:sp>
      <p:pic>
        <p:nvPicPr>
          <p:cNvPr id="16391" name="Picture 106">
            <a:extLst>
              <a:ext uri="{FF2B5EF4-FFF2-40B4-BE49-F238E27FC236}">
                <a16:creationId xmlns:a16="http://schemas.microsoft.com/office/drawing/2014/main" id="{78D6E0E2-C045-459A-BB52-1B4DDE0C26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15875"/>
            <a:ext cx="3268663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1" name="Line 28">
            <a:extLst>
              <a:ext uri="{FF2B5EF4-FFF2-40B4-BE49-F238E27FC236}">
                <a16:creationId xmlns:a16="http://schemas.microsoft.com/office/drawing/2014/main" id="{732505F7-369C-4D51-AF6A-D12D6CD55AD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357563" y="149225"/>
            <a:ext cx="0" cy="914400"/>
          </a:xfrm>
          <a:prstGeom prst="line">
            <a:avLst/>
          </a:prstGeom>
          <a:noFill/>
          <a:ln w="34925">
            <a:solidFill>
              <a:srgbClr val="0033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MX" dirty="0">
              <a:latin typeface="Arial" charset="0"/>
            </a:endParaRPr>
          </a:p>
        </p:txBody>
      </p:sp>
      <p:sp>
        <p:nvSpPr>
          <p:cNvPr id="11" name="Rectangle 97">
            <a:extLst>
              <a:ext uri="{FF2B5EF4-FFF2-40B4-BE49-F238E27FC236}">
                <a16:creationId xmlns:a16="http://schemas.microsoft.com/office/drawing/2014/main" id="{F4EF41C4-0D0A-4E72-A458-BC7639070D0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28625" y="8401050"/>
            <a:ext cx="18192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091" tIns="39545" rIns="79091" bIns="39545" anchor="ctr"/>
          <a:lstStyle/>
          <a:p>
            <a:pPr defTabSz="889000">
              <a:lnSpc>
                <a:spcPct val="90000"/>
              </a:lnSpc>
              <a:spcBef>
                <a:spcPct val="20000"/>
              </a:spcBef>
              <a:defRPr/>
            </a:pPr>
            <a:r>
              <a:rPr lang="es-MX" sz="800" dirty="0">
                <a:latin typeface="Arial" charset="0"/>
              </a:rPr>
              <a:t>ELABORÓ</a:t>
            </a:r>
          </a:p>
          <a:p>
            <a:pPr defTabSz="889000">
              <a:lnSpc>
                <a:spcPct val="90000"/>
              </a:lnSpc>
              <a:spcBef>
                <a:spcPct val="20000"/>
              </a:spcBef>
              <a:defRPr/>
            </a:pPr>
            <a:endParaRPr lang="es-MX" sz="800" dirty="0">
              <a:latin typeface="Arial" charset="0"/>
            </a:endParaRPr>
          </a:p>
          <a:p>
            <a:pPr defTabSz="889000">
              <a:lnSpc>
                <a:spcPct val="90000"/>
              </a:lnSpc>
              <a:spcBef>
                <a:spcPct val="20000"/>
              </a:spcBef>
              <a:defRPr/>
            </a:pPr>
            <a:r>
              <a:rPr lang="es-MX" sz="800" dirty="0">
                <a:latin typeface="Arial" charset="0"/>
              </a:rPr>
              <a:t>C.P. Olga Patricia Lira García</a:t>
            </a:r>
          </a:p>
          <a:p>
            <a:pPr defTabSz="889000">
              <a:lnSpc>
                <a:spcPct val="90000"/>
              </a:lnSpc>
              <a:spcBef>
                <a:spcPct val="20000"/>
              </a:spcBef>
              <a:defRPr/>
            </a:pPr>
            <a:r>
              <a:rPr lang="es-MX" sz="800" dirty="0">
                <a:latin typeface="Arial" charset="0"/>
              </a:rPr>
              <a:t>Jefa de Servicios Administrativos Internos</a:t>
            </a:r>
          </a:p>
        </p:txBody>
      </p:sp>
      <p:sp>
        <p:nvSpPr>
          <p:cNvPr id="12" name="Rectangle 97">
            <a:extLst>
              <a:ext uri="{FF2B5EF4-FFF2-40B4-BE49-F238E27FC236}">
                <a16:creationId xmlns:a16="http://schemas.microsoft.com/office/drawing/2014/main" id="{1AA81427-0BB8-4000-A1D9-0140534A50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72000" y="8401050"/>
            <a:ext cx="18192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091" tIns="39545" rIns="79091" bIns="39545" anchor="ctr"/>
          <a:lstStyle/>
          <a:p>
            <a:pPr defTabSz="889000">
              <a:lnSpc>
                <a:spcPct val="90000"/>
              </a:lnSpc>
              <a:spcBef>
                <a:spcPct val="20000"/>
              </a:spcBef>
              <a:defRPr/>
            </a:pPr>
            <a:r>
              <a:rPr lang="es-MX" sz="800" dirty="0">
                <a:latin typeface="Arial" charset="0"/>
              </a:rPr>
              <a:t>APROBÓ</a:t>
            </a:r>
          </a:p>
          <a:p>
            <a:pPr defTabSz="889000">
              <a:lnSpc>
                <a:spcPct val="90000"/>
              </a:lnSpc>
              <a:spcBef>
                <a:spcPct val="20000"/>
              </a:spcBef>
              <a:defRPr/>
            </a:pPr>
            <a:endParaRPr lang="es-MX" sz="800" dirty="0">
              <a:latin typeface="Arial" charset="0"/>
            </a:endParaRPr>
          </a:p>
          <a:p>
            <a:pPr defTabSz="889000">
              <a:lnSpc>
                <a:spcPct val="90000"/>
              </a:lnSpc>
              <a:spcBef>
                <a:spcPct val="20000"/>
              </a:spcBef>
              <a:defRPr/>
            </a:pPr>
            <a:r>
              <a:rPr lang="es-MX" sz="800" dirty="0">
                <a:latin typeface="Arial" charset="0"/>
              </a:rPr>
              <a:t>Lic.  Luis Ignacio Cubillas Tellechea</a:t>
            </a:r>
          </a:p>
          <a:p>
            <a:pPr defTabSz="889000">
              <a:lnSpc>
                <a:spcPct val="90000"/>
              </a:lnSpc>
              <a:spcBef>
                <a:spcPct val="20000"/>
              </a:spcBef>
              <a:defRPr/>
            </a:pPr>
            <a:r>
              <a:rPr lang="es-MX" sz="800" dirty="0">
                <a:latin typeface="Arial" charset="0"/>
              </a:rPr>
              <a:t>Director del Registro del Estado Civil de las Personas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59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59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9159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9159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9159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91598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91598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91598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91598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4488" indent="-344488" algn="l" defTabSz="915988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4538" indent="-287338" algn="l" defTabSz="915988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44588" indent="-228600" algn="l" defTabSz="91598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1788" indent="-227013" algn="l" defTabSz="91598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62163" indent="-230188" algn="l" defTabSz="9159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9363" indent="-230188" algn="l" defTabSz="91598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6563" indent="-230188" algn="l" defTabSz="91598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33763" indent="-230188" algn="l" defTabSz="91598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90963" indent="-230188" algn="l" defTabSz="91598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mx/url?sa=i&amp;rct=j&amp;q=&amp;esrc=s&amp;source=images&amp;cd=&amp;ved=2ahUKEwjK7c7wzKzfAhVKSq0KHe9WAWcQjRx6BAgBEAU&amp;url=https://www.facebook.com/municipiodetlatlauquitepec/&amp;psig=AOvVaw34g_KnTYK4VF1LS_Ukkgrc&amp;ust=1545333186619023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1">
            <a:extLst>
              <a:ext uri="{FF2B5EF4-FFF2-40B4-BE49-F238E27FC236}">
                <a16:creationId xmlns:a16="http://schemas.microsoft.com/office/drawing/2014/main" id="{4A63A89B-E1B8-439D-8855-53F40FDB5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MX"/>
          </a:p>
        </p:txBody>
      </p:sp>
      <p:sp>
        <p:nvSpPr>
          <p:cNvPr id="1028" name="Text Box 12">
            <a:extLst>
              <a:ext uri="{FF2B5EF4-FFF2-40B4-BE49-F238E27FC236}">
                <a16:creationId xmlns:a16="http://schemas.microsoft.com/office/drawing/2014/main" id="{4643EB70-EBC8-472D-A5D0-3294E042A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7837" y="4229100"/>
            <a:ext cx="33988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MX" sz="3200" b="1" dirty="0">
                <a:solidFill>
                  <a:srgbClr val="808080"/>
                </a:solidFill>
              </a:rPr>
              <a:t>Manual de Procedimientos</a:t>
            </a:r>
          </a:p>
        </p:txBody>
      </p:sp>
      <p:sp>
        <p:nvSpPr>
          <p:cNvPr id="2061" name="Text Box 13">
            <a:extLst>
              <a:ext uri="{FF2B5EF4-FFF2-40B4-BE49-F238E27FC236}">
                <a16:creationId xmlns:a16="http://schemas.microsoft.com/office/drawing/2014/main" id="{4133E236-8A68-4BC1-BF45-D391DBE12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" y="5682367"/>
            <a:ext cx="59515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s-MX" sz="3200" b="1" dirty="0">
                <a:solidFill>
                  <a:schemeClr val="bg2"/>
                </a:solidFill>
                <a:latin typeface="Arial" charset="0"/>
              </a:rPr>
              <a:t>OFICINA DE LA PRESIDENCIA MUNICIPAL</a:t>
            </a:r>
          </a:p>
        </p:txBody>
      </p:sp>
      <p:sp>
        <p:nvSpPr>
          <p:cNvPr id="1030" name="Line 14">
            <a:extLst>
              <a:ext uri="{FF2B5EF4-FFF2-40B4-BE49-F238E27FC236}">
                <a16:creationId xmlns:a16="http://schemas.microsoft.com/office/drawing/2014/main" id="{A6724057-64E4-4E0C-837C-3F7E625D8A2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810" y="381000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31" name="Line 15">
            <a:extLst>
              <a:ext uri="{FF2B5EF4-FFF2-40B4-BE49-F238E27FC236}">
                <a16:creationId xmlns:a16="http://schemas.microsoft.com/office/drawing/2014/main" id="{57F2B4AE-4E1B-4843-A0EA-947BE3B2EA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32" name="Line 16">
            <a:extLst>
              <a:ext uri="{FF2B5EF4-FFF2-40B4-BE49-F238E27FC236}">
                <a16:creationId xmlns:a16="http://schemas.microsoft.com/office/drawing/2014/main" id="{7DBBF162-B9AE-4478-918F-2B4B810BD7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33" name="Line 17">
            <a:extLst>
              <a:ext uri="{FF2B5EF4-FFF2-40B4-BE49-F238E27FC236}">
                <a16:creationId xmlns:a16="http://schemas.microsoft.com/office/drawing/2014/main" id="{0F8D3113-7D1E-4780-9E01-64E29C709E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34" name="Text Box 28">
            <a:extLst>
              <a:ext uri="{FF2B5EF4-FFF2-40B4-BE49-F238E27FC236}">
                <a16:creationId xmlns:a16="http://schemas.microsoft.com/office/drawing/2014/main" id="{32CF860B-69D7-4090-B782-90D56E4CF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4855" y="8211677"/>
            <a:ext cx="2743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MX" sz="1600" b="1" dirty="0" smtClean="0">
                <a:solidFill>
                  <a:srgbClr val="808080"/>
                </a:solidFill>
              </a:rPr>
              <a:t>06 NOVIEMBRE 2018</a:t>
            </a:r>
            <a:endParaRPr lang="es-MX" altLang="es-MX" sz="1600" b="1" dirty="0">
              <a:solidFill>
                <a:srgbClr val="808080"/>
              </a:solidFill>
            </a:endParaRPr>
          </a:p>
        </p:txBody>
      </p:sp>
      <p:pic>
        <p:nvPicPr>
          <p:cNvPr id="10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26DF13B8-E1DC-465A-AF59-3DC8876CE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7" y="480308"/>
            <a:ext cx="3362325" cy="336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6A82C00A-FEDC-48C2-A619-1167E9F1B43F}"/>
              </a:ext>
            </a:extLst>
          </p:cNvPr>
          <p:cNvSpPr txBox="1"/>
          <p:nvPr/>
        </p:nvSpPr>
        <p:spPr>
          <a:xfrm>
            <a:off x="650658" y="8211699"/>
            <a:ext cx="31541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b="1" dirty="0">
                <a:solidFill>
                  <a:schemeClr val="bg1">
                    <a:lumMod val="50000"/>
                  </a:schemeClr>
                </a:solidFill>
              </a:rPr>
              <a:t>REGISTRO: </a:t>
            </a:r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</a:rPr>
              <a:t>HATMPPM01-2018</a:t>
            </a:r>
            <a:endParaRPr lang="es-MX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4C836BC-831F-4F09-A1F6-5EB67C3FE5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201183"/>
              </p:ext>
            </p:extLst>
          </p:nvPr>
        </p:nvGraphicFramePr>
        <p:xfrm>
          <a:off x="578092" y="743947"/>
          <a:ext cx="5904656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04656">
                  <a:extLst>
                    <a:ext uri="{9D8B030D-6E8A-4147-A177-3AD203B41FA5}">
                      <a16:colId xmlns:a16="http://schemas.microsoft.com/office/drawing/2014/main" val="3334706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Diagrama de Flujo: Recepción de oficios dirigidos al Presidente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583136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F0BB9C4-5657-45CD-A235-2137DE7C0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699243"/>
              </p:ext>
            </p:extLst>
          </p:nvPr>
        </p:nvGraphicFramePr>
        <p:xfrm>
          <a:off x="578091" y="1152965"/>
          <a:ext cx="5904654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68218">
                  <a:extLst>
                    <a:ext uri="{9D8B030D-6E8A-4147-A177-3AD203B41FA5}">
                      <a16:colId xmlns:a16="http://schemas.microsoft.com/office/drawing/2014/main" val="3531676926"/>
                    </a:ext>
                  </a:extLst>
                </a:gridCol>
                <a:gridCol w="1968218">
                  <a:extLst>
                    <a:ext uri="{9D8B030D-6E8A-4147-A177-3AD203B41FA5}">
                      <a16:colId xmlns:a16="http://schemas.microsoft.com/office/drawing/2014/main" val="4179167614"/>
                    </a:ext>
                  </a:extLst>
                </a:gridCol>
                <a:gridCol w="1968218">
                  <a:extLst>
                    <a:ext uri="{9D8B030D-6E8A-4147-A177-3AD203B41FA5}">
                      <a16:colId xmlns:a16="http://schemas.microsoft.com/office/drawing/2014/main" val="245987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Asistente del Presidente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</a:rPr>
                        <a:t>Auxiliar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Áreas del Ayuntamiento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166552"/>
                  </a:ext>
                </a:extLst>
              </a:tr>
            </a:tbl>
          </a:graphicData>
        </a:graphic>
      </p:graphicFrame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D9CBC886-DE9D-4727-8D24-6C79FD8D6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807421"/>
              </p:ext>
            </p:extLst>
          </p:nvPr>
        </p:nvGraphicFramePr>
        <p:xfrm>
          <a:off x="548679" y="1819430"/>
          <a:ext cx="5934066" cy="68483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78022">
                  <a:extLst>
                    <a:ext uri="{9D8B030D-6E8A-4147-A177-3AD203B41FA5}">
                      <a16:colId xmlns:a16="http://schemas.microsoft.com/office/drawing/2014/main" val="3531676926"/>
                    </a:ext>
                  </a:extLst>
                </a:gridCol>
                <a:gridCol w="1978022">
                  <a:extLst>
                    <a:ext uri="{9D8B030D-6E8A-4147-A177-3AD203B41FA5}">
                      <a16:colId xmlns:a16="http://schemas.microsoft.com/office/drawing/2014/main" val="4179167614"/>
                    </a:ext>
                  </a:extLst>
                </a:gridCol>
                <a:gridCol w="1978022">
                  <a:extLst>
                    <a:ext uri="{9D8B030D-6E8A-4147-A177-3AD203B41FA5}">
                      <a16:colId xmlns:a16="http://schemas.microsoft.com/office/drawing/2014/main" val="245987141"/>
                    </a:ext>
                  </a:extLst>
                </a:gridCol>
              </a:tblGrid>
              <a:tr h="6848313">
                <a:tc>
                  <a:txBody>
                    <a:bodyPr/>
                    <a:lstStyle/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166552"/>
                  </a:ext>
                </a:extLst>
              </a:tr>
            </a:tbl>
          </a:graphicData>
        </a:graphic>
      </p:graphicFrame>
      <p:sp>
        <p:nvSpPr>
          <p:cNvPr id="9" name="Diagrama de flujo: terminador 8">
            <a:extLst>
              <a:ext uri="{FF2B5EF4-FFF2-40B4-BE49-F238E27FC236}">
                <a16:creationId xmlns:a16="http://schemas.microsoft.com/office/drawing/2014/main" id="{0A4A838F-CE03-4360-A07D-F04D70640D42}"/>
              </a:ext>
            </a:extLst>
          </p:cNvPr>
          <p:cNvSpPr/>
          <p:nvPr/>
        </p:nvSpPr>
        <p:spPr bwMode="auto">
          <a:xfrm>
            <a:off x="1053728" y="1857819"/>
            <a:ext cx="914400" cy="301752"/>
          </a:xfrm>
          <a:prstGeom prst="flowChartTerminator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Inicio</a:t>
            </a:r>
          </a:p>
        </p:txBody>
      </p:sp>
      <p:sp>
        <p:nvSpPr>
          <p:cNvPr id="11" name="Diagrama de flujo: documento 10">
            <a:extLst>
              <a:ext uri="{FF2B5EF4-FFF2-40B4-BE49-F238E27FC236}">
                <a16:creationId xmlns:a16="http://schemas.microsoft.com/office/drawing/2014/main" id="{FFC835CF-DC5C-46A3-8047-6553C08E1E8D}"/>
              </a:ext>
            </a:extLst>
          </p:cNvPr>
          <p:cNvSpPr/>
          <p:nvPr/>
        </p:nvSpPr>
        <p:spPr bwMode="auto">
          <a:xfrm>
            <a:off x="1073708" y="2511674"/>
            <a:ext cx="914400" cy="597628"/>
          </a:xfrm>
          <a:prstGeom prst="flowChartDocumen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Recibe oficios de solicitud</a:t>
            </a:r>
          </a:p>
        </p:txBody>
      </p:sp>
      <p:sp>
        <p:nvSpPr>
          <p:cNvPr id="16" name="Diagrama de flujo: proceso 15">
            <a:extLst>
              <a:ext uri="{FF2B5EF4-FFF2-40B4-BE49-F238E27FC236}">
                <a16:creationId xmlns:a16="http://schemas.microsoft.com/office/drawing/2014/main" id="{930BB352-B89D-45ED-965F-59101D8FA374}"/>
              </a:ext>
            </a:extLst>
          </p:cNvPr>
          <p:cNvSpPr/>
          <p:nvPr/>
        </p:nvSpPr>
        <p:spPr bwMode="auto">
          <a:xfrm>
            <a:off x="1073708" y="3414770"/>
            <a:ext cx="914400" cy="560451"/>
          </a:xfrm>
          <a:prstGeom prst="flowChartProcess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Canaliza oficios de solicitud </a:t>
            </a:r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42BFA1D8-2F92-4D6E-8A4D-DB5221DA683F}"/>
              </a:ext>
            </a:extLst>
          </p:cNvPr>
          <p:cNvCxnSpPr>
            <a:cxnSpLocks/>
            <a:stCxn id="9" idx="2"/>
          </p:cNvCxnSpPr>
          <p:nvPr/>
        </p:nvCxnSpPr>
        <p:spPr bwMode="auto">
          <a:xfrm>
            <a:off x="1510928" y="2159571"/>
            <a:ext cx="0" cy="32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CuadroTexto 54">
            <a:extLst>
              <a:ext uri="{FF2B5EF4-FFF2-40B4-BE49-F238E27FC236}">
                <a16:creationId xmlns:a16="http://schemas.microsoft.com/office/drawing/2014/main" id="{C5D463C6-A0F7-44F7-B74C-ADD0ABA1C190}"/>
              </a:ext>
            </a:extLst>
          </p:cNvPr>
          <p:cNvSpPr txBox="1"/>
          <p:nvPr/>
        </p:nvSpPr>
        <p:spPr>
          <a:xfrm>
            <a:off x="1735612" y="2324157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1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F2A2EF5A-D2F8-46E1-AAB7-43B73AD206D3}"/>
              </a:ext>
            </a:extLst>
          </p:cNvPr>
          <p:cNvSpPr txBox="1"/>
          <p:nvPr/>
        </p:nvSpPr>
        <p:spPr>
          <a:xfrm>
            <a:off x="1745734" y="3140919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2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1C5B0234-1736-4216-BDD0-71C07CB7F2C3}"/>
              </a:ext>
            </a:extLst>
          </p:cNvPr>
          <p:cNvSpPr txBox="1"/>
          <p:nvPr/>
        </p:nvSpPr>
        <p:spPr>
          <a:xfrm>
            <a:off x="3675381" y="3149302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3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D888F304-B3C8-49E3-A191-73F3D7296210}"/>
              </a:ext>
            </a:extLst>
          </p:cNvPr>
          <p:cNvSpPr txBox="1"/>
          <p:nvPr/>
        </p:nvSpPr>
        <p:spPr>
          <a:xfrm>
            <a:off x="1977986" y="4184486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/>
              <a:t>4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7350A997-A2DC-4DFC-B900-259A09EB1752}"/>
              </a:ext>
            </a:extLst>
          </p:cNvPr>
          <p:cNvSpPr txBox="1"/>
          <p:nvPr/>
        </p:nvSpPr>
        <p:spPr>
          <a:xfrm>
            <a:off x="4877038" y="5261764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/>
              <a:t>6</a:t>
            </a:r>
          </a:p>
        </p:txBody>
      </p:sp>
      <p:sp>
        <p:nvSpPr>
          <p:cNvPr id="62" name="Diagrama de flujo: proceso 61">
            <a:extLst>
              <a:ext uri="{FF2B5EF4-FFF2-40B4-BE49-F238E27FC236}">
                <a16:creationId xmlns:a16="http://schemas.microsoft.com/office/drawing/2014/main" id="{9AAE3366-4635-461F-AF75-20F781F25F12}"/>
              </a:ext>
            </a:extLst>
          </p:cNvPr>
          <p:cNvSpPr/>
          <p:nvPr/>
        </p:nvSpPr>
        <p:spPr bwMode="auto">
          <a:xfrm>
            <a:off x="2809366" y="3408771"/>
            <a:ext cx="1157662" cy="560451"/>
          </a:xfrm>
          <a:prstGeom prst="flowChartProcess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Recibe  sella y clasifica oficio</a:t>
            </a:r>
            <a:endParaRPr kumimoji="0" 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75DF6D7E-6102-40C7-9E9D-65316A0C2007}"/>
              </a:ext>
            </a:extLst>
          </p:cNvPr>
          <p:cNvSpPr txBox="1"/>
          <p:nvPr/>
        </p:nvSpPr>
        <p:spPr>
          <a:xfrm>
            <a:off x="3775315" y="5109422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5</a:t>
            </a:r>
          </a:p>
        </p:txBody>
      </p:sp>
      <p:pic>
        <p:nvPicPr>
          <p:cNvPr id="49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8F414887-28F1-4C47-B21D-A96C0F626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067" y="154189"/>
            <a:ext cx="1329865" cy="56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" name="Tabla 49">
            <a:extLst>
              <a:ext uri="{FF2B5EF4-FFF2-40B4-BE49-F238E27FC236}">
                <a16:creationId xmlns:a16="http://schemas.microsoft.com/office/drawing/2014/main" id="{67A34F0B-9C80-4F3C-8D2C-9AAB4F8B3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020436"/>
              </p:ext>
            </p:extLst>
          </p:nvPr>
        </p:nvGraphicFramePr>
        <p:xfrm>
          <a:off x="5340746" y="8912203"/>
          <a:ext cx="115212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2129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9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  <p:sp>
        <p:nvSpPr>
          <p:cNvPr id="57" name="Diagrama de flujo: proceso 56">
            <a:extLst>
              <a:ext uri="{FF2B5EF4-FFF2-40B4-BE49-F238E27FC236}">
                <a16:creationId xmlns:a16="http://schemas.microsoft.com/office/drawing/2014/main" id="{FA54933D-AA17-4398-88FE-4304B7F09E7C}"/>
              </a:ext>
            </a:extLst>
          </p:cNvPr>
          <p:cNvSpPr/>
          <p:nvPr/>
        </p:nvSpPr>
        <p:spPr bwMode="auto">
          <a:xfrm>
            <a:off x="814283" y="4462346"/>
            <a:ext cx="1461969" cy="919728"/>
          </a:xfrm>
          <a:prstGeom prst="flowChartProcess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Recibe  y analiza el contenido para túrnalo al área correspondiente para su atención </a:t>
            </a:r>
          </a:p>
        </p:txBody>
      </p:sp>
      <p:sp>
        <p:nvSpPr>
          <p:cNvPr id="63" name="Diagrama de flujo: proceso 62">
            <a:extLst>
              <a:ext uri="{FF2B5EF4-FFF2-40B4-BE49-F238E27FC236}">
                <a16:creationId xmlns:a16="http://schemas.microsoft.com/office/drawing/2014/main" id="{3F215C67-B6E4-463A-8361-163D1BC415BC}"/>
              </a:ext>
            </a:extLst>
          </p:cNvPr>
          <p:cNvSpPr/>
          <p:nvPr/>
        </p:nvSpPr>
        <p:spPr bwMode="auto">
          <a:xfrm>
            <a:off x="2850168" y="5377180"/>
            <a:ext cx="1157662" cy="873376"/>
          </a:xfrm>
          <a:prstGeom prst="flowChartProcess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Recibe  y entrega los oficios a las diferentes áreas del H. Ayuntamiento </a:t>
            </a:r>
          </a:p>
        </p:txBody>
      </p:sp>
      <p:sp>
        <p:nvSpPr>
          <p:cNvPr id="70" name="Diagrama de flujo: decisión 69">
            <a:extLst>
              <a:ext uri="{FF2B5EF4-FFF2-40B4-BE49-F238E27FC236}">
                <a16:creationId xmlns:a16="http://schemas.microsoft.com/office/drawing/2014/main" id="{E3FE686E-5A90-45B4-B5F5-C7C1F7ACC323}"/>
              </a:ext>
            </a:extLst>
          </p:cNvPr>
          <p:cNvSpPr/>
          <p:nvPr/>
        </p:nvSpPr>
        <p:spPr bwMode="auto">
          <a:xfrm>
            <a:off x="4626092" y="5354352"/>
            <a:ext cx="1429307" cy="848111"/>
          </a:xfrm>
          <a:prstGeom prst="flowChartDecision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Recibe y revisa</a:t>
            </a:r>
          </a:p>
        </p:txBody>
      </p:sp>
      <p:cxnSp>
        <p:nvCxnSpPr>
          <p:cNvPr id="51" name="Conector recto de flecha 50">
            <a:extLst>
              <a:ext uri="{FF2B5EF4-FFF2-40B4-BE49-F238E27FC236}">
                <a16:creationId xmlns:a16="http://schemas.microsoft.com/office/drawing/2014/main" id="{A982D70B-BF42-4161-9E07-55BA19FDE360}"/>
              </a:ext>
            </a:extLst>
          </p:cNvPr>
          <p:cNvCxnSpPr/>
          <p:nvPr/>
        </p:nvCxnSpPr>
        <p:spPr bwMode="auto">
          <a:xfrm>
            <a:off x="1545267" y="3095195"/>
            <a:ext cx="0" cy="3085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6" name="CuadroTexto 75">
            <a:extLst>
              <a:ext uri="{FF2B5EF4-FFF2-40B4-BE49-F238E27FC236}">
                <a16:creationId xmlns:a16="http://schemas.microsoft.com/office/drawing/2014/main" id="{8D3D1B43-C236-4DA5-9414-E2CF4B825F4B}"/>
              </a:ext>
            </a:extLst>
          </p:cNvPr>
          <p:cNvSpPr txBox="1"/>
          <p:nvPr/>
        </p:nvSpPr>
        <p:spPr>
          <a:xfrm>
            <a:off x="5416844" y="6292948"/>
            <a:ext cx="2760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Si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66950A82-D18D-4D66-A0B4-691D40328636}"/>
              </a:ext>
            </a:extLst>
          </p:cNvPr>
          <p:cNvSpPr txBox="1"/>
          <p:nvPr/>
        </p:nvSpPr>
        <p:spPr>
          <a:xfrm>
            <a:off x="5376770" y="5171515"/>
            <a:ext cx="316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No</a:t>
            </a:r>
          </a:p>
        </p:txBody>
      </p:sp>
      <p:sp>
        <p:nvSpPr>
          <p:cNvPr id="2" name="Diagrama de flujo: terminador 1">
            <a:extLst>
              <a:ext uri="{FF2B5EF4-FFF2-40B4-BE49-F238E27FC236}">
                <a16:creationId xmlns:a16="http://schemas.microsoft.com/office/drawing/2014/main" id="{B9093CB9-C1AE-44FC-A7DB-A1EB947710AA}"/>
              </a:ext>
            </a:extLst>
          </p:cNvPr>
          <p:cNvSpPr/>
          <p:nvPr/>
        </p:nvSpPr>
        <p:spPr bwMode="auto">
          <a:xfrm>
            <a:off x="4883545" y="4528565"/>
            <a:ext cx="914400" cy="301752"/>
          </a:xfrm>
          <a:prstGeom prst="flowChartTerminator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Fin</a:t>
            </a:r>
          </a:p>
        </p:txBody>
      </p:sp>
      <p:sp>
        <p:nvSpPr>
          <p:cNvPr id="3" name="Diagrama de flujo: documento 2">
            <a:extLst>
              <a:ext uri="{FF2B5EF4-FFF2-40B4-BE49-F238E27FC236}">
                <a16:creationId xmlns:a16="http://schemas.microsoft.com/office/drawing/2014/main" id="{CFDE4720-C2BA-42F0-B00D-3FB1266A1E67}"/>
              </a:ext>
            </a:extLst>
          </p:cNvPr>
          <p:cNvSpPr/>
          <p:nvPr/>
        </p:nvSpPr>
        <p:spPr bwMode="auto">
          <a:xfrm>
            <a:off x="5001431" y="6726498"/>
            <a:ext cx="914400" cy="612648"/>
          </a:xfrm>
          <a:prstGeom prst="flowChartDocumen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s-MX" sz="800">
                <a:solidFill>
                  <a:schemeClr val="tx1"/>
                </a:solidFill>
                <a:latin typeface="Arial" charset="0"/>
              </a:rPr>
              <a:t>Reciben a ciudadanos y dan contestación </a:t>
            </a:r>
            <a:endParaRPr kumimoji="0" lang="es-MX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Diagrama de flujo: almacenamiento interno 5">
            <a:extLst>
              <a:ext uri="{FF2B5EF4-FFF2-40B4-BE49-F238E27FC236}">
                <a16:creationId xmlns:a16="http://schemas.microsoft.com/office/drawing/2014/main" id="{6C6B5000-8A0D-4CE4-8963-759EF684D124}"/>
              </a:ext>
            </a:extLst>
          </p:cNvPr>
          <p:cNvSpPr/>
          <p:nvPr/>
        </p:nvSpPr>
        <p:spPr bwMode="auto">
          <a:xfrm>
            <a:off x="2930997" y="6730012"/>
            <a:ext cx="914400" cy="612648"/>
          </a:xfrm>
          <a:prstGeom prst="flowChartInternalStorage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s-MX" sz="800">
                <a:solidFill>
                  <a:schemeClr val="tx1"/>
                </a:solidFill>
                <a:latin typeface="Arial" charset="0"/>
              </a:rPr>
              <a:t>Se archiva solicitud </a:t>
            </a:r>
            <a:endParaRPr kumimoji="0" lang="es-MX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Diagrama de flujo: terminador 6">
            <a:extLst>
              <a:ext uri="{FF2B5EF4-FFF2-40B4-BE49-F238E27FC236}">
                <a16:creationId xmlns:a16="http://schemas.microsoft.com/office/drawing/2014/main" id="{8B244607-D7F3-4316-8F41-AD7D9BBC6B63}"/>
              </a:ext>
            </a:extLst>
          </p:cNvPr>
          <p:cNvSpPr/>
          <p:nvPr/>
        </p:nvSpPr>
        <p:spPr bwMode="auto">
          <a:xfrm>
            <a:off x="3015970" y="7720792"/>
            <a:ext cx="826060" cy="202647"/>
          </a:xfrm>
          <a:prstGeom prst="flowChartTerminator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Fin</a:t>
            </a: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AB54E7F8-CC64-4703-94CD-A5A22829FF72}"/>
              </a:ext>
            </a:extLst>
          </p:cNvPr>
          <p:cNvCxnSpPr/>
          <p:nvPr/>
        </p:nvCxnSpPr>
        <p:spPr bwMode="auto">
          <a:xfrm>
            <a:off x="1988108" y="3688996"/>
            <a:ext cx="77595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BCF16F60-854D-48BD-B0A2-DE12336581E4}"/>
              </a:ext>
            </a:extLst>
          </p:cNvPr>
          <p:cNvCxnSpPr/>
          <p:nvPr/>
        </p:nvCxnSpPr>
        <p:spPr bwMode="auto">
          <a:xfrm>
            <a:off x="3388197" y="3969222"/>
            <a:ext cx="0" cy="8610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3ECEFCA8-21E9-4A94-86EA-339605454467}"/>
              </a:ext>
            </a:extLst>
          </p:cNvPr>
          <p:cNvCxnSpPr/>
          <p:nvPr/>
        </p:nvCxnSpPr>
        <p:spPr bwMode="auto">
          <a:xfrm flipH="1">
            <a:off x="2276252" y="4830317"/>
            <a:ext cx="111194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F3C28FB5-6BEB-4982-A015-766E954B9FF3}"/>
              </a:ext>
            </a:extLst>
          </p:cNvPr>
          <p:cNvCxnSpPr>
            <a:stCxn id="57" idx="2"/>
          </p:cNvCxnSpPr>
          <p:nvPr/>
        </p:nvCxnSpPr>
        <p:spPr bwMode="auto">
          <a:xfrm flipH="1">
            <a:off x="1545267" y="5382074"/>
            <a:ext cx="1" cy="431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21D65D19-E392-415A-8E2D-512E12A76CD8}"/>
              </a:ext>
            </a:extLst>
          </p:cNvPr>
          <p:cNvCxnSpPr/>
          <p:nvPr/>
        </p:nvCxnSpPr>
        <p:spPr bwMode="auto">
          <a:xfrm>
            <a:off x="1530908" y="5820125"/>
            <a:ext cx="123315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803D0872-04A7-4D86-943B-B61D858E6E28}"/>
              </a:ext>
            </a:extLst>
          </p:cNvPr>
          <p:cNvCxnSpPr>
            <a:cxnSpLocks/>
          </p:cNvCxnSpPr>
          <p:nvPr/>
        </p:nvCxnSpPr>
        <p:spPr bwMode="auto">
          <a:xfrm>
            <a:off x="4017689" y="5778407"/>
            <a:ext cx="61826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3A5B8367-6D73-45F2-A804-7DCDC6938A2F}"/>
              </a:ext>
            </a:extLst>
          </p:cNvPr>
          <p:cNvCxnSpPr>
            <a:stCxn id="70" idx="0"/>
          </p:cNvCxnSpPr>
          <p:nvPr/>
        </p:nvCxnSpPr>
        <p:spPr bwMode="auto">
          <a:xfrm flipH="1" flipV="1">
            <a:off x="5340745" y="4922210"/>
            <a:ext cx="1" cy="4321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id="{6144F796-604A-4478-818E-2906E68E5DFF}"/>
              </a:ext>
            </a:extLst>
          </p:cNvPr>
          <p:cNvCxnSpPr/>
          <p:nvPr/>
        </p:nvCxnSpPr>
        <p:spPr bwMode="auto">
          <a:xfrm>
            <a:off x="5376770" y="6250556"/>
            <a:ext cx="0" cy="4759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341C8F0A-FAF4-440F-BD3A-C04211B123ED}"/>
              </a:ext>
            </a:extLst>
          </p:cNvPr>
          <p:cNvCxnSpPr/>
          <p:nvPr/>
        </p:nvCxnSpPr>
        <p:spPr bwMode="auto">
          <a:xfrm flipH="1">
            <a:off x="3896502" y="7032822"/>
            <a:ext cx="98704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FAB533BD-631C-48CB-BA76-984C84568604}"/>
              </a:ext>
            </a:extLst>
          </p:cNvPr>
          <p:cNvCxnSpPr/>
          <p:nvPr/>
        </p:nvCxnSpPr>
        <p:spPr bwMode="auto">
          <a:xfrm>
            <a:off x="3428999" y="7339146"/>
            <a:ext cx="0" cy="3816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CuadroTexto 45">
            <a:extLst>
              <a:ext uri="{FF2B5EF4-FFF2-40B4-BE49-F238E27FC236}">
                <a16:creationId xmlns:a16="http://schemas.microsoft.com/office/drawing/2014/main" id="{4320BB28-2C53-4C0A-8B11-4E6853ECE752}"/>
              </a:ext>
            </a:extLst>
          </p:cNvPr>
          <p:cNvSpPr txBox="1"/>
          <p:nvPr/>
        </p:nvSpPr>
        <p:spPr>
          <a:xfrm>
            <a:off x="5630923" y="6537408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7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6187C373-705D-4F29-A786-F80669C3B8F1}"/>
              </a:ext>
            </a:extLst>
          </p:cNvPr>
          <p:cNvSpPr txBox="1"/>
          <p:nvPr/>
        </p:nvSpPr>
        <p:spPr>
          <a:xfrm>
            <a:off x="3608912" y="6545582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053631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880CADF-2B13-46A9-8240-0E6A728A53CF}"/>
              </a:ext>
            </a:extLst>
          </p:cNvPr>
          <p:cNvSpPr txBox="1"/>
          <p:nvPr/>
        </p:nvSpPr>
        <p:spPr>
          <a:xfrm>
            <a:off x="548680" y="1445940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4.2. </a:t>
            </a:r>
          </a:p>
          <a:p>
            <a:endParaRPr lang="es-MX" b="1" dirty="0"/>
          </a:p>
          <a:p>
            <a:pPr algn="l"/>
            <a:r>
              <a:rPr lang="es-MX" b="1" dirty="0"/>
              <a:t>Nombre del Procedimiento: Solicitud de información y asesorías </a:t>
            </a:r>
            <a:endParaRPr lang="es-MX" dirty="0"/>
          </a:p>
          <a:p>
            <a:pPr algn="l"/>
            <a:endParaRPr lang="es-MX" b="1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88A0936-C531-4245-8FB1-CCAE2EF94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466658"/>
              </p:ext>
            </p:extLst>
          </p:nvPr>
        </p:nvGraphicFramePr>
        <p:xfrm>
          <a:off x="508900" y="2742084"/>
          <a:ext cx="5915024" cy="73152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128012">
                  <a:extLst>
                    <a:ext uri="{9D8B030D-6E8A-4147-A177-3AD203B41FA5}">
                      <a16:colId xmlns:a16="http://schemas.microsoft.com/office/drawing/2014/main" val="2098473293"/>
                    </a:ext>
                  </a:extLst>
                </a:gridCol>
                <a:gridCol w="3787012">
                  <a:extLst>
                    <a:ext uri="{9D8B030D-6E8A-4147-A177-3AD203B41FA5}">
                      <a16:colId xmlns:a16="http://schemas.microsoft.com/office/drawing/2014/main" val="3446197060"/>
                    </a:ext>
                  </a:extLst>
                </a:gridCol>
              </a:tblGrid>
              <a:tr h="507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Objetivo: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32" marR="6803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 una oficina dinámica, ágil y con sentido humano, que brinde a la ciudadanía la información solicitada y el asesoramiento correcto 	</a:t>
                      </a:r>
                    </a:p>
                    <a:p>
                      <a:endParaRPr lang="es-MX" sz="12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032" marR="68032" marT="0" marB="0"/>
                </a:tc>
                <a:extLst>
                  <a:ext uri="{0D108BD9-81ED-4DB2-BD59-A6C34878D82A}">
                    <a16:rowId xmlns:a16="http://schemas.microsoft.com/office/drawing/2014/main" val="1363500732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35B1244-0340-43DA-BF60-0ABFFF703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056049"/>
              </p:ext>
            </p:extLst>
          </p:nvPr>
        </p:nvGraphicFramePr>
        <p:xfrm>
          <a:off x="577852" y="3991069"/>
          <a:ext cx="5915024" cy="1461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0020">
                  <a:extLst>
                    <a:ext uri="{9D8B030D-6E8A-4147-A177-3AD203B41FA5}">
                      <a16:colId xmlns:a16="http://schemas.microsoft.com/office/drawing/2014/main" val="1684066273"/>
                    </a:ext>
                  </a:extLst>
                </a:gridCol>
                <a:gridCol w="3715004">
                  <a:extLst>
                    <a:ext uri="{9D8B030D-6E8A-4147-A177-3AD203B41FA5}">
                      <a16:colId xmlns:a16="http://schemas.microsoft.com/office/drawing/2014/main" val="69496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Políticas de Operación: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32" marR="6803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just">
                        <a:buFont typeface="+mj-lt"/>
                        <a:buAutoNum type="arabicPeriod"/>
                      </a:pPr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Atender las demandas prioritarias de la población, gobernando con  honestidad, eficiencia, transparencia, ética, 	</a:t>
                      </a:r>
                    </a:p>
                    <a:p>
                      <a:pPr algn="just"/>
                      <a:endParaRPr lang="es-MX" sz="12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</a:p>
                    <a:p>
                      <a:pPr algn="just"/>
                      <a:endParaRPr lang="es-MX" sz="12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32" marR="68032" marT="0" marB="0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600258"/>
                  </a:ext>
                </a:extLst>
              </a:tr>
            </a:tbl>
          </a:graphicData>
        </a:graphic>
      </p:graphicFrame>
      <p:sp>
        <p:nvSpPr>
          <p:cNvPr id="5" name="Line 15">
            <a:extLst>
              <a:ext uri="{FF2B5EF4-FFF2-40B4-BE49-F238E27FC236}">
                <a16:creationId xmlns:a16="http://schemas.microsoft.com/office/drawing/2014/main" id="{E647D5A4-50CF-4E1F-940F-502D3F6C17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" name="Line 17">
            <a:extLst>
              <a:ext uri="{FF2B5EF4-FFF2-40B4-BE49-F238E27FC236}">
                <a16:creationId xmlns:a16="http://schemas.microsoft.com/office/drawing/2014/main" id="{0F153A91-D4C6-4CEA-9548-1E54037558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" name="Line 14">
            <a:extLst>
              <a:ext uri="{FF2B5EF4-FFF2-40B4-BE49-F238E27FC236}">
                <a16:creationId xmlns:a16="http://schemas.microsoft.com/office/drawing/2014/main" id="{2D5F480E-518B-4576-9EBD-3A2C682B942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" y="380999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" name="Line 16">
            <a:extLst>
              <a:ext uri="{FF2B5EF4-FFF2-40B4-BE49-F238E27FC236}">
                <a16:creationId xmlns:a16="http://schemas.microsoft.com/office/drawing/2014/main" id="{01B60934-07FE-416B-99EF-532EB1DA12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2DCF0217-3E9E-4875-9B4A-860CEE930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592069"/>
              </p:ext>
            </p:extLst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la Presidencia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10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ABB57053-D8B3-40EF-B3C0-76A06D631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4DD670D6-AEA0-4900-B449-711BCB57A5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384449"/>
              </p:ext>
            </p:extLst>
          </p:nvPr>
        </p:nvGraphicFramePr>
        <p:xfrm>
          <a:off x="5036990" y="8912203"/>
          <a:ext cx="1455886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5886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10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02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3FED22D-5424-464C-A246-37E14F2831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590190"/>
              </p:ext>
            </p:extLst>
          </p:nvPr>
        </p:nvGraphicFramePr>
        <p:xfrm>
          <a:off x="476672" y="2814092"/>
          <a:ext cx="5932850" cy="2515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162549484"/>
                    </a:ext>
                  </a:extLst>
                </a:gridCol>
                <a:gridCol w="1643396">
                  <a:extLst>
                    <a:ext uri="{9D8B030D-6E8A-4147-A177-3AD203B41FA5}">
                      <a16:colId xmlns:a16="http://schemas.microsoft.com/office/drawing/2014/main" val="3043753496"/>
                    </a:ext>
                  </a:extLst>
                </a:gridCol>
                <a:gridCol w="3353350">
                  <a:extLst>
                    <a:ext uri="{9D8B030D-6E8A-4147-A177-3AD203B41FA5}">
                      <a16:colId xmlns:a16="http://schemas.microsoft.com/office/drawing/2014/main" val="3743977267"/>
                    </a:ext>
                  </a:extLst>
                </a:gridCol>
              </a:tblGrid>
              <a:tr h="628886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324245"/>
                  </a:ext>
                </a:extLst>
              </a:tr>
              <a:tr h="628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Ciudadanía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Solicita información o asesoramiento verbalmente sobre algún trámite en el H. Ayuntamiento 	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6362764"/>
                  </a:ext>
                </a:extLst>
              </a:tr>
              <a:tr h="628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Asistente del Presidente Municipal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MX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Recibe a los ciudadanos y los canaliza con el Secretario General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5992432"/>
                  </a:ext>
                </a:extLst>
              </a:tr>
              <a:tr h="628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Secretario General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Recibe a los ciudadanos, los atiende o brinda el asesoramiento requerido y los canaliza a las áreas correspondientes..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7339292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97A1DCE8-0CC9-461E-88BB-0249BF100E82}"/>
              </a:ext>
            </a:extLst>
          </p:cNvPr>
          <p:cNvSpPr txBox="1"/>
          <p:nvPr/>
        </p:nvSpPr>
        <p:spPr>
          <a:xfrm>
            <a:off x="476672" y="2126493"/>
            <a:ext cx="4960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s-MX" b="1" dirty="0"/>
              <a:t>Nombre del Procedimiento: Solicitud de información y asesorías 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0B5F0849-D06B-43F2-AD09-652AB44B74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28551"/>
              </p:ext>
            </p:extLst>
          </p:nvPr>
        </p:nvGraphicFramePr>
        <p:xfrm>
          <a:off x="1972372" y="437828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la Presidencia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6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E61B2642-F9C4-4D59-893F-C2D3D88A2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D8D0AE96-C28F-4D16-BDCA-280205D1A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939810"/>
              </p:ext>
            </p:extLst>
          </p:nvPr>
        </p:nvGraphicFramePr>
        <p:xfrm>
          <a:off x="5229200" y="8912203"/>
          <a:ext cx="1263675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63675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11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844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A2076277-D1F2-4E75-8C8F-DF1DBC7456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522752"/>
              </p:ext>
            </p:extLst>
          </p:nvPr>
        </p:nvGraphicFramePr>
        <p:xfrm>
          <a:off x="548681" y="855729"/>
          <a:ext cx="576064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0640">
                  <a:extLst>
                    <a:ext uri="{9D8B030D-6E8A-4147-A177-3AD203B41FA5}">
                      <a16:colId xmlns:a16="http://schemas.microsoft.com/office/drawing/2014/main" val="1877250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Diagrama de Flujo: </a:t>
                      </a:r>
                      <a:r>
                        <a:rPr lang="es-MX" sz="1200" b="1" dirty="0"/>
                        <a:t>Solicitud de información y asesorías 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094235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C23D00A-9F9E-412A-900B-94A178AA78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456649"/>
              </p:ext>
            </p:extLst>
          </p:nvPr>
        </p:nvGraphicFramePr>
        <p:xfrm>
          <a:off x="541972" y="1241178"/>
          <a:ext cx="5767338" cy="39563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77738">
                  <a:extLst>
                    <a:ext uri="{9D8B030D-6E8A-4147-A177-3AD203B41FA5}">
                      <a16:colId xmlns:a16="http://schemas.microsoft.com/office/drawing/2014/main" val="2819480555"/>
                    </a:ext>
                  </a:extLst>
                </a:gridCol>
                <a:gridCol w="1944800">
                  <a:extLst>
                    <a:ext uri="{9D8B030D-6E8A-4147-A177-3AD203B41FA5}">
                      <a16:colId xmlns:a16="http://schemas.microsoft.com/office/drawing/2014/main" val="46852624"/>
                    </a:ext>
                  </a:extLst>
                </a:gridCol>
                <a:gridCol w="1944800">
                  <a:extLst>
                    <a:ext uri="{9D8B030D-6E8A-4147-A177-3AD203B41FA5}">
                      <a16:colId xmlns:a16="http://schemas.microsoft.com/office/drawing/2014/main" val="1693051701"/>
                    </a:ext>
                  </a:extLst>
                </a:gridCol>
              </a:tblGrid>
              <a:tr h="395630">
                <a:tc>
                  <a:txBody>
                    <a:bodyPr/>
                    <a:lstStyle/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Ciudadanía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Auxiliar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Secretario General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258604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26F70D32-171E-4A83-87BB-98C309274C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607275"/>
              </p:ext>
            </p:extLst>
          </p:nvPr>
        </p:nvGraphicFramePr>
        <p:xfrm>
          <a:off x="548681" y="1677474"/>
          <a:ext cx="5760627" cy="7223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75553">
                  <a:extLst>
                    <a:ext uri="{9D8B030D-6E8A-4147-A177-3AD203B41FA5}">
                      <a16:colId xmlns:a16="http://schemas.microsoft.com/office/drawing/2014/main" val="2819480555"/>
                    </a:ext>
                  </a:extLst>
                </a:gridCol>
                <a:gridCol w="1942537">
                  <a:extLst>
                    <a:ext uri="{9D8B030D-6E8A-4147-A177-3AD203B41FA5}">
                      <a16:colId xmlns:a16="http://schemas.microsoft.com/office/drawing/2014/main" val="46852624"/>
                    </a:ext>
                  </a:extLst>
                </a:gridCol>
                <a:gridCol w="1942537">
                  <a:extLst>
                    <a:ext uri="{9D8B030D-6E8A-4147-A177-3AD203B41FA5}">
                      <a16:colId xmlns:a16="http://schemas.microsoft.com/office/drawing/2014/main" val="476933657"/>
                    </a:ext>
                  </a:extLst>
                </a:gridCol>
              </a:tblGrid>
              <a:tr h="345611">
                <a:tc>
                  <a:txBody>
                    <a:bodyPr/>
                    <a:lstStyle/>
                    <a:p>
                      <a:r>
                        <a:rPr lang="es-MX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258604"/>
                  </a:ext>
                </a:extLst>
              </a:tr>
            </a:tbl>
          </a:graphicData>
        </a:graphic>
      </p:graphicFrame>
      <p:sp>
        <p:nvSpPr>
          <p:cNvPr id="14" name="Diagrama de flujo: terminador 13">
            <a:extLst>
              <a:ext uri="{FF2B5EF4-FFF2-40B4-BE49-F238E27FC236}">
                <a16:creationId xmlns:a16="http://schemas.microsoft.com/office/drawing/2014/main" id="{946A4874-FEAE-4845-AE3F-0259519EE687}"/>
              </a:ext>
            </a:extLst>
          </p:cNvPr>
          <p:cNvSpPr/>
          <p:nvPr/>
        </p:nvSpPr>
        <p:spPr bwMode="auto">
          <a:xfrm>
            <a:off x="1071390" y="1719355"/>
            <a:ext cx="914400" cy="301752"/>
          </a:xfrm>
          <a:prstGeom prst="flowChartTerminator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Inicio</a:t>
            </a:r>
          </a:p>
        </p:txBody>
      </p:sp>
      <p:sp>
        <p:nvSpPr>
          <p:cNvPr id="18" name="Diagrama de flujo: terminador 17">
            <a:extLst>
              <a:ext uri="{FF2B5EF4-FFF2-40B4-BE49-F238E27FC236}">
                <a16:creationId xmlns:a16="http://schemas.microsoft.com/office/drawing/2014/main" id="{AB518FDD-1395-4B5A-B50F-A4204F052528}"/>
              </a:ext>
            </a:extLst>
          </p:cNvPr>
          <p:cNvSpPr/>
          <p:nvPr/>
        </p:nvSpPr>
        <p:spPr bwMode="auto">
          <a:xfrm>
            <a:off x="4844008" y="7317066"/>
            <a:ext cx="914400" cy="301752"/>
          </a:xfrm>
          <a:prstGeom prst="flowChartTerminator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Fin</a:t>
            </a:r>
          </a:p>
        </p:txBody>
      </p: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907DD717-BF9E-4215-88F7-935B9F4DB94D}"/>
              </a:ext>
            </a:extLst>
          </p:cNvPr>
          <p:cNvCxnSpPr>
            <a:cxnSpLocks/>
          </p:cNvCxnSpPr>
          <p:nvPr/>
        </p:nvCxnSpPr>
        <p:spPr bwMode="auto">
          <a:xfrm>
            <a:off x="1528590" y="2021107"/>
            <a:ext cx="0" cy="3890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id="{75BD4BE1-DA81-44C1-A592-B9A7FCA5B394}"/>
              </a:ext>
            </a:extLst>
          </p:cNvPr>
          <p:cNvSpPr txBox="1"/>
          <p:nvPr/>
        </p:nvSpPr>
        <p:spPr>
          <a:xfrm>
            <a:off x="1861397" y="2209013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/>
              <a:t>1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E291663-C9C3-4E5F-ADA8-828B7805CC0B}"/>
              </a:ext>
            </a:extLst>
          </p:cNvPr>
          <p:cNvSpPr txBox="1"/>
          <p:nvPr/>
        </p:nvSpPr>
        <p:spPr>
          <a:xfrm>
            <a:off x="3785760" y="3652477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/>
              <a:t>2</a:t>
            </a:r>
          </a:p>
        </p:txBody>
      </p:sp>
      <p:pic>
        <p:nvPicPr>
          <p:cNvPr id="23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EBDC7E98-C41F-4F6C-BE32-BA62194CCD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872" y="150816"/>
            <a:ext cx="1282968" cy="641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5" name="Tabla 24">
            <a:extLst>
              <a:ext uri="{FF2B5EF4-FFF2-40B4-BE49-F238E27FC236}">
                <a16:creationId xmlns:a16="http://schemas.microsoft.com/office/drawing/2014/main" id="{2D642B22-2067-4AA4-86C6-F06A27EC19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198026"/>
              </p:ext>
            </p:extLst>
          </p:nvPr>
        </p:nvGraphicFramePr>
        <p:xfrm>
          <a:off x="5017294" y="8912203"/>
          <a:ext cx="1475582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5582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12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id="{AD9E2B91-6017-4FFA-A732-481FCE0AE05E}"/>
              </a:ext>
            </a:extLst>
          </p:cNvPr>
          <p:cNvCxnSpPr/>
          <p:nvPr/>
        </p:nvCxnSpPr>
        <p:spPr bwMode="auto">
          <a:xfrm>
            <a:off x="5301208" y="6752828"/>
            <a:ext cx="0" cy="5324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Rectángulo 2">
            <a:extLst>
              <a:ext uri="{FF2B5EF4-FFF2-40B4-BE49-F238E27FC236}">
                <a16:creationId xmlns:a16="http://schemas.microsoft.com/office/drawing/2014/main" id="{9E775FD8-C7F0-411D-98F2-6C7D9D4CCB78}"/>
              </a:ext>
            </a:extLst>
          </p:cNvPr>
          <p:cNvSpPr/>
          <p:nvPr/>
        </p:nvSpPr>
        <p:spPr bwMode="auto">
          <a:xfrm>
            <a:off x="927374" y="2450814"/>
            <a:ext cx="1202432" cy="613027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s-MX" sz="900">
                <a:solidFill>
                  <a:schemeClr val="tx1"/>
                </a:solidFill>
                <a:latin typeface="Arial" charset="0"/>
              </a:rPr>
              <a:t>Solicita información o asesoramiento de forma verbal </a:t>
            </a:r>
            <a:endParaRPr kumimoji="0" lang="es-MX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135FC63-3174-4997-90CC-0EB2F39D3B90}"/>
              </a:ext>
            </a:extLst>
          </p:cNvPr>
          <p:cNvSpPr/>
          <p:nvPr/>
        </p:nvSpPr>
        <p:spPr bwMode="auto">
          <a:xfrm>
            <a:off x="2751578" y="3903642"/>
            <a:ext cx="1282968" cy="720080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s-MX" sz="900" dirty="0">
                <a:solidFill>
                  <a:schemeClr val="tx1"/>
                </a:solidFill>
                <a:latin typeface="Arial" charset="0"/>
              </a:rPr>
              <a:t>Recibe  los ciudadanos y los canaliza con el Secretario General</a:t>
            </a:r>
            <a:endParaRPr kumimoji="0" 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F0F5761-BA98-442E-B719-1C3319AEFED9}"/>
              </a:ext>
            </a:extLst>
          </p:cNvPr>
          <p:cNvSpPr/>
          <p:nvPr/>
        </p:nvSpPr>
        <p:spPr bwMode="auto">
          <a:xfrm>
            <a:off x="4518124" y="5838428"/>
            <a:ext cx="1647180" cy="914400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s-MX" sz="900">
                <a:solidFill>
                  <a:schemeClr val="tx1"/>
                </a:solidFill>
                <a:latin typeface="Arial" charset="0"/>
              </a:rPr>
              <a:t>Recibe  a los ciudadanos los atiende y brinda las información y/o asesoramiento solicitado y los canaliza a las áreas correspondientes </a:t>
            </a:r>
            <a:endParaRPr kumimoji="0" lang="es-MX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6D93336-2A4F-4B84-850F-7F66FAC1368F}"/>
              </a:ext>
            </a:extLst>
          </p:cNvPr>
          <p:cNvSpPr txBox="1"/>
          <p:nvPr/>
        </p:nvSpPr>
        <p:spPr>
          <a:xfrm>
            <a:off x="5755085" y="5518527"/>
            <a:ext cx="2551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/>
              <a:t>3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FB60C34-1380-4616-A00F-89DBF01A63E7}"/>
              </a:ext>
            </a:extLst>
          </p:cNvPr>
          <p:cNvCxnSpPr/>
          <p:nvPr/>
        </p:nvCxnSpPr>
        <p:spPr bwMode="auto">
          <a:xfrm>
            <a:off x="1523281" y="3063841"/>
            <a:ext cx="0" cy="11184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403A8B61-83B5-44FF-A381-8B692EF93DAD}"/>
              </a:ext>
            </a:extLst>
          </p:cNvPr>
          <p:cNvCxnSpPr/>
          <p:nvPr/>
        </p:nvCxnSpPr>
        <p:spPr bwMode="auto">
          <a:xfrm>
            <a:off x="1528590" y="4182244"/>
            <a:ext cx="117428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09EE796E-E0DD-4724-AFD8-6526554A6433}"/>
              </a:ext>
            </a:extLst>
          </p:cNvPr>
          <p:cNvCxnSpPr>
            <a:stCxn id="8" idx="2"/>
          </p:cNvCxnSpPr>
          <p:nvPr/>
        </p:nvCxnSpPr>
        <p:spPr bwMode="auto">
          <a:xfrm>
            <a:off x="3393062" y="4623722"/>
            <a:ext cx="0" cy="16719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0B96D432-16D6-4D91-A4E8-2882A40E0945}"/>
              </a:ext>
            </a:extLst>
          </p:cNvPr>
          <p:cNvCxnSpPr/>
          <p:nvPr/>
        </p:nvCxnSpPr>
        <p:spPr bwMode="auto">
          <a:xfrm>
            <a:off x="3393062" y="6295628"/>
            <a:ext cx="112506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81062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880CADF-2B13-46A9-8240-0E6A728A53CF}"/>
              </a:ext>
            </a:extLst>
          </p:cNvPr>
          <p:cNvSpPr txBox="1"/>
          <p:nvPr/>
        </p:nvSpPr>
        <p:spPr>
          <a:xfrm>
            <a:off x="548680" y="1445940"/>
            <a:ext cx="5904656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4.3. </a:t>
            </a:r>
          </a:p>
          <a:p>
            <a:pPr marL="0" lvl="1" algn="l">
              <a:lnSpc>
                <a:spcPct val="90000"/>
              </a:lnSpc>
              <a:tabLst>
                <a:tab pos="355600" algn="l"/>
              </a:tabLst>
              <a:defRPr/>
            </a:pPr>
            <a:r>
              <a:rPr lang="es-MX" b="1" dirty="0"/>
              <a:t>Nombre del procedimiento: </a:t>
            </a:r>
            <a:r>
              <a:rPr lang="es-ES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Solicitud de apoyo de la población al Presidente Municipal.</a:t>
            </a:r>
            <a:r>
              <a:rPr lang="es-MX" b="1" dirty="0"/>
              <a:t>	</a:t>
            </a:r>
          </a:p>
          <a:p>
            <a:pPr algn="l"/>
            <a:endParaRPr lang="es-MX" b="1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88A0936-C531-4245-8FB1-CCAE2EF94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360163"/>
              </p:ext>
            </p:extLst>
          </p:nvPr>
        </p:nvGraphicFramePr>
        <p:xfrm>
          <a:off x="508900" y="2608949"/>
          <a:ext cx="5915024" cy="1069151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200020">
                  <a:extLst>
                    <a:ext uri="{9D8B030D-6E8A-4147-A177-3AD203B41FA5}">
                      <a16:colId xmlns:a16="http://schemas.microsoft.com/office/drawing/2014/main" val="2098473293"/>
                    </a:ext>
                  </a:extLst>
                </a:gridCol>
                <a:gridCol w="3715004">
                  <a:extLst>
                    <a:ext uri="{9D8B030D-6E8A-4147-A177-3AD203B41FA5}">
                      <a16:colId xmlns:a16="http://schemas.microsoft.com/office/drawing/2014/main" val="3446197060"/>
                    </a:ext>
                  </a:extLst>
                </a:gridCol>
              </a:tblGrid>
              <a:tr h="1069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Objetivo: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32" marR="68032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 una oficina dinámica, ágil y con sentido humano, que brinde a la ciudadanía la información solicitada y el asesoramiento correcto </a:t>
                      </a:r>
                    </a:p>
                  </a:txBody>
                  <a:tcPr marL="68032" marR="68032" marT="0" marB="0"/>
                </a:tc>
                <a:extLst>
                  <a:ext uri="{0D108BD9-81ED-4DB2-BD59-A6C34878D82A}">
                    <a16:rowId xmlns:a16="http://schemas.microsoft.com/office/drawing/2014/main" val="1363500732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35B1244-0340-43DA-BF60-0ABFFF703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126222"/>
              </p:ext>
            </p:extLst>
          </p:nvPr>
        </p:nvGraphicFramePr>
        <p:xfrm>
          <a:off x="503790" y="4140297"/>
          <a:ext cx="5915024" cy="1644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7138">
                  <a:extLst>
                    <a:ext uri="{9D8B030D-6E8A-4147-A177-3AD203B41FA5}">
                      <a16:colId xmlns:a16="http://schemas.microsoft.com/office/drawing/2014/main" val="1684066273"/>
                    </a:ext>
                  </a:extLst>
                </a:gridCol>
                <a:gridCol w="3637886">
                  <a:extLst>
                    <a:ext uri="{9D8B030D-6E8A-4147-A177-3AD203B41FA5}">
                      <a16:colId xmlns:a16="http://schemas.microsoft.com/office/drawing/2014/main" val="69496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Políticas de Operación: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32" marR="6803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Atender las demandas prioritarias de los </a:t>
                      </a:r>
                      <a:r>
                        <a:rPr lang="es-MX" sz="1200" b="0" i="0" u="none" strike="noStrike" kern="1200" baseline="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tlatlauquenses</a:t>
                      </a:r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gobernando con  honestidad, eficiencia, transparencia, ética, rendición de cuentas y con una especial atención a la racionalización del gasto del gobierno. . </a:t>
                      </a:r>
                    </a:p>
                    <a:p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</a:p>
                    <a:p>
                      <a:pPr algn="just"/>
                      <a:endParaRPr lang="es-MX" sz="12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32" marR="68032" marT="0" marB="0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600258"/>
                  </a:ext>
                </a:extLst>
              </a:tr>
            </a:tbl>
          </a:graphicData>
        </a:graphic>
      </p:graphicFrame>
      <p:sp>
        <p:nvSpPr>
          <p:cNvPr id="5" name="Line 16">
            <a:extLst>
              <a:ext uri="{FF2B5EF4-FFF2-40B4-BE49-F238E27FC236}">
                <a16:creationId xmlns:a16="http://schemas.microsoft.com/office/drawing/2014/main" id="{382A9CFB-0355-4334-A7E9-A35E705B93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" name="Line 14">
            <a:extLst>
              <a:ext uri="{FF2B5EF4-FFF2-40B4-BE49-F238E27FC236}">
                <a16:creationId xmlns:a16="http://schemas.microsoft.com/office/drawing/2014/main" id="{A9C1AB4B-8343-4AB2-8C72-3395A1C73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" y="380999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" name="Line 17">
            <a:extLst>
              <a:ext uri="{FF2B5EF4-FFF2-40B4-BE49-F238E27FC236}">
                <a16:creationId xmlns:a16="http://schemas.microsoft.com/office/drawing/2014/main" id="{20F9E609-0F83-4C33-845B-A030C4B6A2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" name="Line 15">
            <a:extLst>
              <a:ext uri="{FF2B5EF4-FFF2-40B4-BE49-F238E27FC236}">
                <a16:creationId xmlns:a16="http://schemas.microsoft.com/office/drawing/2014/main" id="{473738A2-9696-488A-B3BF-8C21E090E0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712E8263-DC2F-4FE3-972D-4750E4B1A6F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la Presidencia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10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9A288362-A782-4CAC-942E-55384E592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080B88E9-D99C-49E2-BF17-18F0292C6C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606398"/>
              </p:ext>
            </p:extLst>
          </p:nvPr>
        </p:nvGraphicFramePr>
        <p:xfrm>
          <a:off x="5228634" y="8995980"/>
          <a:ext cx="1264242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64242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13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55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3FED22D-5424-464C-A246-37E14F2831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209439"/>
              </p:ext>
            </p:extLst>
          </p:nvPr>
        </p:nvGraphicFramePr>
        <p:xfrm>
          <a:off x="453012" y="2454052"/>
          <a:ext cx="5820407" cy="58667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5831">
                  <a:extLst>
                    <a:ext uri="{9D8B030D-6E8A-4147-A177-3AD203B41FA5}">
                      <a16:colId xmlns:a16="http://schemas.microsoft.com/office/drawing/2014/main" val="2446579786"/>
                    </a:ext>
                  </a:extLst>
                </a:gridCol>
                <a:gridCol w="1722381">
                  <a:extLst>
                    <a:ext uri="{9D8B030D-6E8A-4147-A177-3AD203B41FA5}">
                      <a16:colId xmlns:a16="http://schemas.microsoft.com/office/drawing/2014/main" val="3043753496"/>
                    </a:ext>
                  </a:extLst>
                </a:gridCol>
                <a:gridCol w="3462195">
                  <a:extLst>
                    <a:ext uri="{9D8B030D-6E8A-4147-A177-3AD203B41FA5}">
                      <a16:colId xmlns:a16="http://schemas.microsoft.com/office/drawing/2014/main" val="3743977267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Responsable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Actividad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32424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Asistente de Presidencia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Recibe oficios de solicitud de apoyo de la ciudadanía.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63627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Asistente de Presidencia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canaliza oficios de solicitud a Secretaria General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5992432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Auxiliar de Presidencia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MX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Recibe y sella oficio para turnar al Secretario General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7339292"/>
                  </a:ext>
                </a:extLst>
              </a:tr>
              <a:tr h="628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Secretario General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Recibe y analiza el contenido de la solicitud de apoyo para entregársela al presidente municipal, y posterior mente  se de  respuesta de dicha solicitud.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5772796"/>
                  </a:ext>
                </a:extLst>
              </a:tr>
              <a:tr h="628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Secretario General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Entrega solicitudes al presidente municipal.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3386933"/>
                  </a:ext>
                </a:extLst>
              </a:tr>
              <a:tr h="514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Presidente Municipal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Recibe analiza y autoriza las solicitudes de  apoyo de la ciudadanía, canalizará oficio al área correspondiente. En caso de negativa, el Secretario General dará conocimiento.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5927076"/>
                  </a:ext>
                </a:extLst>
              </a:tr>
              <a:tr h="628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Dependencia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Recibe el oficio y dará seguimiento para poder otorgar el apoyo solicitado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264453"/>
                  </a:ext>
                </a:extLst>
              </a:tr>
              <a:tr h="493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Secretario General</a:t>
                      </a:r>
                      <a:endParaRPr kumimoji="0" lang="es-MX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MX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Dará la contestación negativa a la solicitud.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3963205"/>
                  </a:ext>
                </a:extLst>
              </a:tr>
              <a:tr h="493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Secretario General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MX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Contestación favorable, fijará la fecha de entrego de apoyo.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3884891"/>
                  </a:ext>
                </a:extLst>
              </a:tr>
              <a:tr h="493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Auxiliar de Presidencia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MX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Archiva solicitud de apoyo y copia de contestación de oficio, así como la evidencia del apoyo entregado.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2701364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97A1DCE8-0CC9-461E-88BB-0249BF100E82}"/>
              </a:ext>
            </a:extLst>
          </p:cNvPr>
          <p:cNvSpPr txBox="1"/>
          <p:nvPr/>
        </p:nvSpPr>
        <p:spPr>
          <a:xfrm>
            <a:off x="453012" y="1614713"/>
            <a:ext cx="4980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s-MX" b="1" dirty="0"/>
              <a:t>Nombre del Procedimiento: Solicitud de apoyos de la ciudadanía </a:t>
            </a:r>
          </a:p>
          <a:p>
            <a:pPr algn="l"/>
            <a:r>
              <a:rPr lang="es-MX" b="1" dirty="0"/>
              <a:t>al Presidente Municipal 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CEC3617B-DC51-4FD4-953E-C0D4A0B9C01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la Presidencia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6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68853E79-D6CB-4A8F-80B4-07BC7B306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5C3B28E4-A5F0-48D5-885D-6F667CD7B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899017"/>
              </p:ext>
            </p:extLst>
          </p:nvPr>
        </p:nvGraphicFramePr>
        <p:xfrm>
          <a:off x="4941168" y="8912203"/>
          <a:ext cx="1551707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1707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14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004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4C836BC-831F-4F09-A1F6-5EB67C3FE5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845141"/>
              </p:ext>
            </p:extLst>
          </p:nvPr>
        </p:nvGraphicFramePr>
        <p:xfrm>
          <a:off x="548677" y="881267"/>
          <a:ext cx="590465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04656">
                  <a:extLst>
                    <a:ext uri="{9D8B030D-6E8A-4147-A177-3AD203B41FA5}">
                      <a16:colId xmlns:a16="http://schemas.microsoft.com/office/drawing/2014/main" val="3334706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Diagrama de Flujo: Solicitud de apoyos de la ciudadanía al Presidente Municipal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583136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F0BB9C4-5657-45CD-A235-2137DE7C0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437945"/>
              </p:ext>
            </p:extLst>
          </p:nvPr>
        </p:nvGraphicFramePr>
        <p:xfrm>
          <a:off x="548679" y="1360531"/>
          <a:ext cx="5904655" cy="640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80931">
                  <a:extLst>
                    <a:ext uri="{9D8B030D-6E8A-4147-A177-3AD203B41FA5}">
                      <a16:colId xmlns:a16="http://schemas.microsoft.com/office/drawing/2014/main" val="3531676926"/>
                    </a:ext>
                  </a:extLst>
                </a:gridCol>
                <a:gridCol w="1180931">
                  <a:extLst>
                    <a:ext uri="{9D8B030D-6E8A-4147-A177-3AD203B41FA5}">
                      <a16:colId xmlns:a16="http://schemas.microsoft.com/office/drawing/2014/main" val="4179167614"/>
                    </a:ext>
                  </a:extLst>
                </a:gridCol>
                <a:gridCol w="1180931">
                  <a:extLst>
                    <a:ext uri="{9D8B030D-6E8A-4147-A177-3AD203B41FA5}">
                      <a16:colId xmlns:a16="http://schemas.microsoft.com/office/drawing/2014/main" val="245987141"/>
                    </a:ext>
                  </a:extLst>
                </a:gridCol>
                <a:gridCol w="1180931">
                  <a:extLst>
                    <a:ext uri="{9D8B030D-6E8A-4147-A177-3AD203B41FA5}">
                      <a16:colId xmlns:a16="http://schemas.microsoft.com/office/drawing/2014/main" val="2400726988"/>
                    </a:ext>
                  </a:extLst>
                </a:gridCol>
                <a:gridCol w="1180931">
                  <a:extLst>
                    <a:ext uri="{9D8B030D-6E8A-4147-A177-3AD203B41FA5}">
                      <a16:colId xmlns:a16="http://schemas.microsoft.com/office/drawing/2014/main" val="30886138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Asistente del Presidente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</a:rPr>
                        <a:t>Auxiliar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Secretario General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Presidente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Dependencia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166552"/>
                  </a:ext>
                </a:extLst>
              </a:tr>
            </a:tbl>
          </a:graphicData>
        </a:graphic>
      </p:graphicFrame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D9CBC886-DE9D-4727-8D24-6C79FD8D6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180399"/>
              </p:ext>
            </p:extLst>
          </p:nvPr>
        </p:nvGraphicFramePr>
        <p:xfrm>
          <a:off x="548677" y="2000611"/>
          <a:ext cx="5904655" cy="68483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80931">
                  <a:extLst>
                    <a:ext uri="{9D8B030D-6E8A-4147-A177-3AD203B41FA5}">
                      <a16:colId xmlns:a16="http://schemas.microsoft.com/office/drawing/2014/main" val="3531676926"/>
                    </a:ext>
                  </a:extLst>
                </a:gridCol>
                <a:gridCol w="1180931">
                  <a:extLst>
                    <a:ext uri="{9D8B030D-6E8A-4147-A177-3AD203B41FA5}">
                      <a16:colId xmlns:a16="http://schemas.microsoft.com/office/drawing/2014/main" val="4179167614"/>
                    </a:ext>
                  </a:extLst>
                </a:gridCol>
                <a:gridCol w="1180931">
                  <a:extLst>
                    <a:ext uri="{9D8B030D-6E8A-4147-A177-3AD203B41FA5}">
                      <a16:colId xmlns:a16="http://schemas.microsoft.com/office/drawing/2014/main" val="245987141"/>
                    </a:ext>
                  </a:extLst>
                </a:gridCol>
                <a:gridCol w="1180931">
                  <a:extLst>
                    <a:ext uri="{9D8B030D-6E8A-4147-A177-3AD203B41FA5}">
                      <a16:colId xmlns:a16="http://schemas.microsoft.com/office/drawing/2014/main" val="2890501422"/>
                    </a:ext>
                  </a:extLst>
                </a:gridCol>
                <a:gridCol w="1180931">
                  <a:extLst>
                    <a:ext uri="{9D8B030D-6E8A-4147-A177-3AD203B41FA5}">
                      <a16:colId xmlns:a16="http://schemas.microsoft.com/office/drawing/2014/main" val="112242959"/>
                    </a:ext>
                  </a:extLst>
                </a:gridCol>
              </a:tblGrid>
              <a:tr h="6848313">
                <a:tc>
                  <a:txBody>
                    <a:bodyPr/>
                    <a:lstStyle/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166552"/>
                  </a:ext>
                </a:extLst>
              </a:tr>
            </a:tbl>
          </a:graphicData>
        </a:graphic>
      </p:graphicFrame>
      <p:sp>
        <p:nvSpPr>
          <p:cNvPr id="9" name="Diagrama de flujo: terminador 8">
            <a:extLst>
              <a:ext uri="{FF2B5EF4-FFF2-40B4-BE49-F238E27FC236}">
                <a16:creationId xmlns:a16="http://schemas.microsoft.com/office/drawing/2014/main" id="{0A4A838F-CE03-4360-A07D-F04D70640D42}"/>
              </a:ext>
            </a:extLst>
          </p:cNvPr>
          <p:cNvSpPr/>
          <p:nvPr/>
        </p:nvSpPr>
        <p:spPr bwMode="auto">
          <a:xfrm>
            <a:off x="707413" y="2089077"/>
            <a:ext cx="914400" cy="301752"/>
          </a:xfrm>
          <a:prstGeom prst="flowChartTerminator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Inicio</a:t>
            </a:r>
          </a:p>
        </p:txBody>
      </p:sp>
      <p:sp>
        <p:nvSpPr>
          <p:cNvPr id="11" name="Diagrama de flujo: documento 10">
            <a:extLst>
              <a:ext uri="{FF2B5EF4-FFF2-40B4-BE49-F238E27FC236}">
                <a16:creationId xmlns:a16="http://schemas.microsoft.com/office/drawing/2014/main" id="{FFC835CF-DC5C-46A3-8047-6553C08E1E8D}"/>
              </a:ext>
            </a:extLst>
          </p:cNvPr>
          <p:cNvSpPr/>
          <p:nvPr/>
        </p:nvSpPr>
        <p:spPr bwMode="auto">
          <a:xfrm>
            <a:off x="727393" y="2742932"/>
            <a:ext cx="914400" cy="471302"/>
          </a:xfrm>
          <a:prstGeom prst="flowChartDocumen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Recibe solicitud</a:t>
            </a:r>
          </a:p>
        </p:txBody>
      </p:sp>
      <p:sp>
        <p:nvSpPr>
          <p:cNvPr id="16" name="Diagrama de flujo: proceso 15">
            <a:extLst>
              <a:ext uri="{FF2B5EF4-FFF2-40B4-BE49-F238E27FC236}">
                <a16:creationId xmlns:a16="http://schemas.microsoft.com/office/drawing/2014/main" id="{930BB352-B89D-45ED-965F-59101D8FA374}"/>
              </a:ext>
            </a:extLst>
          </p:cNvPr>
          <p:cNvSpPr/>
          <p:nvPr/>
        </p:nvSpPr>
        <p:spPr bwMode="auto">
          <a:xfrm>
            <a:off x="727393" y="3591254"/>
            <a:ext cx="914400" cy="396329"/>
          </a:xfrm>
          <a:prstGeom prst="flowChartProcess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Canaliza oficios </a:t>
            </a:r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42BFA1D8-2F92-4D6E-8A4D-DB5221DA683F}"/>
              </a:ext>
            </a:extLst>
          </p:cNvPr>
          <p:cNvCxnSpPr>
            <a:cxnSpLocks/>
            <a:stCxn id="9" idx="2"/>
          </p:cNvCxnSpPr>
          <p:nvPr/>
        </p:nvCxnSpPr>
        <p:spPr bwMode="auto">
          <a:xfrm>
            <a:off x="1164613" y="2390829"/>
            <a:ext cx="0" cy="32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CuadroTexto 54">
            <a:extLst>
              <a:ext uri="{FF2B5EF4-FFF2-40B4-BE49-F238E27FC236}">
                <a16:creationId xmlns:a16="http://schemas.microsoft.com/office/drawing/2014/main" id="{C5D463C6-A0F7-44F7-B74C-ADD0ABA1C190}"/>
              </a:ext>
            </a:extLst>
          </p:cNvPr>
          <p:cNvSpPr txBox="1"/>
          <p:nvPr/>
        </p:nvSpPr>
        <p:spPr>
          <a:xfrm>
            <a:off x="1389297" y="2555415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1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F2A2EF5A-D2F8-46E1-AAB7-43B73AD206D3}"/>
              </a:ext>
            </a:extLst>
          </p:cNvPr>
          <p:cNvSpPr txBox="1"/>
          <p:nvPr/>
        </p:nvSpPr>
        <p:spPr>
          <a:xfrm>
            <a:off x="1418444" y="3399837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2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1C5B0234-1736-4216-BDD0-71C07CB7F2C3}"/>
              </a:ext>
            </a:extLst>
          </p:cNvPr>
          <p:cNvSpPr txBox="1"/>
          <p:nvPr/>
        </p:nvSpPr>
        <p:spPr>
          <a:xfrm>
            <a:off x="2485224" y="3380560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3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D888F304-B3C8-49E3-A191-73F3D7296210}"/>
              </a:ext>
            </a:extLst>
          </p:cNvPr>
          <p:cNvSpPr txBox="1"/>
          <p:nvPr/>
        </p:nvSpPr>
        <p:spPr>
          <a:xfrm>
            <a:off x="3819633" y="3327015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/>
              <a:t>4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7350A997-A2DC-4DFC-B900-259A09EB1752}"/>
              </a:ext>
            </a:extLst>
          </p:cNvPr>
          <p:cNvSpPr txBox="1"/>
          <p:nvPr/>
        </p:nvSpPr>
        <p:spPr>
          <a:xfrm>
            <a:off x="4690321" y="4826854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/>
              <a:t>6</a:t>
            </a:r>
          </a:p>
        </p:txBody>
      </p:sp>
      <p:sp>
        <p:nvSpPr>
          <p:cNvPr id="62" name="Diagrama de flujo: proceso 61">
            <a:extLst>
              <a:ext uri="{FF2B5EF4-FFF2-40B4-BE49-F238E27FC236}">
                <a16:creationId xmlns:a16="http://schemas.microsoft.com/office/drawing/2014/main" id="{9AAE3366-4635-461F-AF75-20F781F25F12}"/>
              </a:ext>
            </a:extLst>
          </p:cNvPr>
          <p:cNvSpPr/>
          <p:nvPr/>
        </p:nvSpPr>
        <p:spPr bwMode="auto">
          <a:xfrm>
            <a:off x="1834948" y="3596488"/>
            <a:ext cx="929119" cy="402889"/>
          </a:xfrm>
          <a:prstGeom prst="flowChartProcess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Recibe y sella oficios</a:t>
            </a:r>
            <a:endParaRPr kumimoji="0" 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75DF6D7E-6102-40C7-9E9D-65316A0C2007}"/>
              </a:ext>
            </a:extLst>
          </p:cNvPr>
          <p:cNvSpPr txBox="1"/>
          <p:nvPr/>
        </p:nvSpPr>
        <p:spPr>
          <a:xfrm>
            <a:off x="3807542" y="4090205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5</a:t>
            </a:r>
          </a:p>
        </p:txBody>
      </p:sp>
      <p:pic>
        <p:nvPicPr>
          <p:cNvPr id="49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8F414887-28F1-4C47-B21D-A96C0F626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067" y="154189"/>
            <a:ext cx="1329865" cy="56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" name="Tabla 49">
            <a:extLst>
              <a:ext uri="{FF2B5EF4-FFF2-40B4-BE49-F238E27FC236}">
                <a16:creationId xmlns:a16="http://schemas.microsoft.com/office/drawing/2014/main" id="{67A34F0B-9C80-4F3C-8D2C-9AAB4F8B3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054593"/>
              </p:ext>
            </p:extLst>
          </p:nvPr>
        </p:nvGraphicFramePr>
        <p:xfrm>
          <a:off x="4939108" y="8912203"/>
          <a:ext cx="1553768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3768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15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  <p:sp>
        <p:nvSpPr>
          <p:cNvPr id="57" name="Diagrama de flujo: proceso 56">
            <a:extLst>
              <a:ext uri="{FF2B5EF4-FFF2-40B4-BE49-F238E27FC236}">
                <a16:creationId xmlns:a16="http://schemas.microsoft.com/office/drawing/2014/main" id="{FA54933D-AA17-4398-88FE-4304B7F09E7C}"/>
              </a:ext>
            </a:extLst>
          </p:cNvPr>
          <p:cNvSpPr/>
          <p:nvPr/>
        </p:nvSpPr>
        <p:spPr bwMode="auto">
          <a:xfrm>
            <a:off x="3076144" y="3552802"/>
            <a:ext cx="992274" cy="495006"/>
          </a:xfrm>
          <a:prstGeom prst="flowChartProcess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Recibe  y analiza el contenido</a:t>
            </a:r>
          </a:p>
        </p:txBody>
      </p:sp>
      <p:sp>
        <p:nvSpPr>
          <p:cNvPr id="63" name="Diagrama de flujo: proceso 62">
            <a:extLst>
              <a:ext uri="{FF2B5EF4-FFF2-40B4-BE49-F238E27FC236}">
                <a16:creationId xmlns:a16="http://schemas.microsoft.com/office/drawing/2014/main" id="{3F215C67-B6E4-463A-8361-163D1BC415BC}"/>
              </a:ext>
            </a:extLst>
          </p:cNvPr>
          <p:cNvSpPr/>
          <p:nvPr/>
        </p:nvSpPr>
        <p:spPr bwMode="auto">
          <a:xfrm>
            <a:off x="3041882" y="4330749"/>
            <a:ext cx="1053868" cy="583324"/>
          </a:xfrm>
          <a:prstGeom prst="flowChartProcess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Entrega las solicitudes al Presidente</a:t>
            </a:r>
          </a:p>
        </p:txBody>
      </p:sp>
      <p:sp>
        <p:nvSpPr>
          <p:cNvPr id="70" name="Diagrama de flujo: decisión 69">
            <a:extLst>
              <a:ext uri="{FF2B5EF4-FFF2-40B4-BE49-F238E27FC236}">
                <a16:creationId xmlns:a16="http://schemas.microsoft.com/office/drawing/2014/main" id="{E3FE686E-5A90-45B4-B5F5-C7C1F7ACC323}"/>
              </a:ext>
            </a:extLst>
          </p:cNvPr>
          <p:cNvSpPr/>
          <p:nvPr/>
        </p:nvSpPr>
        <p:spPr bwMode="auto">
          <a:xfrm>
            <a:off x="4068418" y="4970467"/>
            <a:ext cx="1233160" cy="672687"/>
          </a:xfrm>
          <a:prstGeom prst="flowChartDecision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</a:t>
            </a:r>
            <a:endParaRPr kumimoji="0" 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" name="Conector recto de flecha 50">
            <a:extLst>
              <a:ext uri="{FF2B5EF4-FFF2-40B4-BE49-F238E27FC236}">
                <a16:creationId xmlns:a16="http://schemas.microsoft.com/office/drawing/2014/main" id="{A982D70B-BF42-4161-9E07-55BA19FDE360}"/>
              </a:ext>
            </a:extLst>
          </p:cNvPr>
          <p:cNvCxnSpPr/>
          <p:nvPr/>
        </p:nvCxnSpPr>
        <p:spPr bwMode="auto">
          <a:xfrm>
            <a:off x="1198952" y="3226261"/>
            <a:ext cx="0" cy="3085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6" name="CuadroTexto 75">
            <a:extLst>
              <a:ext uri="{FF2B5EF4-FFF2-40B4-BE49-F238E27FC236}">
                <a16:creationId xmlns:a16="http://schemas.microsoft.com/office/drawing/2014/main" id="{8D3D1B43-C236-4DA5-9414-E2CF4B825F4B}"/>
              </a:ext>
            </a:extLst>
          </p:cNvPr>
          <p:cNvSpPr txBox="1"/>
          <p:nvPr/>
        </p:nvSpPr>
        <p:spPr>
          <a:xfrm>
            <a:off x="5640772" y="5133241"/>
            <a:ext cx="2760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Si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66950A82-D18D-4D66-A0B4-691D40328636}"/>
              </a:ext>
            </a:extLst>
          </p:cNvPr>
          <p:cNvSpPr txBox="1"/>
          <p:nvPr/>
        </p:nvSpPr>
        <p:spPr>
          <a:xfrm>
            <a:off x="4368887" y="5853532"/>
            <a:ext cx="316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No</a:t>
            </a:r>
          </a:p>
        </p:txBody>
      </p:sp>
      <p:sp>
        <p:nvSpPr>
          <p:cNvPr id="6" name="Diagrama de flujo: almacenamiento interno 5">
            <a:extLst>
              <a:ext uri="{FF2B5EF4-FFF2-40B4-BE49-F238E27FC236}">
                <a16:creationId xmlns:a16="http://schemas.microsoft.com/office/drawing/2014/main" id="{6C6B5000-8A0D-4CE4-8963-759EF684D124}"/>
              </a:ext>
            </a:extLst>
          </p:cNvPr>
          <p:cNvSpPr/>
          <p:nvPr/>
        </p:nvSpPr>
        <p:spPr bwMode="auto">
          <a:xfrm>
            <a:off x="1801172" y="6983582"/>
            <a:ext cx="914400" cy="612648"/>
          </a:xfrm>
          <a:prstGeom prst="flowChartInternalStorage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s-MX" sz="800" dirty="0">
                <a:solidFill>
                  <a:schemeClr val="tx1"/>
                </a:solidFill>
                <a:latin typeface="Arial" charset="0"/>
              </a:rPr>
              <a:t>Archiva  </a:t>
            </a:r>
            <a:endParaRPr kumimoji="0" 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Diagrama de flujo: terminador 6">
            <a:extLst>
              <a:ext uri="{FF2B5EF4-FFF2-40B4-BE49-F238E27FC236}">
                <a16:creationId xmlns:a16="http://schemas.microsoft.com/office/drawing/2014/main" id="{8B244607-D7F3-4316-8F41-AD7D9BBC6B63}"/>
              </a:ext>
            </a:extLst>
          </p:cNvPr>
          <p:cNvSpPr/>
          <p:nvPr/>
        </p:nvSpPr>
        <p:spPr bwMode="auto">
          <a:xfrm>
            <a:off x="1889512" y="8012069"/>
            <a:ext cx="826060" cy="202647"/>
          </a:xfrm>
          <a:prstGeom prst="flowChartTerminator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Fin</a:t>
            </a:r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FAB533BD-631C-48CB-BA76-984C84568604}"/>
              </a:ext>
            </a:extLst>
          </p:cNvPr>
          <p:cNvCxnSpPr/>
          <p:nvPr/>
        </p:nvCxnSpPr>
        <p:spPr bwMode="auto">
          <a:xfrm>
            <a:off x="2299507" y="7596230"/>
            <a:ext cx="0" cy="3816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CuadroTexto 45">
            <a:extLst>
              <a:ext uri="{FF2B5EF4-FFF2-40B4-BE49-F238E27FC236}">
                <a16:creationId xmlns:a16="http://schemas.microsoft.com/office/drawing/2014/main" id="{4320BB28-2C53-4C0A-8B11-4E6853ECE752}"/>
              </a:ext>
            </a:extLst>
          </p:cNvPr>
          <p:cNvSpPr txBox="1"/>
          <p:nvPr/>
        </p:nvSpPr>
        <p:spPr>
          <a:xfrm>
            <a:off x="6131750" y="5627498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7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6187C373-705D-4F29-A786-F80669C3B8F1}"/>
              </a:ext>
            </a:extLst>
          </p:cNvPr>
          <p:cNvSpPr txBox="1"/>
          <p:nvPr/>
        </p:nvSpPr>
        <p:spPr>
          <a:xfrm>
            <a:off x="3807541" y="5652752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8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D5A2A2C4-0151-4041-8F19-FA3982D3299A}"/>
              </a:ext>
            </a:extLst>
          </p:cNvPr>
          <p:cNvSpPr/>
          <p:nvPr/>
        </p:nvSpPr>
        <p:spPr bwMode="auto">
          <a:xfrm>
            <a:off x="5394923" y="5842942"/>
            <a:ext cx="914400" cy="416882"/>
          </a:xfrm>
          <a:prstGeom prst="rec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s-MX" sz="900" dirty="0">
                <a:solidFill>
                  <a:schemeClr val="tx1"/>
                </a:solidFill>
                <a:latin typeface="Arial" charset="0"/>
              </a:rPr>
              <a:t>Dara seguimiento </a:t>
            </a:r>
            <a:endParaRPr kumimoji="0" 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Diagrama de flujo: documento 16">
            <a:extLst>
              <a:ext uri="{FF2B5EF4-FFF2-40B4-BE49-F238E27FC236}">
                <a16:creationId xmlns:a16="http://schemas.microsoft.com/office/drawing/2014/main" id="{1ABC0CC7-A762-424C-B6C1-55FB206800CE}"/>
              </a:ext>
            </a:extLst>
          </p:cNvPr>
          <p:cNvSpPr/>
          <p:nvPr/>
        </p:nvSpPr>
        <p:spPr bwMode="auto">
          <a:xfrm>
            <a:off x="3053668" y="5891635"/>
            <a:ext cx="1040264" cy="276777"/>
          </a:xfrm>
          <a:prstGeom prst="flowChartDocumen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Contesta</a:t>
            </a:r>
          </a:p>
        </p:txBody>
      </p:sp>
      <p:sp>
        <p:nvSpPr>
          <p:cNvPr id="44" name="Diagrama de flujo: documento 43">
            <a:extLst>
              <a:ext uri="{FF2B5EF4-FFF2-40B4-BE49-F238E27FC236}">
                <a16:creationId xmlns:a16="http://schemas.microsoft.com/office/drawing/2014/main" id="{D5F0E111-3D06-438A-8606-F76F62D21598}"/>
              </a:ext>
            </a:extLst>
          </p:cNvPr>
          <p:cNvSpPr/>
          <p:nvPr/>
        </p:nvSpPr>
        <p:spPr bwMode="auto">
          <a:xfrm>
            <a:off x="3009652" y="7093502"/>
            <a:ext cx="1040264" cy="276777"/>
          </a:xfrm>
          <a:prstGeom prst="flowChartDocumen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Contesta</a:t>
            </a:r>
          </a:p>
        </p:txBody>
      </p:sp>
      <p:sp>
        <p:nvSpPr>
          <p:cNvPr id="48" name="Diagrama de flujo: terminador 47">
            <a:extLst>
              <a:ext uri="{FF2B5EF4-FFF2-40B4-BE49-F238E27FC236}">
                <a16:creationId xmlns:a16="http://schemas.microsoft.com/office/drawing/2014/main" id="{A5126D41-D1E2-41FC-97EE-D45A1604DF91}"/>
              </a:ext>
            </a:extLst>
          </p:cNvPr>
          <p:cNvSpPr/>
          <p:nvPr/>
        </p:nvSpPr>
        <p:spPr bwMode="auto">
          <a:xfrm>
            <a:off x="3155786" y="6487839"/>
            <a:ext cx="826060" cy="202647"/>
          </a:xfrm>
          <a:prstGeom prst="flowChartTerminator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Fin</a:t>
            </a:r>
          </a:p>
        </p:txBody>
      </p: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9A3665F3-1768-4F0B-8C0D-45646C54968E}"/>
              </a:ext>
            </a:extLst>
          </p:cNvPr>
          <p:cNvCxnSpPr>
            <a:endCxn id="62" idx="1"/>
          </p:cNvCxnSpPr>
          <p:nvPr/>
        </p:nvCxnSpPr>
        <p:spPr bwMode="auto">
          <a:xfrm>
            <a:off x="1660818" y="3797932"/>
            <a:ext cx="174130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E4F334CD-7DF2-46BC-BD33-15E8108E847A}"/>
              </a:ext>
            </a:extLst>
          </p:cNvPr>
          <p:cNvCxnSpPr/>
          <p:nvPr/>
        </p:nvCxnSpPr>
        <p:spPr bwMode="auto">
          <a:xfrm>
            <a:off x="2785871" y="3784211"/>
            <a:ext cx="25601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B0F5F12D-9E21-45E6-96CD-9C5F5CCCF5F1}"/>
              </a:ext>
            </a:extLst>
          </p:cNvPr>
          <p:cNvCxnSpPr/>
          <p:nvPr/>
        </p:nvCxnSpPr>
        <p:spPr bwMode="auto">
          <a:xfrm>
            <a:off x="3568816" y="4047808"/>
            <a:ext cx="0" cy="2578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05954959-5078-490E-BCFD-81D3CA22974B}"/>
              </a:ext>
            </a:extLst>
          </p:cNvPr>
          <p:cNvCxnSpPr>
            <a:stCxn id="63" idx="2"/>
          </p:cNvCxnSpPr>
          <p:nvPr/>
        </p:nvCxnSpPr>
        <p:spPr bwMode="auto">
          <a:xfrm>
            <a:off x="3568816" y="4914073"/>
            <a:ext cx="0" cy="3797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1004EBC1-CC95-465B-9671-BA4FB1130181}"/>
              </a:ext>
            </a:extLst>
          </p:cNvPr>
          <p:cNvCxnSpPr/>
          <p:nvPr/>
        </p:nvCxnSpPr>
        <p:spPr bwMode="auto">
          <a:xfrm>
            <a:off x="3568816" y="5306810"/>
            <a:ext cx="48109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4B34DCA9-8DF8-4C82-8A06-1FA1CBA79482}"/>
              </a:ext>
            </a:extLst>
          </p:cNvPr>
          <p:cNvCxnSpPr/>
          <p:nvPr/>
        </p:nvCxnSpPr>
        <p:spPr bwMode="auto">
          <a:xfrm>
            <a:off x="4684998" y="5652752"/>
            <a:ext cx="0" cy="3772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14E2852B-BDE7-4AC2-9CE2-DFAADE6CF862}"/>
              </a:ext>
            </a:extLst>
          </p:cNvPr>
          <p:cNvCxnSpPr/>
          <p:nvPr/>
        </p:nvCxnSpPr>
        <p:spPr bwMode="auto">
          <a:xfrm flipH="1">
            <a:off x="4093932" y="6051383"/>
            <a:ext cx="59106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D2FB59BC-F6F1-40E3-BACE-76A8009D1AB8}"/>
              </a:ext>
            </a:extLst>
          </p:cNvPr>
          <p:cNvCxnSpPr>
            <a:stCxn id="17" idx="2"/>
          </p:cNvCxnSpPr>
          <p:nvPr/>
        </p:nvCxnSpPr>
        <p:spPr bwMode="auto">
          <a:xfrm flipH="1">
            <a:off x="3568816" y="6150114"/>
            <a:ext cx="4984" cy="3231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75EE3913-CF0A-4B24-BD43-027FBB43F244}"/>
              </a:ext>
            </a:extLst>
          </p:cNvPr>
          <p:cNvCxnSpPr/>
          <p:nvPr/>
        </p:nvCxnSpPr>
        <p:spPr bwMode="auto">
          <a:xfrm>
            <a:off x="5340746" y="5306810"/>
            <a:ext cx="51137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id="{717DE11A-7F40-48FF-A4D0-0270EC34DC7B}"/>
              </a:ext>
            </a:extLst>
          </p:cNvPr>
          <p:cNvCxnSpPr/>
          <p:nvPr/>
        </p:nvCxnSpPr>
        <p:spPr bwMode="auto">
          <a:xfrm>
            <a:off x="5852123" y="5306810"/>
            <a:ext cx="0" cy="5345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6D335F83-5228-4EFD-9E2B-9BE82C0F008F}"/>
              </a:ext>
            </a:extLst>
          </p:cNvPr>
          <p:cNvCxnSpPr/>
          <p:nvPr/>
        </p:nvCxnSpPr>
        <p:spPr bwMode="auto">
          <a:xfrm>
            <a:off x="5852123" y="6311710"/>
            <a:ext cx="0" cy="9201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Conector recto de flecha 65">
            <a:extLst>
              <a:ext uri="{FF2B5EF4-FFF2-40B4-BE49-F238E27FC236}">
                <a16:creationId xmlns:a16="http://schemas.microsoft.com/office/drawing/2014/main" id="{020DB0AF-E632-4C64-A51C-283BB2F42F67}"/>
              </a:ext>
            </a:extLst>
          </p:cNvPr>
          <p:cNvCxnSpPr/>
          <p:nvPr/>
        </p:nvCxnSpPr>
        <p:spPr bwMode="auto">
          <a:xfrm flipH="1">
            <a:off x="4093932" y="7231890"/>
            <a:ext cx="175819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Conector recto de flecha 67">
            <a:extLst>
              <a:ext uri="{FF2B5EF4-FFF2-40B4-BE49-F238E27FC236}">
                <a16:creationId xmlns:a16="http://schemas.microsoft.com/office/drawing/2014/main" id="{804F8DAB-4948-4CE3-906C-6D65E2F4D9AA}"/>
              </a:ext>
            </a:extLst>
          </p:cNvPr>
          <p:cNvCxnSpPr/>
          <p:nvPr/>
        </p:nvCxnSpPr>
        <p:spPr bwMode="auto">
          <a:xfrm flipH="1">
            <a:off x="2715572" y="7231890"/>
            <a:ext cx="29408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9" name="CuadroTexto 68">
            <a:extLst>
              <a:ext uri="{FF2B5EF4-FFF2-40B4-BE49-F238E27FC236}">
                <a16:creationId xmlns:a16="http://schemas.microsoft.com/office/drawing/2014/main" id="{489CC347-FDE6-4F38-A7F5-AAC19677CD3B}"/>
              </a:ext>
            </a:extLst>
          </p:cNvPr>
          <p:cNvSpPr txBox="1"/>
          <p:nvPr/>
        </p:nvSpPr>
        <p:spPr>
          <a:xfrm>
            <a:off x="3784309" y="6873464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/>
              <a:t>9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9DB8EA1E-AD03-4452-9645-1CA1D6CD76E2}"/>
              </a:ext>
            </a:extLst>
          </p:cNvPr>
          <p:cNvSpPr txBox="1"/>
          <p:nvPr/>
        </p:nvSpPr>
        <p:spPr>
          <a:xfrm>
            <a:off x="2393253" y="6752750"/>
            <a:ext cx="3129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633955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880CADF-2B13-46A9-8240-0E6A728A53CF}"/>
              </a:ext>
            </a:extLst>
          </p:cNvPr>
          <p:cNvSpPr txBox="1"/>
          <p:nvPr/>
        </p:nvSpPr>
        <p:spPr>
          <a:xfrm>
            <a:off x="548680" y="1445940"/>
            <a:ext cx="5904656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4.4. </a:t>
            </a:r>
          </a:p>
          <a:p>
            <a:endParaRPr lang="es-MX" b="1" dirty="0"/>
          </a:p>
          <a:p>
            <a:pPr lvl="1" indent="-457200" algn="l">
              <a:lnSpc>
                <a:spcPct val="90000"/>
              </a:lnSpc>
              <a:tabLst>
                <a:tab pos="355600" algn="l"/>
              </a:tabLst>
              <a:defRPr/>
            </a:pPr>
            <a:r>
              <a:rPr lang="es-MX" b="1" dirty="0"/>
              <a:t>Nombre del procedimiento: </a:t>
            </a:r>
            <a:r>
              <a:rPr lang="es-ES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Control de agenda del Presidente Municipal</a:t>
            </a:r>
            <a:r>
              <a:rPr lang="es-MX" b="1" dirty="0"/>
              <a:t>	</a:t>
            </a:r>
          </a:p>
          <a:p>
            <a:pPr algn="l"/>
            <a:endParaRPr lang="es-MX" b="1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88A0936-C531-4245-8FB1-CCAE2EF94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807626"/>
              </p:ext>
            </p:extLst>
          </p:nvPr>
        </p:nvGraphicFramePr>
        <p:xfrm>
          <a:off x="508900" y="2608949"/>
          <a:ext cx="5915024" cy="1504735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200020">
                  <a:extLst>
                    <a:ext uri="{9D8B030D-6E8A-4147-A177-3AD203B41FA5}">
                      <a16:colId xmlns:a16="http://schemas.microsoft.com/office/drawing/2014/main" val="2098473293"/>
                    </a:ext>
                  </a:extLst>
                </a:gridCol>
                <a:gridCol w="3715004">
                  <a:extLst>
                    <a:ext uri="{9D8B030D-6E8A-4147-A177-3AD203B41FA5}">
                      <a16:colId xmlns:a16="http://schemas.microsoft.com/office/drawing/2014/main" val="3446197060"/>
                    </a:ext>
                  </a:extLst>
                </a:gridCol>
              </a:tblGrid>
              <a:tr h="1504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Objetivo: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32" marR="68032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 una oficina dinámica, ágil y con sentido humano, que brinde al Presidente Municipal un apoyo oportuno, profesional y efectivo en las áreas de su competencia y que brinde un servicio eficiente a la ciudadanía que acuden a esta oficina, en busca de soluciones. </a:t>
                      </a:r>
                    </a:p>
                  </a:txBody>
                  <a:tcPr marL="68032" marR="68032" marT="0" marB="0"/>
                </a:tc>
                <a:extLst>
                  <a:ext uri="{0D108BD9-81ED-4DB2-BD59-A6C34878D82A}">
                    <a16:rowId xmlns:a16="http://schemas.microsoft.com/office/drawing/2014/main" val="1363500732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35B1244-0340-43DA-BF60-0ABFFF703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584772"/>
              </p:ext>
            </p:extLst>
          </p:nvPr>
        </p:nvGraphicFramePr>
        <p:xfrm>
          <a:off x="503790" y="4140297"/>
          <a:ext cx="5915024" cy="9130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7138">
                  <a:extLst>
                    <a:ext uri="{9D8B030D-6E8A-4147-A177-3AD203B41FA5}">
                      <a16:colId xmlns:a16="http://schemas.microsoft.com/office/drawing/2014/main" val="1684066273"/>
                    </a:ext>
                  </a:extLst>
                </a:gridCol>
                <a:gridCol w="3637886">
                  <a:extLst>
                    <a:ext uri="{9D8B030D-6E8A-4147-A177-3AD203B41FA5}">
                      <a16:colId xmlns:a16="http://schemas.microsoft.com/office/drawing/2014/main" val="69496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Políticas de Operación: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32" marR="6803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Tener una buena administración en el tiempo agendado del presidente municipal. 	</a:t>
                      </a:r>
                    </a:p>
                    <a:p>
                      <a:pPr algn="just"/>
                      <a:endParaRPr lang="es-MX" sz="12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32" marR="68032" marT="0" marB="0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600258"/>
                  </a:ext>
                </a:extLst>
              </a:tr>
            </a:tbl>
          </a:graphicData>
        </a:graphic>
      </p:graphicFrame>
      <p:sp>
        <p:nvSpPr>
          <p:cNvPr id="5" name="Line 16">
            <a:extLst>
              <a:ext uri="{FF2B5EF4-FFF2-40B4-BE49-F238E27FC236}">
                <a16:creationId xmlns:a16="http://schemas.microsoft.com/office/drawing/2014/main" id="{382A9CFB-0355-4334-A7E9-A35E705B93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" name="Line 14">
            <a:extLst>
              <a:ext uri="{FF2B5EF4-FFF2-40B4-BE49-F238E27FC236}">
                <a16:creationId xmlns:a16="http://schemas.microsoft.com/office/drawing/2014/main" id="{A9C1AB4B-8343-4AB2-8C72-3395A1C73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" y="380999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" name="Line 17">
            <a:extLst>
              <a:ext uri="{FF2B5EF4-FFF2-40B4-BE49-F238E27FC236}">
                <a16:creationId xmlns:a16="http://schemas.microsoft.com/office/drawing/2014/main" id="{20F9E609-0F83-4C33-845B-A030C4B6A2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" name="Line 15">
            <a:extLst>
              <a:ext uri="{FF2B5EF4-FFF2-40B4-BE49-F238E27FC236}">
                <a16:creationId xmlns:a16="http://schemas.microsoft.com/office/drawing/2014/main" id="{473738A2-9696-488A-B3BF-8C21E090E0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712E8263-DC2F-4FE3-972D-4750E4B1A6F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la Presidencia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10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9A288362-A782-4CAC-942E-55384E592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080B88E9-D99C-49E2-BF17-18F0292C6C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373780"/>
              </p:ext>
            </p:extLst>
          </p:nvPr>
        </p:nvGraphicFramePr>
        <p:xfrm>
          <a:off x="5204820" y="8912203"/>
          <a:ext cx="1288056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88056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16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517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3FED22D-5424-464C-A246-37E14F2831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722199"/>
              </p:ext>
            </p:extLst>
          </p:nvPr>
        </p:nvGraphicFramePr>
        <p:xfrm>
          <a:off x="453012" y="2454052"/>
          <a:ext cx="5820407" cy="39947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5831">
                  <a:extLst>
                    <a:ext uri="{9D8B030D-6E8A-4147-A177-3AD203B41FA5}">
                      <a16:colId xmlns:a16="http://schemas.microsoft.com/office/drawing/2014/main" val="2446579786"/>
                    </a:ext>
                  </a:extLst>
                </a:gridCol>
                <a:gridCol w="1722381">
                  <a:extLst>
                    <a:ext uri="{9D8B030D-6E8A-4147-A177-3AD203B41FA5}">
                      <a16:colId xmlns:a16="http://schemas.microsoft.com/office/drawing/2014/main" val="3043753496"/>
                    </a:ext>
                  </a:extLst>
                </a:gridCol>
                <a:gridCol w="3462195">
                  <a:extLst>
                    <a:ext uri="{9D8B030D-6E8A-4147-A177-3AD203B41FA5}">
                      <a16:colId xmlns:a16="http://schemas.microsoft.com/office/drawing/2014/main" val="3743977267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Responsable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Actividad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32424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Ciudadano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Solicita audiencia con el presidente municipal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63627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Auxiliar de Secretaria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Canaliza a la ciudadanía con el secretario General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5992432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Secretario General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MX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Atiende al solicitante para pre agendarlo y posteriormente  dar respuesta a su petición.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7339292"/>
                  </a:ext>
                </a:extLst>
              </a:tr>
              <a:tr h="628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Secretario General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Empata agenda con el presidente municipal para que dé el visto bueno a las peticiones de audiencia.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5772796"/>
                  </a:ext>
                </a:extLst>
              </a:tr>
              <a:tr h="628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Presidente Municipal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presidente municipal autoriza los días de audiencia solicitados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3386933"/>
                  </a:ext>
                </a:extLst>
              </a:tr>
              <a:tr h="514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Secretario General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 respuesta a la ciudadana la fecha y hora de su  audiencia con el presidente municipal.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5927076"/>
                  </a:ext>
                </a:extLst>
              </a:tr>
              <a:tr h="628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Ciudadano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Recibe repuesta verbal o escrita respecto a su solicitud.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264453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97A1DCE8-0CC9-461E-88BB-0249BF100E82}"/>
              </a:ext>
            </a:extLst>
          </p:cNvPr>
          <p:cNvSpPr txBox="1"/>
          <p:nvPr/>
        </p:nvSpPr>
        <p:spPr>
          <a:xfrm>
            <a:off x="453012" y="1614713"/>
            <a:ext cx="55041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s-MX" b="1" dirty="0"/>
              <a:t>Nombre del Procedimiento: Control de Agenda del Presidente Municipal 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CEC3617B-DC51-4FD4-953E-C0D4A0B9C01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la Presidencia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6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68853E79-D6CB-4A8F-80B4-07BC7B306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5C3B28E4-A5F0-48D5-885D-6F667CD7B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450894"/>
              </p:ext>
            </p:extLst>
          </p:nvPr>
        </p:nvGraphicFramePr>
        <p:xfrm>
          <a:off x="4869160" y="8912203"/>
          <a:ext cx="1623715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23715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17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92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4C836BC-831F-4F09-A1F6-5EB67C3FE5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558320"/>
              </p:ext>
            </p:extLst>
          </p:nvPr>
        </p:nvGraphicFramePr>
        <p:xfrm>
          <a:off x="588219" y="969134"/>
          <a:ext cx="5904656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04656">
                  <a:extLst>
                    <a:ext uri="{9D8B030D-6E8A-4147-A177-3AD203B41FA5}">
                      <a16:colId xmlns:a16="http://schemas.microsoft.com/office/drawing/2014/main" val="3334706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Diagrama de Flujo: 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 de Agenda del Presidente Municipal </a:t>
                      </a:r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583136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F0BB9C4-5657-45CD-A235-2137DE7C0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227244"/>
              </p:ext>
            </p:extLst>
          </p:nvPr>
        </p:nvGraphicFramePr>
        <p:xfrm>
          <a:off x="578091" y="1362075"/>
          <a:ext cx="590465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6164">
                  <a:extLst>
                    <a:ext uri="{9D8B030D-6E8A-4147-A177-3AD203B41FA5}">
                      <a16:colId xmlns:a16="http://schemas.microsoft.com/office/drawing/2014/main" val="3531676926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4179167614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245987141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1228419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Ciudadanía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</a:rPr>
                        <a:t>Auxiliar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Secretario General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Presidente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166552"/>
                  </a:ext>
                </a:extLst>
              </a:tr>
            </a:tbl>
          </a:graphicData>
        </a:graphic>
      </p:graphicFrame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D9CBC886-DE9D-4727-8D24-6C79FD8D6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697076"/>
              </p:ext>
            </p:extLst>
          </p:nvPr>
        </p:nvGraphicFramePr>
        <p:xfrm>
          <a:off x="588219" y="1792987"/>
          <a:ext cx="5894528" cy="68483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3632">
                  <a:extLst>
                    <a:ext uri="{9D8B030D-6E8A-4147-A177-3AD203B41FA5}">
                      <a16:colId xmlns:a16="http://schemas.microsoft.com/office/drawing/2014/main" val="3531676926"/>
                    </a:ext>
                  </a:extLst>
                </a:gridCol>
                <a:gridCol w="1473632">
                  <a:extLst>
                    <a:ext uri="{9D8B030D-6E8A-4147-A177-3AD203B41FA5}">
                      <a16:colId xmlns:a16="http://schemas.microsoft.com/office/drawing/2014/main" val="4179167614"/>
                    </a:ext>
                  </a:extLst>
                </a:gridCol>
                <a:gridCol w="1473632">
                  <a:extLst>
                    <a:ext uri="{9D8B030D-6E8A-4147-A177-3AD203B41FA5}">
                      <a16:colId xmlns:a16="http://schemas.microsoft.com/office/drawing/2014/main" val="245987141"/>
                    </a:ext>
                  </a:extLst>
                </a:gridCol>
                <a:gridCol w="1473632">
                  <a:extLst>
                    <a:ext uri="{9D8B030D-6E8A-4147-A177-3AD203B41FA5}">
                      <a16:colId xmlns:a16="http://schemas.microsoft.com/office/drawing/2014/main" val="4036285805"/>
                    </a:ext>
                  </a:extLst>
                </a:gridCol>
              </a:tblGrid>
              <a:tr h="6848313">
                <a:tc>
                  <a:txBody>
                    <a:bodyPr/>
                    <a:lstStyle/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166552"/>
                  </a:ext>
                </a:extLst>
              </a:tr>
            </a:tbl>
          </a:graphicData>
        </a:graphic>
      </p:graphicFrame>
      <p:sp>
        <p:nvSpPr>
          <p:cNvPr id="9" name="Diagrama de flujo: terminador 8">
            <a:extLst>
              <a:ext uri="{FF2B5EF4-FFF2-40B4-BE49-F238E27FC236}">
                <a16:creationId xmlns:a16="http://schemas.microsoft.com/office/drawing/2014/main" id="{0A4A838F-CE03-4360-A07D-F04D70640D42}"/>
              </a:ext>
            </a:extLst>
          </p:cNvPr>
          <p:cNvSpPr/>
          <p:nvPr/>
        </p:nvSpPr>
        <p:spPr bwMode="auto">
          <a:xfrm>
            <a:off x="1025777" y="1857819"/>
            <a:ext cx="692006" cy="255504"/>
          </a:xfrm>
          <a:prstGeom prst="flowChartTerminator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Inicio</a:t>
            </a:r>
          </a:p>
        </p:txBody>
      </p:sp>
      <p:sp>
        <p:nvSpPr>
          <p:cNvPr id="11" name="Diagrama de flujo: documento 10">
            <a:extLst>
              <a:ext uri="{FF2B5EF4-FFF2-40B4-BE49-F238E27FC236}">
                <a16:creationId xmlns:a16="http://schemas.microsoft.com/office/drawing/2014/main" id="{FFC835CF-DC5C-46A3-8047-6553C08E1E8D}"/>
              </a:ext>
            </a:extLst>
          </p:cNvPr>
          <p:cNvSpPr/>
          <p:nvPr/>
        </p:nvSpPr>
        <p:spPr bwMode="auto">
          <a:xfrm>
            <a:off x="3636731" y="3041557"/>
            <a:ext cx="1240301" cy="749967"/>
          </a:xfrm>
          <a:prstGeom prst="flowChartDocumen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 agenda y posterior mente  dar respuesta a su petición.</a:t>
            </a:r>
          </a:p>
        </p:txBody>
      </p:sp>
      <p:sp>
        <p:nvSpPr>
          <p:cNvPr id="16" name="Diagrama de flujo: proceso 15">
            <a:extLst>
              <a:ext uri="{FF2B5EF4-FFF2-40B4-BE49-F238E27FC236}">
                <a16:creationId xmlns:a16="http://schemas.microsoft.com/office/drawing/2014/main" id="{930BB352-B89D-45ED-965F-59101D8FA374}"/>
              </a:ext>
            </a:extLst>
          </p:cNvPr>
          <p:cNvSpPr/>
          <p:nvPr/>
        </p:nvSpPr>
        <p:spPr bwMode="auto">
          <a:xfrm>
            <a:off x="814283" y="2419677"/>
            <a:ext cx="1050645" cy="613374"/>
          </a:xfrm>
          <a:prstGeom prst="flowChartProcess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Solicita audiencia con el Presidente Municipal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C5D463C6-A0F7-44F7-B74C-ADD0ABA1C190}"/>
              </a:ext>
            </a:extLst>
          </p:cNvPr>
          <p:cNvSpPr txBox="1"/>
          <p:nvPr/>
        </p:nvSpPr>
        <p:spPr>
          <a:xfrm>
            <a:off x="1717783" y="2151867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1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F2A2EF5A-D2F8-46E1-AAB7-43B73AD206D3}"/>
              </a:ext>
            </a:extLst>
          </p:cNvPr>
          <p:cNvSpPr txBox="1"/>
          <p:nvPr/>
        </p:nvSpPr>
        <p:spPr>
          <a:xfrm>
            <a:off x="3219320" y="2183301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2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1C5B0234-1736-4216-BDD0-71C07CB7F2C3}"/>
              </a:ext>
            </a:extLst>
          </p:cNvPr>
          <p:cNvSpPr txBox="1"/>
          <p:nvPr/>
        </p:nvSpPr>
        <p:spPr>
          <a:xfrm>
            <a:off x="4574448" y="2743878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3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D888F304-B3C8-49E3-A191-73F3D7296210}"/>
              </a:ext>
            </a:extLst>
          </p:cNvPr>
          <p:cNvSpPr txBox="1"/>
          <p:nvPr/>
        </p:nvSpPr>
        <p:spPr>
          <a:xfrm>
            <a:off x="4586926" y="3984322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/>
              <a:t>4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7350A997-A2DC-4DFC-B900-259A09EB1752}"/>
              </a:ext>
            </a:extLst>
          </p:cNvPr>
          <p:cNvSpPr txBox="1"/>
          <p:nvPr/>
        </p:nvSpPr>
        <p:spPr>
          <a:xfrm>
            <a:off x="4590096" y="5146503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/>
              <a:t>6</a:t>
            </a:r>
          </a:p>
        </p:txBody>
      </p:sp>
      <p:sp>
        <p:nvSpPr>
          <p:cNvPr id="62" name="Diagrama de flujo: proceso 61">
            <a:extLst>
              <a:ext uri="{FF2B5EF4-FFF2-40B4-BE49-F238E27FC236}">
                <a16:creationId xmlns:a16="http://schemas.microsoft.com/office/drawing/2014/main" id="{9AAE3366-4635-461F-AF75-20F781F25F12}"/>
              </a:ext>
            </a:extLst>
          </p:cNvPr>
          <p:cNvSpPr/>
          <p:nvPr/>
        </p:nvSpPr>
        <p:spPr bwMode="auto">
          <a:xfrm>
            <a:off x="2304032" y="2455133"/>
            <a:ext cx="1157662" cy="560451"/>
          </a:xfrm>
          <a:prstGeom prst="flowChartProcess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Canaliza a la ciudadanía con el secretario</a:t>
            </a:r>
            <a:endParaRPr kumimoji="0" 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75DF6D7E-6102-40C7-9E9D-65316A0C2007}"/>
              </a:ext>
            </a:extLst>
          </p:cNvPr>
          <p:cNvSpPr txBox="1"/>
          <p:nvPr/>
        </p:nvSpPr>
        <p:spPr>
          <a:xfrm>
            <a:off x="5393919" y="4033004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5</a:t>
            </a:r>
          </a:p>
        </p:txBody>
      </p:sp>
      <p:pic>
        <p:nvPicPr>
          <p:cNvPr id="49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8F414887-28F1-4C47-B21D-A96C0F626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067" y="154189"/>
            <a:ext cx="1329865" cy="56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" name="Tabla 49">
            <a:extLst>
              <a:ext uri="{FF2B5EF4-FFF2-40B4-BE49-F238E27FC236}">
                <a16:creationId xmlns:a16="http://schemas.microsoft.com/office/drawing/2014/main" id="{67A34F0B-9C80-4F3C-8D2C-9AAB4F8B3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435896"/>
              </p:ext>
            </p:extLst>
          </p:nvPr>
        </p:nvGraphicFramePr>
        <p:xfrm>
          <a:off x="5013176" y="8912203"/>
          <a:ext cx="147969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9699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18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  <p:sp>
        <p:nvSpPr>
          <p:cNvPr id="57" name="Diagrama de flujo: proceso 56">
            <a:extLst>
              <a:ext uri="{FF2B5EF4-FFF2-40B4-BE49-F238E27FC236}">
                <a16:creationId xmlns:a16="http://schemas.microsoft.com/office/drawing/2014/main" id="{FA54933D-AA17-4398-88FE-4304B7F09E7C}"/>
              </a:ext>
            </a:extLst>
          </p:cNvPr>
          <p:cNvSpPr/>
          <p:nvPr/>
        </p:nvSpPr>
        <p:spPr bwMode="auto">
          <a:xfrm>
            <a:off x="3636731" y="4215154"/>
            <a:ext cx="1240301" cy="494936"/>
          </a:xfrm>
          <a:prstGeom prst="flowChartProcess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Empata agenda con Presidente Municipal</a:t>
            </a:r>
          </a:p>
        </p:txBody>
      </p:sp>
      <p:sp>
        <p:nvSpPr>
          <p:cNvPr id="63" name="Diagrama de flujo: proceso 62">
            <a:extLst>
              <a:ext uri="{FF2B5EF4-FFF2-40B4-BE49-F238E27FC236}">
                <a16:creationId xmlns:a16="http://schemas.microsoft.com/office/drawing/2014/main" id="{3F215C67-B6E4-463A-8361-163D1BC415BC}"/>
              </a:ext>
            </a:extLst>
          </p:cNvPr>
          <p:cNvSpPr/>
          <p:nvPr/>
        </p:nvSpPr>
        <p:spPr bwMode="auto">
          <a:xfrm>
            <a:off x="3678050" y="5377335"/>
            <a:ext cx="1157662" cy="670723"/>
          </a:xfrm>
          <a:prstGeom prst="flowChartProcess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respuesta a la ciudadanía la fecha y hora de su audiencia</a:t>
            </a:r>
          </a:p>
        </p:txBody>
      </p:sp>
      <p:sp>
        <p:nvSpPr>
          <p:cNvPr id="70" name="Diagrama de flujo: decisión 69">
            <a:extLst>
              <a:ext uri="{FF2B5EF4-FFF2-40B4-BE49-F238E27FC236}">
                <a16:creationId xmlns:a16="http://schemas.microsoft.com/office/drawing/2014/main" id="{E3FE686E-5A90-45B4-B5F5-C7C1F7ACC323}"/>
              </a:ext>
            </a:extLst>
          </p:cNvPr>
          <p:cNvSpPr/>
          <p:nvPr/>
        </p:nvSpPr>
        <p:spPr bwMode="auto">
          <a:xfrm>
            <a:off x="5275284" y="4020556"/>
            <a:ext cx="1189065" cy="848111"/>
          </a:xfrm>
          <a:prstGeom prst="flowChartDecision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Recibe y revisa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8D3D1B43-C236-4DA5-9414-E2CF4B825F4B}"/>
              </a:ext>
            </a:extLst>
          </p:cNvPr>
          <p:cNvSpPr txBox="1"/>
          <p:nvPr/>
        </p:nvSpPr>
        <p:spPr>
          <a:xfrm>
            <a:off x="5593778" y="4829069"/>
            <a:ext cx="2760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Si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66950A82-D18D-4D66-A0B4-691D40328636}"/>
              </a:ext>
            </a:extLst>
          </p:cNvPr>
          <p:cNvSpPr txBox="1"/>
          <p:nvPr/>
        </p:nvSpPr>
        <p:spPr>
          <a:xfrm>
            <a:off x="5953669" y="3697378"/>
            <a:ext cx="316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No</a:t>
            </a:r>
          </a:p>
        </p:txBody>
      </p:sp>
      <p:sp>
        <p:nvSpPr>
          <p:cNvPr id="2" name="Diagrama de flujo: terminador 1">
            <a:extLst>
              <a:ext uri="{FF2B5EF4-FFF2-40B4-BE49-F238E27FC236}">
                <a16:creationId xmlns:a16="http://schemas.microsoft.com/office/drawing/2014/main" id="{B9093CB9-C1AE-44FC-A7DB-A1EB947710AA}"/>
              </a:ext>
            </a:extLst>
          </p:cNvPr>
          <p:cNvSpPr/>
          <p:nvPr/>
        </p:nvSpPr>
        <p:spPr bwMode="auto">
          <a:xfrm>
            <a:off x="5412616" y="3387244"/>
            <a:ext cx="914400" cy="301752"/>
          </a:xfrm>
          <a:prstGeom prst="flowChartTerminator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Fin</a:t>
            </a:r>
          </a:p>
        </p:txBody>
      </p:sp>
      <p:sp>
        <p:nvSpPr>
          <p:cNvPr id="3" name="Diagrama de flujo: documento 2">
            <a:extLst>
              <a:ext uri="{FF2B5EF4-FFF2-40B4-BE49-F238E27FC236}">
                <a16:creationId xmlns:a16="http://schemas.microsoft.com/office/drawing/2014/main" id="{CFDE4720-C2BA-42F0-B00D-3FB1266A1E67}"/>
              </a:ext>
            </a:extLst>
          </p:cNvPr>
          <p:cNvSpPr/>
          <p:nvPr/>
        </p:nvSpPr>
        <p:spPr bwMode="auto">
          <a:xfrm>
            <a:off x="814283" y="6251038"/>
            <a:ext cx="1050645" cy="612648"/>
          </a:xfrm>
          <a:prstGeom prst="flowChartDocument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s-MX" sz="800" dirty="0">
                <a:solidFill>
                  <a:schemeClr val="tx1"/>
                </a:solidFill>
                <a:latin typeface="Arial" charset="0"/>
              </a:rPr>
              <a:t>Recibe  ciudadano  contestación.</a:t>
            </a:r>
            <a:endParaRPr kumimoji="0" 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Diagrama de flujo: terminador 6">
            <a:extLst>
              <a:ext uri="{FF2B5EF4-FFF2-40B4-BE49-F238E27FC236}">
                <a16:creationId xmlns:a16="http://schemas.microsoft.com/office/drawing/2014/main" id="{8B244607-D7F3-4316-8F41-AD7D9BBC6B63}"/>
              </a:ext>
            </a:extLst>
          </p:cNvPr>
          <p:cNvSpPr/>
          <p:nvPr/>
        </p:nvSpPr>
        <p:spPr bwMode="auto">
          <a:xfrm>
            <a:off x="891723" y="7312134"/>
            <a:ext cx="826060" cy="202647"/>
          </a:xfrm>
          <a:prstGeom prst="flowChartTerminator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Fin</a:t>
            </a:r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FAB533BD-631C-48CB-BA76-984C84568604}"/>
              </a:ext>
            </a:extLst>
          </p:cNvPr>
          <p:cNvCxnSpPr/>
          <p:nvPr/>
        </p:nvCxnSpPr>
        <p:spPr bwMode="auto">
          <a:xfrm>
            <a:off x="1340768" y="6863686"/>
            <a:ext cx="0" cy="3816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CuadroTexto 45">
            <a:extLst>
              <a:ext uri="{FF2B5EF4-FFF2-40B4-BE49-F238E27FC236}">
                <a16:creationId xmlns:a16="http://schemas.microsoft.com/office/drawing/2014/main" id="{4320BB28-2C53-4C0A-8B11-4E6853ECE752}"/>
              </a:ext>
            </a:extLst>
          </p:cNvPr>
          <p:cNvSpPr txBox="1"/>
          <p:nvPr/>
        </p:nvSpPr>
        <p:spPr>
          <a:xfrm>
            <a:off x="1639445" y="6048058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7</a:t>
            </a: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0A414573-7597-4123-A2A6-CFF1ECBFCCA7}"/>
              </a:ext>
            </a:extLst>
          </p:cNvPr>
          <p:cNvCxnSpPr/>
          <p:nvPr/>
        </p:nvCxnSpPr>
        <p:spPr bwMode="auto">
          <a:xfrm>
            <a:off x="1339605" y="2113323"/>
            <a:ext cx="0" cy="2854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C87BEA97-FD0F-4813-BAAC-4F8DFE6FA25B}"/>
              </a:ext>
            </a:extLst>
          </p:cNvPr>
          <p:cNvCxnSpPr>
            <a:stCxn id="16" idx="3"/>
          </p:cNvCxnSpPr>
          <p:nvPr/>
        </p:nvCxnSpPr>
        <p:spPr bwMode="auto">
          <a:xfrm>
            <a:off x="1864928" y="2726364"/>
            <a:ext cx="43910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B551C7FA-6F0F-4D42-A565-0F9FE97D7EB7}"/>
              </a:ext>
            </a:extLst>
          </p:cNvPr>
          <p:cNvCxnSpPr>
            <a:stCxn id="62" idx="3"/>
          </p:cNvCxnSpPr>
          <p:nvPr/>
        </p:nvCxnSpPr>
        <p:spPr bwMode="auto">
          <a:xfrm>
            <a:off x="3461694" y="2735359"/>
            <a:ext cx="795187" cy="85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1A2B158C-0EA0-445F-B4E2-47FA4399132B}"/>
              </a:ext>
            </a:extLst>
          </p:cNvPr>
          <p:cNvCxnSpPr>
            <a:endCxn id="11" idx="0"/>
          </p:cNvCxnSpPr>
          <p:nvPr/>
        </p:nvCxnSpPr>
        <p:spPr bwMode="auto">
          <a:xfrm>
            <a:off x="4256881" y="2762771"/>
            <a:ext cx="1" cy="2787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AAC88846-B830-497B-BC85-6FCDDB8FDB1B}"/>
              </a:ext>
            </a:extLst>
          </p:cNvPr>
          <p:cNvCxnSpPr>
            <a:stCxn id="11" idx="2"/>
          </p:cNvCxnSpPr>
          <p:nvPr/>
        </p:nvCxnSpPr>
        <p:spPr bwMode="auto">
          <a:xfrm flipH="1">
            <a:off x="4256881" y="3741943"/>
            <a:ext cx="1" cy="4732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77F56BF1-2669-4230-A58B-D6992180F185}"/>
              </a:ext>
            </a:extLst>
          </p:cNvPr>
          <p:cNvCxnSpPr/>
          <p:nvPr/>
        </p:nvCxnSpPr>
        <p:spPr bwMode="auto">
          <a:xfrm>
            <a:off x="4877032" y="4462622"/>
            <a:ext cx="3982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E2DFA72F-C220-4263-AAB6-C84F7BD67965}"/>
              </a:ext>
            </a:extLst>
          </p:cNvPr>
          <p:cNvCxnSpPr>
            <a:stCxn id="70" idx="0"/>
          </p:cNvCxnSpPr>
          <p:nvPr/>
        </p:nvCxnSpPr>
        <p:spPr bwMode="auto">
          <a:xfrm flipH="1" flipV="1">
            <a:off x="5869816" y="3697378"/>
            <a:ext cx="1" cy="3231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304F9045-52B6-4B30-9930-F2E49E9C47AA}"/>
              </a:ext>
            </a:extLst>
          </p:cNvPr>
          <p:cNvCxnSpPr>
            <a:cxnSpLocks/>
          </p:cNvCxnSpPr>
          <p:nvPr/>
        </p:nvCxnSpPr>
        <p:spPr bwMode="auto">
          <a:xfrm>
            <a:off x="5843799" y="4873966"/>
            <a:ext cx="0" cy="8387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24CC4939-AE01-45E7-90F4-A7B82702EAD9}"/>
              </a:ext>
            </a:extLst>
          </p:cNvPr>
          <p:cNvCxnSpPr>
            <a:endCxn id="63" idx="3"/>
          </p:cNvCxnSpPr>
          <p:nvPr/>
        </p:nvCxnSpPr>
        <p:spPr bwMode="auto">
          <a:xfrm flipH="1">
            <a:off x="4835712" y="5712696"/>
            <a:ext cx="1034104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D8E4AAAA-D6D4-4ECB-A11F-9546B9CDCA9A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37481" y="5704764"/>
            <a:ext cx="2340570" cy="79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66666337-294E-4FB1-999C-F8CFA884FE78}"/>
              </a:ext>
            </a:extLst>
          </p:cNvPr>
          <p:cNvCxnSpPr/>
          <p:nvPr/>
        </p:nvCxnSpPr>
        <p:spPr bwMode="auto">
          <a:xfrm>
            <a:off x="1337481" y="5704764"/>
            <a:ext cx="0" cy="5045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42257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AACEBD-3E3A-467E-B43B-3260BEB75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898" y="2176465"/>
            <a:ext cx="6010101" cy="5663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HOJA DE AUTORIZACIÓN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8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800" b="1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El Presidente Municipal</a:t>
            </a: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del H. Ayuntamiento de Tlatlauquitepec emite el siguiente: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600" b="1" dirty="0">
              <a:solidFill>
                <a:schemeClr val="bg1">
                  <a:lumMod val="50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6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2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MANUAL DE PROCEDIMIENTOS DE LA OFICINA DE LA PRESIDENCIA MUNICIPAL</a:t>
            </a:r>
            <a:endParaRPr kumimoji="0" lang="es-MX" altLang="es-MX" sz="6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400" b="1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Autorizó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Lic. Porfirio Loeza Aguilar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Presidente Municipal</a:t>
            </a:r>
            <a:endParaRPr kumimoji="0" lang="es-MX" altLang="es-MX" sz="14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400" b="1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400" b="1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cs typeface="Arial" panose="020B0604020202020204" pitchFamily="34" charset="0"/>
            </a:endParaRPr>
          </a:p>
          <a:p>
            <a:pPr lvl="1" eaLnBrk="0" hangingPunct="0"/>
            <a:endParaRPr lang="es-MX" altLang="es-MX" sz="6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0" hangingPunct="0"/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</a:rPr>
              <a:t>Supervisó</a:t>
            </a:r>
          </a:p>
          <a:p>
            <a:pPr lvl="1" eaLnBrk="0" hangingPunct="0"/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C. Doroteo 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Zerafín </a:t>
            </a:r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Mirón Ordoñez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lvl="1" eaLnBrk="0" hangingPunct="0"/>
            <a:r>
              <a:rPr kumimoji="0" lang="es-MX" altLang="es-MX" sz="1400" b="1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Contralor Municipal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400" b="1" dirty="0">
              <a:solidFill>
                <a:schemeClr val="bg1">
                  <a:lumMod val="50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1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400" b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					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Line 17">
            <a:extLst>
              <a:ext uri="{FF2B5EF4-FFF2-40B4-BE49-F238E27FC236}">
                <a16:creationId xmlns:a16="http://schemas.microsoft.com/office/drawing/2014/main" id="{D8E2A30C-6912-4EE5-84CD-0E519A56CA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" name="Line 14">
            <a:extLst>
              <a:ext uri="{FF2B5EF4-FFF2-40B4-BE49-F238E27FC236}">
                <a16:creationId xmlns:a16="http://schemas.microsoft.com/office/drawing/2014/main" id="{3710437B-B342-44BC-B339-FE5DA976DD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810" y="381000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D9156F93-FEB0-4054-9344-F00B38E7A7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" name="Line 16">
            <a:extLst>
              <a:ext uri="{FF2B5EF4-FFF2-40B4-BE49-F238E27FC236}">
                <a16:creationId xmlns:a16="http://schemas.microsoft.com/office/drawing/2014/main" id="{6E34649A-9B53-4809-99E4-6AF65FBE87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17E73D4-79CC-473D-BB0D-E927B7A1D466}"/>
              </a:ext>
            </a:extLst>
          </p:cNvPr>
          <p:cNvSpPr txBox="1"/>
          <p:nvPr/>
        </p:nvSpPr>
        <p:spPr>
          <a:xfrm>
            <a:off x="517403" y="8248927"/>
            <a:ext cx="58231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b="1" dirty="0">
                <a:solidFill>
                  <a:schemeClr val="bg1">
                    <a:lumMod val="50000"/>
                  </a:schemeClr>
                </a:solidFill>
              </a:rPr>
              <a:t>REGISTRO: </a:t>
            </a:r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</a:rPr>
              <a:t>HATMPPM01-2018 </a:t>
            </a:r>
            <a:r>
              <a:rPr lang="es-MX" sz="1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es-MX" sz="1600" b="1" dirty="0" smtClean="0">
                <a:solidFill>
                  <a:schemeClr val="bg1">
                    <a:lumMod val="50000"/>
                  </a:schemeClr>
                </a:solidFill>
              </a:rPr>
              <a:t>06 DE NOVIEMBRE 2018</a:t>
            </a:r>
            <a:endParaRPr lang="es-MX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704B104E-536B-4C03-8E6D-D96CC606A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825" y="491709"/>
            <a:ext cx="1584425" cy="174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313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880CADF-2B13-46A9-8240-0E6A728A53CF}"/>
              </a:ext>
            </a:extLst>
          </p:cNvPr>
          <p:cNvSpPr txBox="1"/>
          <p:nvPr/>
        </p:nvSpPr>
        <p:spPr>
          <a:xfrm>
            <a:off x="548680" y="1445940"/>
            <a:ext cx="5904656" cy="116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4.5. </a:t>
            </a:r>
          </a:p>
          <a:p>
            <a:endParaRPr lang="es-MX" b="1" dirty="0"/>
          </a:p>
          <a:p>
            <a:pPr lvl="1" indent="-457200" algn="l">
              <a:lnSpc>
                <a:spcPct val="90000"/>
              </a:lnSpc>
              <a:tabLst>
                <a:tab pos="355600" algn="l"/>
              </a:tabLst>
              <a:defRPr/>
            </a:pPr>
            <a:r>
              <a:rPr lang="es-MX" b="1" dirty="0"/>
              <a:t>Nombre del procedimiento:  </a:t>
            </a:r>
            <a:r>
              <a:rPr lang="es-ES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Atención Personal de llamadas </a:t>
            </a:r>
          </a:p>
          <a:p>
            <a:pPr marL="685800" lvl="1" indent="-228600" algn="l">
              <a:lnSpc>
                <a:spcPct val="90000"/>
              </a:lnSpc>
              <a:buFont typeface="+mj-lt"/>
              <a:buAutoNum type="arabicPeriod"/>
              <a:tabLst>
                <a:tab pos="355600" algn="l"/>
              </a:tabLst>
              <a:defRPr/>
            </a:pPr>
            <a:endParaRPr lang="es-ES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r>
              <a:rPr lang="es-MX" b="1" dirty="0"/>
              <a:t>	</a:t>
            </a:r>
          </a:p>
          <a:p>
            <a:pPr algn="l"/>
            <a:endParaRPr lang="es-MX" b="1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88A0936-C531-4245-8FB1-CCAE2EF94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68657"/>
              </p:ext>
            </p:extLst>
          </p:nvPr>
        </p:nvGraphicFramePr>
        <p:xfrm>
          <a:off x="508900" y="2608949"/>
          <a:ext cx="5915024" cy="1504735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200020">
                  <a:extLst>
                    <a:ext uri="{9D8B030D-6E8A-4147-A177-3AD203B41FA5}">
                      <a16:colId xmlns:a16="http://schemas.microsoft.com/office/drawing/2014/main" val="2098473293"/>
                    </a:ext>
                  </a:extLst>
                </a:gridCol>
                <a:gridCol w="3715004">
                  <a:extLst>
                    <a:ext uri="{9D8B030D-6E8A-4147-A177-3AD203B41FA5}">
                      <a16:colId xmlns:a16="http://schemas.microsoft.com/office/drawing/2014/main" val="3446197060"/>
                    </a:ext>
                  </a:extLst>
                </a:gridCol>
              </a:tblGrid>
              <a:tr h="1504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Objetivo: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32" marR="68032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 una oficina dinámica, ágil y con sentido humano, que brinde información oportuna y útil a la ciudadanía  Fundamento </a:t>
                      </a:r>
                    </a:p>
                  </a:txBody>
                  <a:tcPr marL="68032" marR="68032" marT="0" marB="0"/>
                </a:tc>
                <a:extLst>
                  <a:ext uri="{0D108BD9-81ED-4DB2-BD59-A6C34878D82A}">
                    <a16:rowId xmlns:a16="http://schemas.microsoft.com/office/drawing/2014/main" val="1363500732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35B1244-0340-43DA-BF60-0ABFFF703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636471"/>
              </p:ext>
            </p:extLst>
          </p:nvPr>
        </p:nvGraphicFramePr>
        <p:xfrm>
          <a:off x="503790" y="4140297"/>
          <a:ext cx="5915024" cy="10959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7138">
                  <a:extLst>
                    <a:ext uri="{9D8B030D-6E8A-4147-A177-3AD203B41FA5}">
                      <a16:colId xmlns:a16="http://schemas.microsoft.com/office/drawing/2014/main" val="1684066273"/>
                    </a:ext>
                  </a:extLst>
                </a:gridCol>
                <a:gridCol w="3637886">
                  <a:extLst>
                    <a:ext uri="{9D8B030D-6E8A-4147-A177-3AD203B41FA5}">
                      <a16:colId xmlns:a16="http://schemas.microsoft.com/office/drawing/2014/main" val="69496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Políticas de Operación: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32" marR="6803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Dar atención personalizada a todas las personas que soliciten hablar con el presidente municipal 	</a:t>
                      </a:r>
                    </a:p>
                    <a:p>
                      <a:pPr algn="just"/>
                      <a:endParaRPr lang="es-MX" sz="12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32" marR="68032" marT="0" marB="0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600258"/>
                  </a:ext>
                </a:extLst>
              </a:tr>
            </a:tbl>
          </a:graphicData>
        </a:graphic>
      </p:graphicFrame>
      <p:sp>
        <p:nvSpPr>
          <p:cNvPr id="5" name="Line 16">
            <a:extLst>
              <a:ext uri="{FF2B5EF4-FFF2-40B4-BE49-F238E27FC236}">
                <a16:creationId xmlns:a16="http://schemas.microsoft.com/office/drawing/2014/main" id="{382A9CFB-0355-4334-A7E9-A35E705B93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" name="Line 14">
            <a:extLst>
              <a:ext uri="{FF2B5EF4-FFF2-40B4-BE49-F238E27FC236}">
                <a16:creationId xmlns:a16="http://schemas.microsoft.com/office/drawing/2014/main" id="{A9C1AB4B-8343-4AB2-8C72-3395A1C73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" y="380999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" name="Line 17">
            <a:extLst>
              <a:ext uri="{FF2B5EF4-FFF2-40B4-BE49-F238E27FC236}">
                <a16:creationId xmlns:a16="http://schemas.microsoft.com/office/drawing/2014/main" id="{20F9E609-0F83-4C33-845B-A030C4B6A2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" name="Line 15">
            <a:extLst>
              <a:ext uri="{FF2B5EF4-FFF2-40B4-BE49-F238E27FC236}">
                <a16:creationId xmlns:a16="http://schemas.microsoft.com/office/drawing/2014/main" id="{473738A2-9696-488A-B3BF-8C21E090E0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712E8263-DC2F-4FE3-972D-4750E4B1A6F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la Presidencia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10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9A288362-A782-4CAC-942E-55384E592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080B88E9-D99C-49E2-BF17-18F0292C6C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622179"/>
              </p:ext>
            </p:extLst>
          </p:nvPr>
        </p:nvGraphicFramePr>
        <p:xfrm>
          <a:off x="5132812" y="8912203"/>
          <a:ext cx="1360064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60064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19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969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3FED22D-5424-464C-A246-37E14F2831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813655"/>
              </p:ext>
            </p:extLst>
          </p:nvPr>
        </p:nvGraphicFramePr>
        <p:xfrm>
          <a:off x="453012" y="2454052"/>
          <a:ext cx="5820407" cy="3092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5831">
                  <a:extLst>
                    <a:ext uri="{9D8B030D-6E8A-4147-A177-3AD203B41FA5}">
                      <a16:colId xmlns:a16="http://schemas.microsoft.com/office/drawing/2014/main" val="2446579786"/>
                    </a:ext>
                  </a:extLst>
                </a:gridCol>
                <a:gridCol w="1722381">
                  <a:extLst>
                    <a:ext uri="{9D8B030D-6E8A-4147-A177-3AD203B41FA5}">
                      <a16:colId xmlns:a16="http://schemas.microsoft.com/office/drawing/2014/main" val="3043753496"/>
                    </a:ext>
                  </a:extLst>
                </a:gridCol>
                <a:gridCol w="3462195">
                  <a:extLst>
                    <a:ext uri="{9D8B030D-6E8A-4147-A177-3AD203B41FA5}">
                      <a16:colId xmlns:a16="http://schemas.microsoft.com/office/drawing/2014/main" val="3743977267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Responsable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Actividad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32424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Ciudadanía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 llamadas al conmutador de la Presidencia Municipal para solicitar información para realizar trámites en el ayuntamiento.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63627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Asistente del Presidente Municipal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Deberá atender las llamadas con educación, amabilidad y respeto, proporcionando la información requerida por la ciudadanía. Orientando como realizar los trámites y dando solución a las dudas, en caso de no conocer del tema, canalizará al área de la Dependencia responsable.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5992432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Unidades Responsables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MX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Recibirá la llamada y dará solución al ciudadano del tema en cuestión, ya sea vía telefónica o agenda cita para dar una mejor atención personalizada.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7339292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97A1DCE8-0CC9-461E-88BB-0249BF100E82}"/>
              </a:ext>
            </a:extLst>
          </p:cNvPr>
          <p:cNvSpPr txBox="1"/>
          <p:nvPr/>
        </p:nvSpPr>
        <p:spPr>
          <a:xfrm>
            <a:off x="453012" y="1614713"/>
            <a:ext cx="4550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s-MX" b="1" dirty="0"/>
              <a:t>Nombre del Procedimiento: </a:t>
            </a:r>
            <a:r>
              <a:rPr lang="es-ES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Atención Personal de llamadas </a:t>
            </a:r>
            <a:endParaRPr lang="es-MX" b="1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CEC3617B-DC51-4FD4-953E-C0D4A0B9C01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la Presidencia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6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68853E79-D6CB-4A8F-80B4-07BC7B306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5C3B28E4-A5F0-48D5-885D-6F667CD7B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547177"/>
              </p:ext>
            </p:extLst>
          </p:nvPr>
        </p:nvGraphicFramePr>
        <p:xfrm>
          <a:off x="5003360" y="8912203"/>
          <a:ext cx="1489515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89515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20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825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4C836BC-831F-4F09-A1F6-5EB67C3FE5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36490"/>
              </p:ext>
            </p:extLst>
          </p:nvPr>
        </p:nvGraphicFramePr>
        <p:xfrm>
          <a:off x="578092" y="743947"/>
          <a:ext cx="5904656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04656">
                  <a:extLst>
                    <a:ext uri="{9D8B030D-6E8A-4147-A177-3AD203B41FA5}">
                      <a16:colId xmlns:a16="http://schemas.microsoft.com/office/drawing/2014/main" val="3334706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Diagrama de Flujo: </a:t>
                      </a: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Atención Personal de llamadas </a:t>
                      </a:r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583136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F0BB9C4-5657-45CD-A235-2137DE7C0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53298"/>
              </p:ext>
            </p:extLst>
          </p:nvPr>
        </p:nvGraphicFramePr>
        <p:xfrm>
          <a:off x="578091" y="1152965"/>
          <a:ext cx="5904654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68218">
                  <a:extLst>
                    <a:ext uri="{9D8B030D-6E8A-4147-A177-3AD203B41FA5}">
                      <a16:colId xmlns:a16="http://schemas.microsoft.com/office/drawing/2014/main" val="3531676926"/>
                    </a:ext>
                  </a:extLst>
                </a:gridCol>
                <a:gridCol w="1968218">
                  <a:extLst>
                    <a:ext uri="{9D8B030D-6E8A-4147-A177-3AD203B41FA5}">
                      <a16:colId xmlns:a16="http://schemas.microsoft.com/office/drawing/2014/main" val="4179167614"/>
                    </a:ext>
                  </a:extLst>
                </a:gridCol>
                <a:gridCol w="1968218">
                  <a:extLst>
                    <a:ext uri="{9D8B030D-6E8A-4147-A177-3AD203B41FA5}">
                      <a16:colId xmlns:a16="http://schemas.microsoft.com/office/drawing/2014/main" val="245987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Ciudadanía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</a:rPr>
                        <a:t>Asistente del Presidente Municipal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Unidades del Ayuntamiento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166552"/>
                  </a:ext>
                </a:extLst>
              </a:tr>
            </a:tbl>
          </a:graphicData>
        </a:graphic>
      </p:graphicFrame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D9CBC886-DE9D-4727-8D24-6C79FD8D6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33831"/>
              </p:ext>
            </p:extLst>
          </p:nvPr>
        </p:nvGraphicFramePr>
        <p:xfrm>
          <a:off x="548679" y="1819430"/>
          <a:ext cx="5934066" cy="68483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78022">
                  <a:extLst>
                    <a:ext uri="{9D8B030D-6E8A-4147-A177-3AD203B41FA5}">
                      <a16:colId xmlns:a16="http://schemas.microsoft.com/office/drawing/2014/main" val="3531676926"/>
                    </a:ext>
                  </a:extLst>
                </a:gridCol>
                <a:gridCol w="1978022">
                  <a:extLst>
                    <a:ext uri="{9D8B030D-6E8A-4147-A177-3AD203B41FA5}">
                      <a16:colId xmlns:a16="http://schemas.microsoft.com/office/drawing/2014/main" val="4179167614"/>
                    </a:ext>
                  </a:extLst>
                </a:gridCol>
                <a:gridCol w="1978022">
                  <a:extLst>
                    <a:ext uri="{9D8B030D-6E8A-4147-A177-3AD203B41FA5}">
                      <a16:colId xmlns:a16="http://schemas.microsoft.com/office/drawing/2014/main" val="245987141"/>
                    </a:ext>
                  </a:extLst>
                </a:gridCol>
              </a:tblGrid>
              <a:tr h="6848313">
                <a:tc>
                  <a:txBody>
                    <a:bodyPr/>
                    <a:lstStyle/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166552"/>
                  </a:ext>
                </a:extLst>
              </a:tr>
            </a:tbl>
          </a:graphicData>
        </a:graphic>
      </p:graphicFrame>
      <p:sp>
        <p:nvSpPr>
          <p:cNvPr id="9" name="Diagrama de flujo: terminador 8">
            <a:extLst>
              <a:ext uri="{FF2B5EF4-FFF2-40B4-BE49-F238E27FC236}">
                <a16:creationId xmlns:a16="http://schemas.microsoft.com/office/drawing/2014/main" id="{0A4A838F-CE03-4360-A07D-F04D70640D42}"/>
              </a:ext>
            </a:extLst>
          </p:cNvPr>
          <p:cNvSpPr/>
          <p:nvPr/>
        </p:nvSpPr>
        <p:spPr bwMode="auto">
          <a:xfrm>
            <a:off x="1053728" y="1857819"/>
            <a:ext cx="914400" cy="301752"/>
          </a:xfrm>
          <a:prstGeom prst="flowChartTerminator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Inicio</a:t>
            </a:r>
          </a:p>
        </p:txBody>
      </p:sp>
      <p:sp>
        <p:nvSpPr>
          <p:cNvPr id="16" name="Diagrama de flujo: proceso 15">
            <a:extLst>
              <a:ext uri="{FF2B5EF4-FFF2-40B4-BE49-F238E27FC236}">
                <a16:creationId xmlns:a16="http://schemas.microsoft.com/office/drawing/2014/main" id="{930BB352-B89D-45ED-965F-59101D8FA374}"/>
              </a:ext>
            </a:extLst>
          </p:cNvPr>
          <p:cNvSpPr/>
          <p:nvPr/>
        </p:nvSpPr>
        <p:spPr bwMode="auto">
          <a:xfrm>
            <a:off x="1053728" y="2515393"/>
            <a:ext cx="914400" cy="560451"/>
          </a:xfrm>
          <a:prstGeom prst="flowChartProcess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 llamada telefónica</a:t>
            </a:r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42BFA1D8-2F92-4D6E-8A4D-DB5221DA683F}"/>
              </a:ext>
            </a:extLst>
          </p:cNvPr>
          <p:cNvCxnSpPr>
            <a:cxnSpLocks/>
            <a:stCxn id="9" idx="2"/>
          </p:cNvCxnSpPr>
          <p:nvPr/>
        </p:nvCxnSpPr>
        <p:spPr bwMode="auto">
          <a:xfrm>
            <a:off x="1510928" y="2159571"/>
            <a:ext cx="0" cy="32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CuadroTexto 54">
            <a:extLst>
              <a:ext uri="{FF2B5EF4-FFF2-40B4-BE49-F238E27FC236}">
                <a16:creationId xmlns:a16="http://schemas.microsoft.com/office/drawing/2014/main" id="{C5D463C6-A0F7-44F7-B74C-ADD0ABA1C190}"/>
              </a:ext>
            </a:extLst>
          </p:cNvPr>
          <p:cNvSpPr txBox="1"/>
          <p:nvPr/>
        </p:nvSpPr>
        <p:spPr>
          <a:xfrm>
            <a:off x="1735612" y="2324157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1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F2A2EF5A-D2F8-46E1-AAB7-43B73AD206D3}"/>
              </a:ext>
            </a:extLst>
          </p:cNvPr>
          <p:cNvSpPr txBox="1"/>
          <p:nvPr/>
        </p:nvSpPr>
        <p:spPr>
          <a:xfrm>
            <a:off x="3686014" y="3181611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2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1C5B0234-1736-4216-BDD0-71C07CB7F2C3}"/>
              </a:ext>
            </a:extLst>
          </p:cNvPr>
          <p:cNvSpPr txBox="1"/>
          <p:nvPr/>
        </p:nvSpPr>
        <p:spPr>
          <a:xfrm>
            <a:off x="5916810" y="4185366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dirty="0"/>
              <a:t>3</a:t>
            </a:r>
          </a:p>
        </p:txBody>
      </p:sp>
      <p:sp>
        <p:nvSpPr>
          <p:cNvPr id="62" name="Diagrama de flujo: proceso 61">
            <a:extLst>
              <a:ext uri="{FF2B5EF4-FFF2-40B4-BE49-F238E27FC236}">
                <a16:creationId xmlns:a16="http://schemas.microsoft.com/office/drawing/2014/main" id="{9AAE3366-4635-461F-AF75-20F781F25F12}"/>
              </a:ext>
            </a:extLst>
          </p:cNvPr>
          <p:cNvSpPr/>
          <p:nvPr/>
        </p:nvSpPr>
        <p:spPr bwMode="auto">
          <a:xfrm>
            <a:off x="2809366" y="3408771"/>
            <a:ext cx="1157662" cy="738241"/>
          </a:xfrm>
          <a:prstGeom prst="flowChartProcess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Atender las llamadas con educación, amabilidad y respeto </a:t>
            </a:r>
            <a:endParaRPr kumimoji="0" lang="es-MX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9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8F414887-28F1-4C47-B21D-A96C0F626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067" y="154189"/>
            <a:ext cx="1329865" cy="56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" name="Tabla 49">
            <a:extLst>
              <a:ext uri="{FF2B5EF4-FFF2-40B4-BE49-F238E27FC236}">
                <a16:creationId xmlns:a16="http://schemas.microsoft.com/office/drawing/2014/main" id="{67A34F0B-9C80-4F3C-8D2C-9AAB4F8B3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684351"/>
              </p:ext>
            </p:extLst>
          </p:nvPr>
        </p:nvGraphicFramePr>
        <p:xfrm>
          <a:off x="5003814" y="8912203"/>
          <a:ext cx="1489062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89062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21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  <p:sp>
        <p:nvSpPr>
          <p:cNvPr id="57" name="Diagrama de flujo: proceso 56">
            <a:extLst>
              <a:ext uri="{FF2B5EF4-FFF2-40B4-BE49-F238E27FC236}">
                <a16:creationId xmlns:a16="http://schemas.microsoft.com/office/drawing/2014/main" id="{FA54933D-AA17-4398-88FE-4304B7F09E7C}"/>
              </a:ext>
            </a:extLst>
          </p:cNvPr>
          <p:cNvSpPr/>
          <p:nvPr/>
        </p:nvSpPr>
        <p:spPr bwMode="auto">
          <a:xfrm>
            <a:off x="4685859" y="4415318"/>
            <a:ext cx="1461969" cy="919728"/>
          </a:xfrm>
          <a:prstGeom prst="flowChartProcess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9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Recibe  y analiza el contenido para túrnalo al área correspondiente para su atención </a:t>
            </a:r>
          </a:p>
        </p:txBody>
      </p:sp>
      <p:sp>
        <p:nvSpPr>
          <p:cNvPr id="7" name="Diagrama de flujo: terminador 6">
            <a:extLst>
              <a:ext uri="{FF2B5EF4-FFF2-40B4-BE49-F238E27FC236}">
                <a16:creationId xmlns:a16="http://schemas.microsoft.com/office/drawing/2014/main" id="{8B244607-D7F3-4316-8F41-AD7D9BBC6B63}"/>
              </a:ext>
            </a:extLst>
          </p:cNvPr>
          <p:cNvSpPr/>
          <p:nvPr/>
        </p:nvSpPr>
        <p:spPr bwMode="auto">
          <a:xfrm>
            <a:off x="5003813" y="5758505"/>
            <a:ext cx="826060" cy="202647"/>
          </a:xfrm>
          <a:prstGeom prst="flowChartTerminator">
            <a:avLst/>
          </a:prstGeom>
          <a:ln w="31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Fin</a:t>
            </a:r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FAB533BD-631C-48CB-BA76-984C84568604}"/>
              </a:ext>
            </a:extLst>
          </p:cNvPr>
          <p:cNvCxnSpPr/>
          <p:nvPr/>
        </p:nvCxnSpPr>
        <p:spPr bwMode="auto">
          <a:xfrm>
            <a:off x="5416843" y="5335046"/>
            <a:ext cx="0" cy="3816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8174A537-B8BF-47B5-8B4E-6E64ABDE03B9}"/>
              </a:ext>
            </a:extLst>
          </p:cNvPr>
          <p:cNvCxnSpPr/>
          <p:nvPr/>
        </p:nvCxnSpPr>
        <p:spPr bwMode="auto">
          <a:xfrm>
            <a:off x="1977986" y="2795618"/>
            <a:ext cx="145101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8C4283D9-64F8-4539-B369-8021C920C9A5}"/>
              </a:ext>
            </a:extLst>
          </p:cNvPr>
          <p:cNvCxnSpPr/>
          <p:nvPr/>
        </p:nvCxnSpPr>
        <p:spPr bwMode="auto">
          <a:xfrm>
            <a:off x="3428999" y="2795618"/>
            <a:ext cx="0" cy="6014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12502DB0-692A-4FE6-BB07-EE02AC8522E6}"/>
              </a:ext>
            </a:extLst>
          </p:cNvPr>
          <p:cNvCxnSpPr>
            <a:cxnSpLocks/>
            <a:stCxn id="62" idx="3"/>
          </p:cNvCxnSpPr>
          <p:nvPr/>
        </p:nvCxnSpPr>
        <p:spPr bwMode="auto">
          <a:xfrm>
            <a:off x="3967028" y="3777892"/>
            <a:ext cx="144981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99DFC82D-503F-4286-8291-9521BD4136CF}"/>
              </a:ext>
            </a:extLst>
          </p:cNvPr>
          <p:cNvCxnSpPr/>
          <p:nvPr/>
        </p:nvCxnSpPr>
        <p:spPr bwMode="auto">
          <a:xfrm>
            <a:off x="5416843" y="3777891"/>
            <a:ext cx="0" cy="6135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73328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7">
            <a:extLst>
              <a:ext uri="{FF2B5EF4-FFF2-40B4-BE49-F238E27FC236}">
                <a16:creationId xmlns:a16="http://schemas.microsoft.com/office/drawing/2014/main" id="{CCC65B19-3D39-4595-B43F-3F8B72C4C5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" name="Line 14">
            <a:extLst>
              <a:ext uri="{FF2B5EF4-FFF2-40B4-BE49-F238E27FC236}">
                <a16:creationId xmlns:a16="http://schemas.microsoft.com/office/drawing/2014/main" id="{4252BA1A-442A-4C96-BAA8-0C7A649311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" y="380999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3DB75DBF-EC42-49C4-90FF-91E2513FA2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" name="Line 16">
            <a:extLst>
              <a:ext uri="{FF2B5EF4-FFF2-40B4-BE49-F238E27FC236}">
                <a16:creationId xmlns:a16="http://schemas.microsoft.com/office/drawing/2014/main" id="{40A4A71D-5214-47A7-9160-74CB26C05B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C5DCBCE-53F0-4411-B2FC-E8E67258317A}"/>
              </a:ext>
            </a:extLst>
          </p:cNvPr>
          <p:cNvSpPr txBox="1"/>
          <p:nvPr/>
        </p:nvSpPr>
        <p:spPr>
          <a:xfrm>
            <a:off x="2446063" y="3390156"/>
            <a:ext cx="21602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/>
              <a:t>5. </a:t>
            </a:r>
          </a:p>
          <a:p>
            <a:endParaRPr lang="es-MX" sz="1400" b="1" dirty="0"/>
          </a:p>
          <a:p>
            <a:r>
              <a:rPr lang="es-MX" sz="1400" b="1" dirty="0"/>
              <a:t>FORMATOS Y ANEXOS</a:t>
            </a:r>
          </a:p>
          <a:p>
            <a:endParaRPr lang="es-MX" sz="1400" b="1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B1FF094-004E-45EB-9757-55956564F1B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la Presidencia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8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2DEADEC9-4D2F-4E20-85D0-4C00551A9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42F85283-D1DD-458A-B0DC-7B1E93453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74821"/>
              </p:ext>
            </p:extLst>
          </p:nvPr>
        </p:nvGraphicFramePr>
        <p:xfrm>
          <a:off x="5085184" y="8912203"/>
          <a:ext cx="1407691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7691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22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138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7">
            <a:extLst>
              <a:ext uri="{FF2B5EF4-FFF2-40B4-BE49-F238E27FC236}">
                <a16:creationId xmlns:a16="http://schemas.microsoft.com/office/drawing/2014/main" id="{CCC65B19-3D39-4595-B43F-3F8B72C4C5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" name="Line 14">
            <a:extLst>
              <a:ext uri="{FF2B5EF4-FFF2-40B4-BE49-F238E27FC236}">
                <a16:creationId xmlns:a16="http://schemas.microsoft.com/office/drawing/2014/main" id="{4252BA1A-442A-4C96-BAA8-0C7A649311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" y="380999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z="1000" dirty="0"/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3DB75DBF-EC42-49C4-90FF-91E2513FA2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" name="Line 16">
            <a:extLst>
              <a:ext uri="{FF2B5EF4-FFF2-40B4-BE49-F238E27FC236}">
                <a16:creationId xmlns:a16="http://schemas.microsoft.com/office/drawing/2014/main" id="{40A4A71D-5214-47A7-9160-74CB26C05B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B1FF094-004E-45EB-9757-55956564F1B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la Presidencia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8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2DEADEC9-4D2F-4E20-85D0-4C00551A9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42F85283-D1DD-458A-B0DC-7B1E93453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524703"/>
              </p:ext>
            </p:extLst>
          </p:nvPr>
        </p:nvGraphicFramePr>
        <p:xfrm>
          <a:off x="5085184" y="8912203"/>
          <a:ext cx="1407691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7691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23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  <p:sp>
        <p:nvSpPr>
          <p:cNvPr id="11" name="Rectángulo 10">
            <a:extLst>
              <a:ext uri="{FF2B5EF4-FFF2-40B4-BE49-F238E27FC236}">
                <a16:creationId xmlns:a16="http://schemas.microsoft.com/office/drawing/2014/main" id="{5DFA6C83-BF15-436F-8A63-4B64CC80469E}"/>
              </a:ext>
            </a:extLst>
          </p:cNvPr>
          <p:cNvSpPr/>
          <p:nvPr/>
        </p:nvSpPr>
        <p:spPr>
          <a:xfrm>
            <a:off x="384930" y="1416972"/>
            <a:ext cx="589168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ASUNTO SOLICITUD DE APOYO </a:t>
            </a:r>
          </a:p>
          <a:p>
            <a:pPr algn="l"/>
            <a:r>
              <a:rPr lang="es-MX" dirty="0"/>
              <a:t>  C._____________________________</a:t>
            </a:r>
          </a:p>
          <a:p>
            <a:pPr algn="l"/>
            <a:r>
              <a:rPr lang="es-MX" dirty="0"/>
              <a:t> PRESIDENTE MUNICIPAL  </a:t>
            </a:r>
          </a:p>
          <a:p>
            <a:r>
              <a:rPr lang="es-MX" dirty="0"/>
              <a:t> </a:t>
            </a:r>
          </a:p>
          <a:p>
            <a:r>
              <a:rPr lang="es-MX" dirty="0"/>
              <a:t>El que suscribe C._________________________________________   Originario y vecino  de </a:t>
            </a:r>
          </a:p>
          <a:p>
            <a:r>
              <a:rPr lang="es-MX" dirty="0"/>
              <a:t> </a:t>
            </a:r>
          </a:p>
          <a:p>
            <a:r>
              <a:rPr lang="es-MX" dirty="0"/>
              <a:t>Perteneciente al Municipio de _________________________________________________Puebla, se dirige a su persona para enviarle un cordial saludo y al mismo tiempo solicitarle </a:t>
            </a:r>
          </a:p>
          <a:p>
            <a:r>
              <a:rPr lang="es-MX" dirty="0"/>
              <a:t>_________________________________________________________________________________________________ _________________________________________________________________________________________________ _________________________________________________________________________________________________ _________________________________________________________________________________________________ _________________________________________________________________________________________________ _________________________________________________________________________________________________ _________________________________________________________________________________________________ ____________________________________________________________________________________________ </a:t>
            </a:r>
          </a:p>
          <a:p>
            <a:r>
              <a:rPr lang="es-MX" dirty="0"/>
              <a:t> </a:t>
            </a:r>
          </a:p>
          <a:p>
            <a:r>
              <a:rPr lang="es-MX" dirty="0"/>
              <a:t>Sin otro en particular, le reitero mis más sinceros agradecimientos. </a:t>
            </a:r>
          </a:p>
          <a:p>
            <a:r>
              <a:rPr lang="es-MX" dirty="0"/>
              <a:t> </a:t>
            </a:r>
          </a:p>
          <a:p>
            <a:r>
              <a:rPr lang="es-MX" dirty="0"/>
              <a:t>A T E N T A M E N T E </a:t>
            </a:r>
          </a:p>
          <a:p>
            <a:r>
              <a:rPr lang="es-MX" dirty="0"/>
              <a:t> </a:t>
            </a:r>
          </a:p>
          <a:p>
            <a:r>
              <a:rPr lang="es-MX" dirty="0"/>
              <a:t>A_____ DE____________________________DE  2019</a:t>
            </a:r>
          </a:p>
          <a:p>
            <a:r>
              <a:rPr lang="es-MX" dirty="0"/>
              <a:t> </a:t>
            </a:r>
          </a:p>
          <a:p>
            <a:r>
              <a:rPr lang="es-MX" dirty="0"/>
              <a:t>C.____________________________________________ </a:t>
            </a:r>
          </a:p>
          <a:p>
            <a:r>
              <a:rPr lang="es-MX" dirty="0"/>
              <a:t> </a:t>
            </a:r>
          </a:p>
          <a:p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33369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7">
            <a:extLst>
              <a:ext uri="{FF2B5EF4-FFF2-40B4-BE49-F238E27FC236}">
                <a16:creationId xmlns:a16="http://schemas.microsoft.com/office/drawing/2014/main" id="{CCC65B19-3D39-4595-B43F-3F8B72C4C5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" name="Line 14">
            <a:extLst>
              <a:ext uri="{FF2B5EF4-FFF2-40B4-BE49-F238E27FC236}">
                <a16:creationId xmlns:a16="http://schemas.microsoft.com/office/drawing/2014/main" id="{4252BA1A-442A-4C96-BAA8-0C7A649311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" y="380999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3DB75DBF-EC42-49C4-90FF-91E2513FA2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" name="Line 16">
            <a:extLst>
              <a:ext uri="{FF2B5EF4-FFF2-40B4-BE49-F238E27FC236}">
                <a16:creationId xmlns:a16="http://schemas.microsoft.com/office/drawing/2014/main" id="{40A4A71D-5214-47A7-9160-74CB26C05B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B1FF094-004E-45EB-9757-55956564F1B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la Presidencia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8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2DEADEC9-4D2F-4E20-85D0-4C00551A9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42F85283-D1DD-458A-B0DC-7B1E93453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581818"/>
              </p:ext>
            </p:extLst>
          </p:nvPr>
        </p:nvGraphicFramePr>
        <p:xfrm>
          <a:off x="5085184" y="8912203"/>
          <a:ext cx="1407691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7691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24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A1821012-2E79-41FA-94F4-1149A177CDA1}"/>
              </a:ext>
            </a:extLst>
          </p:cNvPr>
          <p:cNvSpPr/>
          <p:nvPr/>
        </p:nvSpPr>
        <p:spPr>
          <a:xfrm>
            <a:off x="485537" y="1865888"/>
            <a:ext cx="5905975" cy="2920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FORMA DE LLENADO DE SOLICITUD DE APOYO HACÍA EL PRESIDENTE MUNICIPAL. 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pPr algn="l">
              <a:lnSpc>
                <a:spcPct val="150000"/>
              </a:lnSpc>
            </a:pPr>
            <a:r>
              <a:rPr lang="es-MX" dirty="0"/>
              <a:t>1.- Nombre del Presidente Municipal. </a:t>
            </a:r>
          </a:p>
          <a:p>
            <a:pPr algn="l">
              <a:lnSpc>
                <a:spcPct val="150000"/>
              </a:lnSpc>
            </a:pPr>
            <a:r>
              <a:rPr lang="es-MX" dirty="0"/>
              <a:t>2.- Nombre del solicitante. </a:t>
            </a:r>
          </a:p>
          <a:p>
            <a:pPr algn="l">
              <a:lnSpc>
                <a:spcPct val="150000"/>
              </a:lnSpc>
            </a:pPr>
            <a:r>
              <a:rPr lang="es-MX" dirty="0"/>
              <a:t>3.-  Dirección del solicitante. </a:t>
            </a:r>
          </a:p>
          <a:p>
            <a:pPr algn="l">
              <a:lnSpc>
                <a:spcPct val="150000"/>
              </a:lnSpc>
            </a:pPr>
            <a:r>
              <a:rPr lang="es-MX" dirty="0"/>
              <a:t>4.- Municipio de donde pertenece el solicitante. </a:t>
            </a:r>
          </a:p>
          <a:p>
            <a:pPr algn="l">
              <a:lnSpc>
                <a:spcPct val="150000"/>
              </a:lnSpc>
            </a:pPr>
            <a:r>
              <a:rPr lang="es-MX" dirty="0"/>
              <a:t>5.- Motivo de la solicitud. </a:t>
            </a:r>
          </a:p>
          <a:p>
            <a:pPr algn="l">
              <a:lnSpc>
                <a:spcPct val="150000"/>
              </a:lnSpc>
            </a:pPr>
            <a:r>
              <a:rPr lang="es-MX" dirty="0"/>
              <a:t>6.- Fecha de la solicitud. </a:t>
            </a:r>
          </a:p>
          <a:p>
            <a:pPr algn="l">
              <a:lnSpc>
                <a:spcPct val="150000"/>
              </a:lnSpc>
            </a:pPr>
            <a:r>
              <a:rPr lang="es-MX" dirty="0"/>
              <a:t>7.- Firma del solicitante. </a:t>
            </a:r>
          </a:p>
        </p:txBody>
      </p:sp>
    </p:spTree>
    <p:extLst>
      <p:ext uri="{BB962C8B-B14F-4D97-AF65-F5344CB8AC3E}">
        <p14:creationId xmlns:p14="http://schemas.microsoft.com/office/powerpoint/2010/main" val="12603474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7">
            <a:extLst>
              <a:ext uri="{FF2B5EF4-FFF2-40B4-BE49-F238E27FC236}">
                <a16:creationId xmlns:a16="http://schemas.microsoft.com/office/drawing/2014/main" id="{CCC65B19-3D39-4595-B43F-3F8B72C4C5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" name="Line 14">
            <a:extLst>
              <a:ext uri="{FF2B5EF4-FFF2-40B4-BE49-F238E27FC236}">
                <a16:creationId xmlns:a16="http://schemas.microsoft.com/office/drawing/2014/main" id="{4252BA1A-442A-4C96-BAA8-0C7A649311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" y="380999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3DB75DBF-EC42-49C4-90FF-91E2513FA2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" name="Line 16">
            <a:extLst>
              <a:ext uri="{FF2B5EF4-FFF2-40B4-BE49-F238E27FC236}">
                <a16:creationId xmlns:a16="http://schemas.microsoft.com/office/drawing/2014/main" id="{40A4A71D-5214-47A7-9160-74CB26C05B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B1FF094-004E-45EB-9757-55956564F1B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la Presidencia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8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2DEADEC9-4D2F-4E20-85D0-4C00551A9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42F85283-D1DD-458A-B0DC-7B1E93453CB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085184" y="8912203"/>
          <a:ext cx="1407691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7691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25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9D39D1F7-E560-4100-85D0-39FCF01639EF}"/>
              </a:ext>
            </a:extLst>
          </p:cNvPr>
          <p:cNvSpPr/>
          <p:nvPr/>
        </p:nvSpPr>
        <p:spPr>
          <a:xfrm>
            <a:off x="542452" y="1447797"/>
            <a:ext cx="584198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AGRADECIMIENTO  </a:t>
            </a:r>
          </a:p>
          <a:p>
            <a:r>
              <a:rPr lang="es-MX" dirty="0"/>
              <a:t> </a:t>
            </a:r>
          </a:p>
          <a:p>
            <a:pPr algn="l"/>
            <a:r>
              <a:rPr lang="es-MX" dirty="0"/>
              <a:t>C.  </a:t>
            </a:r>
          </a:p>
          <a:p>
            <a:r>
              <a:rPr lang="es-MX" dirty="0"/>
              <a:t> </a:t>
            </a:r>
          </a:p>
          <a:p>
            <a:pPr algn="l"/>
            <a:r>
              <a:rPr lang="es-MX" dirty="0"/>
              <a:t>PRESIDENTE MUNICIPAL  </a:t>
            </a:r>
          </a:p>
          <a:p>
            <a:r>
              <a:rPr lang="es-MX" dirty="0"/>
              <a:t> </a:t>
            </a:r>
          </a:p>
          <a:p>
            <a:pPr algn="l"/>
            <a:r>
              <a:rPr lang="es-MX" dirty="0"/>
              <a:t>El que suscribe  C             </a:t>
            </a:r>
          </a:p>
          <a:p>
            <a:r>
              <a:rPr lang="es-MX" dirty="0"/>
              <a:t>__________________________________________ </a:t>
            </a:r>
          </a:p>
          <a:p>
            <a:r>
              <a:rPr lang="es-MX" dirty="0"/>
              <a:t>                                                             _________________________________________________________________________________________________ _________________________________________________________________________________________________ _________________________________________________________________________________________________ _________________________________________________________________________________________________ _________________________________________________________________________________________________ _____________________________________________________________ _________________________________________________________________________________________________ ________ </a:t>
            </a:r>
          </a:p>
          <a:p>
            <a:r>
              <a:rPr lang="es-MX" dirty="0"/>
              <a:t> </a:t>
            </a:r>
          </a:p>
          <a:p>
            <a:r>
              <a:rPr lang="es-MX" dirty="0"/>
              <a:t>Sin otro particular, quedo  de usted  </a:t>
            </a:r>
          </a:p>
          <a:p>
            <a:r>
              <a:rPr lang="es-MX" dirty="0"/>
              <a:t> </a:t>
            </a:r>
          </a:p>
          <a:p>
            <a:r>
              <a:rPr lang="es-MX" dirty="0"/>
              <a:t> </a:t>
            </a:r>
          </a:p>
          <a:p>
            <a:r>
              <a:rPr lang="es-MX" dirty="0"/>
              <a:t> ATENTAMENTE </a:t>
            </a:r>
          </a:p>
          <a:p>
            <a:r>
              <a:rPr lang="es-MX" dirty="0"/>
              <a:t>  </a:t>
            </a:r>
          </a:p>
          <a:p>
            <a:r>
              <a:rPr lang="es-MX" dirty="0"/>
              <a:t>                                     A ____ de ______________________________ de 2019 </a:t>
            </a:r>
          </a:p>
          <a:p>
            <a:r>
              <a:rPr lang="es-MX" dirty="0"/>
              <a:t> </a:t>
            </a:r>
          </a:p>
          <a:p>
            <a:r>
              <a:rPr lang="es-MX" dirty="0"/>
              <a:t>Firma        </a:t>
            </a:r>
          </a:p>
        </p:txBody>
      </p:sp>
    </p:spTree>
    <p:extLst>
      <p:ext uri="{BB962C8B-B14F-4D97-AF65-F5344CB8AC3E}">
        <p14:creationId xmlns:p14="http://schemas.microsoft.com/office/powerpoint/2010/main" val="440363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7">
            <a:extLst>
              <a:ext uri="{FF2B5EF4-FFF2-40B4-BE49-F238E27FC236}">
                <a16:creationId xmlns:a16="http://schemas.microsoft.com/office/drawing/2014/main" id="{CCC65B19-3D39-4595-B43F-3F8B72C4C5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" name="Line 14">
            <a:extLst>
              <a:ext uri="{FF2B5EF4-FFF2-40B4-BE49-F238E27FC236}">
                <a16:creationId xmlns:a16="http://schemas.microsoft.com/office/drawing/2014/main" id="{4252BA1A-442A-4C96-BAA8-0C7A649311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" y="380999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3DB75DBF-EC42-49C4-90FF-91E2513FA2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" name="Line 16">
            <a:extLst>
              <a:ext uri="{FF2B5EF4-FFF2-40B4-BE49-F238E27FC236}">
                <a16:creationId xmlns:a16="http://schemas.microsoft.com/office/drawing/2014/main" id="{40A4A71D-5214-47A7-9160-74CB26C05B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B1FF094-004E-45EB-9757-55956564F1B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la Presidencia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8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2DEADEC9-4D2F-4E20-85D0-4C00551A9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42F85283-D1DD-458A-B0DC-7B1E93453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394897"/>
              </p:ext>
            </p:extLst>
          </p:nvPr>
        </p:nvGraphicFramePr>
        <p:xfrm>
          <a:off x="5085184" y="8912203"/>
          <a:ext cx="1407691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7691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26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510D8D1C-CDF1-4C87-9032-838A8539F9BA}"/>
              </a:ext>
            </a:extLst>
          </p:cNvPr>
          <p:cNvSpPr/>
          <p:nvPr/>
        </p:nvSpPr>
        <p:spPr>
          <a:xfrm>
            <a:off x="428625" y="1452397"/>
            <a:ext cx="6072184" cy="2181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FORMA DE LLENADO DE OFICIO DE AGRADECIMIENTO HACÍA EL PRESIDENTE MUNICIPAL. </a:t>
            </a:r>
          </a:p>
          <a:p>
            <a:endParaRPr lang="es-MX" dirty="0"/>
          </a:p>
          <a:p>
            <a:endParaRPr lang="es-MX" dirty="0"/>
          </a:p>
          <a:p>
            <a:pPr algn="l">
              <a:lnSpc>
                <a:spcPct val="150000"/>
              </a:lnSpc>
            </a:pPr>
            <a:r>
              <a:rPr lang="es-MX" dirty="0"/>
              <a:t>1.- Nombre del Presidente Municipal. </a:t>
            </a:r>
          </a:p>
          <a:p>
            <a:pPr algn="l">
              <a:lnSpc>
                <a:spcPct val="150000"/>
              </a:lnSpc>
            </a:pPr>
            <a:r>
              <a:rPr lang="es-MX" dirty="0"/>
              <a:t>2.- Nombre del solicitante. </a:t>
            </a:r>
          </a:p>
          <a:p>
            <a:pPr algn="l">
              <a:lnSpc>
                <a:spcPct val="150000"/>
              </a:lnSpc>
            </a:pPr>
            <a:r>
              <a:rPr lang="es-MX" dirty="0"/>
              <a:t>3.-  Texto de agradecimiento. </a:t>
            </a:r>
          </a:p>
          <a:p>
            <a:pPr algn="l">
              <a:lnSpc>
                <a:spcPct val="150000"/>
              </a:lnSpc>
            </a:pPr>
            <a:r>
              <a:rPr lang="es-MX" dirty="0"/>
              <a:t>4.- Fecha de la solicitud. </a:t>
            </a:r>
          </a:p>
          <a:p>
            <a:pPr algn="l">
              <a:lnSpc>
                <a:spcPct val="150000"/>
              </a:lnSpc>
            </a:pPr>
            <a:r>
              <a:rPr lang="es-MX" dirty="0"/>
              <a:t>5.- Firma del  que agrádese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D3C702B-65E3-4F26-91AA-36748A3FC886}"/>
              </a:ext>
            </a:extLst>
          </p:cNvPr>
          <p:cNvSpPr/>
          <p:nvPr/>
        </p:nvSpPr>
        <p:spPr>
          <a:xfrm>
            <a:off x="528050" y="4000325"/>
            <a:ext cx="5915640" cy="3382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FORMA DE LLENADO DE SOLICITUD DE AUDIENCIA CIUDADANA.</a:t>
            </a:r>
          </a:p>
          <a:p>
            <a:endParaRPr lang="es-MX" dirty="0"/>
          </a:p>
          <a:p>
            <a:r>
              <a:rPr lang="es-MX" dirty="0"/>
              <a:t> </a:t>
            </a:r>
          </a:p>
          <a:p>
            <a:pPr algn="l">
              <a:lnSpc>
                <a:spcPct val="150000"/>
              </a:lnSpc>
            </a:pPr>
            <a:r>
              <a:rPr lang="es-MX" dirty="0"/>
              <a:t>1.- Folio. </a:t>
            </a:r>
          </a:p>
          <a:p>
            <a:pPr algn="l">
              <a:lnSpc>
                <a:spcPct val="150000"/>
              </a:lnSpc>
            </a:pPr>
            <a:r>
              <a:rPr lang="es-MX" dirty="0"/>
              <a:t>2.- Fecha. </a:t>
            </a:r>
          </a:p>
          <a:p>
            <a:pPr algn="l">
              <a:lnSpc>
                <a:spcPct val="150000"/>
              </a:lnSpc>
            </a:pPr>
            <a:r>
              <a:rPr lang="es-MX" dirty="0"/>
              <a:t>3.-  Nombre del solicitante. </a:t>
            </a:r>
          </a:p>
          <a:p>
            <a:pPr algn="l">
              <a:lnSpc>
                <a:spcPct val="150000"/>
              </a:lnSpc>
            </a:pPr>
            <a:r>
              <a:rPr lang="es-MX" dirty="0"/>
              <a:t>4.- Fecha de la solicitud. </a:t>
            </a:r>
          </a:p>
          <a:p>
            <a:pPr algn="l">
              <a:lnSpc>
                <a:spcPct val="150000"/>
              </a:lnSpc>
            </a:pPr>
            <a:r>
              <a:rPr lang="es-MX" dirty="0"/>
              <a:t>5.- Dirección del solicitante. </a:t>
            </a:r>
          </a:p>
          <a:p>
            <a:pPr algn="l">
              <a:lnSpc>
                <a:spcPct val="150000"/>
              </a:lnSpc>
            </a:pPr>
            <a:r>
              <a:rPr lang="es-MX" dirty="0"/>
              <a:t>6.- Teléfono. </a:t>
            </a:r>
          </a:p>
          <a:p>
            <a:pPr algn="l">
              <a:lnSpc>
                <a:spcPct val="150000"/>
              </a:lnSpc>
            </a:pPr>
            <a:r>
              <a:rPr lang="es-MX" dirty="0"/>
              <a:t>7.- Correo electrónico (si llegara a tener). </a:t>
            </a:r>
          </a:p>
          <a:p>
            <a:pPr algn="l">
              <a:lnSpc>
                <a:spcPct val="150000"/>
              </a:lnSpc>
            </a:pPr>
            <a:r>
              <a:rPr lang="es-MX" dirty="0"/>
              <a:t>8.-Identificaccion del solicitante (si llegara a tener).  </a:t>
            </a:r>
          </a:p>
          <a:p>
            <a:pPr algn="l">
              <a:lnSpc>
                <a:spcPct val="150000"/>
              </a:lnSpc>
            </a:pPr>
            <a:r>
              <a:rPr lang="es-MX" dirty="0"/>
              <a:t>9.- Descripción del problema. </a:t>
            </a:r>
          </a:p>
          <a:p>
            <a:pPr algn="l">
              <a:lnSpc>
                <a:spcPct val="150000"/>
              </a:lnSpc>
            </a:pPr>
            <a:r>
              <a:rPr lang="es-MX" dirty="0"/>
              <a:t>10.- Persona del Ayuntamiento que atendió al ciudadano. </a:t>
            </a:r>
          </a:p>
        </p:txBody>
      </p:sp>
    </p:spTree>
    <p:extLst>
      <p:ext uri="{BB962C8B-B14F-4D97-AF65-F5344CB8AC3E}">
        <p14:creationId xmlns:p14="http://schemas.microsoft.com/office/powerpoint/2010/main" val="35150862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7">
            <a:extLst>
              <a:ext uri="{FF2B5EF4-FFF2-40B4-BE49-F238E27FC236}">
                <a16:creationId xmlns:a16="http://schemas.microsoft.com/office/drawing/2014/main" id="{CCC65B19-3D39-4595-B43F-3F8B72C4C5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" name="Line 14">
            <a:extLst>
              <a:ext uri="{FF2B5EF4-FFF2-40B4-BE49-F238E27FC236}">
                <a16:creationId xmlns:a16="http://schemas.microsoft.com/office/drawing/2014/main" id="{4252BA1A-442A-4C96-BAA8-0C7A649311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" y="380999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3DB75DBF-EC42-49C4-90FF-91E2513FA2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" name="Line 16">
            <a:extLst>
              <a:ext uri="{FF2B5EF4-FFF2-40B4-BE49-F238E27FC236}">
                <a16:creationId xmlns:a16="http://schemas.microsoft.com/office/drawing/2014/main" id="{40A4A71D-5214-47A7-9160-74CB26C05B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C5DCBCE-53F0-4411-B2FC-E8E67258317A}"/>
              </a:ext>
            </a:extLst>
          </p:cNvPr>
          <p:cNvSpPr txBox="1"/>
          <p:nvPr/>
        </p:nvSpPr>
        <p:spPr>
          <a:xfrm>
            <a:off x="2855948" y="3390156"/>
            <a:ext cx="13404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/>
              <a:t>6.</a:t>
            </a:r>
          </a:p>
          <a:p>
            <a:r>
              <a:rPr lang="es-MX" sz="1400" b="1" dirty="0"/>
              <a:t>SIMBOLOGIA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B1FF094-004E-45EB-9757-55956564F1B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la Presidencia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8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2DEADEC9-4D2F-4E20-85D0-4C00551A9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42F85283-D1DD-458A-B0DC-7B1E93453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806214"/>
              </p:ext>
            </p:extLst>
          </p:nvPr>
        </p:nvGraphicFramePr>
        <p:xfrm>
          <a:off x="5085184" y="8912203"/>
          <a:ext cx="1407691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7691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27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2474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52" name="AutoShape 8">
            <a:extLst>
              <a:ext uri="{FF2B5EF4-FFF2-40B4-BE49-F238E27FC236}">
                <a16:creationId xmlns:a16="http://schemas.microsoft.com/office/drawing/2014/main" id="{37ECB7D8-6FB9-44C4-8687-B58A7C03E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704" y="3068825"/>
            <a:ext cx="1195387" cy="533400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MX"/>
          </a:p>
        </p:txBody>
      </p:sp>
      <p:sp>
        <p:nvSpPr>
          <p:cNvPr id="185353" name="AutoShape 9">
            <a:extLst>
              <a:ext uri="{FF2B5EF4-FFF2-40B4-BE49-F238E27FC236}">
                <a16:creationId xmlns:a16="http://schemas.microsoft.com/office/drawing/2014/main" id="{35A73776-19EF-4AA1-9A0B-280313036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904" y="4135625"/>
            <a:ext cx="1119187" cy="685800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MX"/>
          </a:p>
        </p:txBody>
      </p:sp>
      <p:sp>
        <p:nvSpPr>
          <p:cNvPr id="185354" name="Text Box 10">
            <a:extLst>
              <a:ext uri="{FF2B5EF4-FFF2-40B4-BE49-F238E27FC236}">
                <a16:creationId xmlns:a16="http://schemas.microsoft.com/office/drawing/2014/main" id="{38A32B93-EC6A-4B88-9154-753688DBE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4904" y="3068825"/>
            <a:ext cx="3505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s-MX" altLang="es-MX"/>
              <a:t>Este símbolo representa la operación o la ACTIVIDAD que se lleva a cabo en un procedimiento, describiéndola dentro del símbolo en forma breve y cuidando que el verbo se conjugue en tiempo presente.</a:t>
            </a:r>
          </a:p>
        </p:txBody>
      </p:sp>
      <p:sp>
        <p:nvSpPr>
          <p:cNvPr id="185355" name="Text Box 11">
            <a:extLst>
              <a:ext uri="{FF2B5EF4-FFF2-40B4-BE49-F238E27FC236}">
                <a16:creationId xmlns:a16="http://schemas.microsoft.com/office/drawing/2014/main" id="{5011D599-B7F8-42B4-B940-93001233C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4904" y="4135625"/>
            <a:ext cx="35052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s-MX" altLang="es-MX"/>
              <a:t>El símbolo DOCUMENTO representa cualquier tipo de documento que entre, se utilice, se envíe, se reciba, se genere o salga del procedimiento.  Se incluirán las copias que sean utilizadas.</a:t>
            </a:r>
          </a:p>
        </p:txBody>
      </p:sp>
      <p:sp>
        <p:nvSpPr>
          <p:cNvPr id="185356" name="Text Box 12">
            <a:extLst>
              <a:ext uri="{FF2B5EF4-FFF2-40B4-BE49-F238E27FC236}">
                <a16:creationId xmlns:a16="http://schemas.microsoft.com/office/drawing/2014/main" id="{43623F84-5378-4312-85E8-C2B4D7DEF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504" y="5358000"/>
            <a:ext cx="35052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s-MX" altLang="es-MX"/>
              <a:t>DIRECCIÓN DE FLUJO o línea de unión, conecta los símbolos señalando el orden en que se deben realizar las distintas operaciones.</a:t>
            </a:r>
          </a:p>
        </p:txBody>
      </p:sp>
      <p:grpSp>
        <p:nvGrpSpPr>
          <p:cNvPr id="185357" name="Group 13">
            <a:extLst>
              <a:ext uri="{FF2B5EF4-FFF2-40B4-BE49-F238E27FC236}">
                <a16:creationId xmlns:a16="http://schemas.microsoft.com/office/drawing/2014/main" id="{FD53AD3D-6F8E-4A43-A564-5776D48042EF}"/>
              </a:ext>
            </a:extLst>
          </p:cNvPr>
          <p:cNvGrpSpPr>
            <a:grpSpLocks/>
          </p:cNvGrpSpPr>
          <p:nvPr/>
        </p:nvGrpSpPr>
        <p:grpSpPr bwMode="auto">
          <a:xfrm>
            <a:off x="1040904" y="5354825"/>
            <a:ext cx="1119187" cy="609600"/>
            <a:chOff x="720" y="3600"/>
            <a:chExt cx="768" cy="432"/>
          </a:xfrm>
        </p:grpSpPr>
        <p:sp>
          <p:nvSpPr>
            <p:cNvPr id="185358" name="Line 14">
              <a:extLst>
                <a:ext uri="{FF2B5EF4-FFF2-40B4-BE49-F238E27FC236}">
                  <a16:creationId xmlns:a16="http://schemas.microsoft.com/office/drawing/2014/main" id="{9844221F-594B-441F-AE1B-81F463FEBC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64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85359" name="Line 15">
              <a:extLst>
                <a:ext uri="{FF2B5EF4-FFF2-40B4-BE49-F238E27FC236}">
                  <a16:creationId xmlns:a16="http://schemas.microsoft.com/office/drawing/2014/main" id="{D18A4BCF-B3DF-4FD3-AE24-A3BF5D677A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8" y="398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85360" name="Line 16">
              <a:extLst>
                <a:ext uri="{FF2B5EF4-FFF2-40B4-BE49-F238E27FC236}">
                  <a16:creationId xmlns:a16="http://schemas.microsoft.com/office/drawing/2014/main" id="{9319ABE4-7219-4EAE-A1D9-A46070E779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360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85361" name="Line 17">
              <a:extLst>
                <a:ext uri="{FF2B5EF4-FFF2-40B4-BE49-F238E27FC236}">
                  <a16:creationId xmlns:a16="http://schemas.microsoft.com/office/drawing/2014/main" id="{C5EF9A6F-94CE-4B41-BC50-29CFC82E92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364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185362" name="Rectangle 18">
            <a:extLst>
              <a:ext uri="{FF2B5EF4-FFF2-40B4-BE49-F238E27FC236}">
                <a16:creationId xmlns:a16="http://schemas.microsoft.com/office/drawing/2014/main" id="{013DDF6D-8FC2-4830-A486-B2F8AD348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812" y="1418526"/>
            <a:ext cx="4098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20" tIns="45810" rIns="91620" bIns="45810">
            <a:spAutoFit/>
          </a:bodyPr>
          <a:lstStyle>
            <a:lvl1pPr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MX" b="1" dirty="0">
                <a:latin typeface="BinnerD" pitchFamily="34" charset="0"/>
              </a:rPr>
              <a:t>SIMBOLOGÍA UTILIZADA PARA LA ELABORACIÓN DEL DIAGRAMA DE FLUJO DEL PROCEDIMIENTO</a:t>
            </a:r>
          </a:p>
        </p:txBody>
      </p:sp>
      <p:sp>
        <p:nvSpPr>
          <p:cNvPr id="185363" name="Text Box 19">
            <a:extLst>
              <a:ext uri="{FF2B5EF4-FFF2-40B4-BE49-F238E27FC236}">
                <a16:creationId xmlns:a16="http://schemas.microsoft.com/office/drawing/2014/main" id="{843F6816-E424-47FC-B455-CBCFAAFE0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504" y="6345425"/>
            <a:ext cx="35052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MX" altLang="es-MX"/>
              <a:t>El símbolo DECISIÓN o ALTERNATIVA, indica un punto dentro del flujo en que son posibles varias alternativas derivadas de una decisión, es decir, en una situación en la que existen opciones y debe elegirse entre alguna de ellas.  Este símbolo no se enumerará.  Ejemplo: Compra de contado o Compra a crédito.</a:t>
            </a:r>
          </a:p>
        </p:txBody>
      </p:sp>
      <p:sp>
        <p:nvSpPr>
          <p:cNvPr id="185364" name="AutoShape 20">
            <a:extLst>
              <a:ext uri="{FF2B5EF4-FFF2-40B4-BE49-F238E27FC236}">
                <a16:creationId xmlns:a16="http://schemas.microsoft.com/office/drawing/2014/main" id="{5768BCF1-D329-471C-8E9E-2A71F4CCA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904" y="6601013"/>
            <a:ext cx="1066800" cy="887412"/>
          </a:xfrm>
          <a:prstGeom prst="flowChartDecisio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MX"/>
          </a:p>
        </p:txBody>
      </p:sp>
      <p:sp>
        <p:nvSpPr>
          <p:cNvPr id="185365" name="Text Box 21">
            <a:extLst>
              <a:ext uri="{FF2B5EF4-FFF2-40B4-BE49-F238E27FC236}">
                <a16:creationId xmlns:a16="http://schemas.microsoft.com/office/drawing/2014/main" id="{B7B9A4D7-ADD3-4AE3-88AC-D4E9F073B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4904" y="2078225"/>
            <a:ext cx="350520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s-MX" altLang="es-MX" dirty="0"/>
              <a:t>El símbolo Terminal indica el INICIO o la TERMINACIÓN DEL FLUJO, puede ser acción o lugar.  Es necesario escribir dentro del símbolo la palabra “inicio” o “final”.</a:t>
            </a:r>
          </a:p>
        </p:txBody>
      </p:sp>
      <p:sp>
        <p:nvSpPr>
          <p:cNvPr id="185366" name="AutoShape 22">
            <a:extLst>
              <a:ext uri="{FF2B5EF4-FFF2-40B4-BE49-F238E27FC236}">
                <a16:creationId xmlns:a16="http://schemas.microsoft.com/office/drawing/2014/main" id="{E15BC10F-4ACD-4744-BCBE-865FABE97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704" y="2154425"/>
            <a:ext cx="1295400" cy="446088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MX"/>
          </a:p>
        </p:txBody>
      </p:sp>
      <p:sp>
        <p:nvSpPr>
          <p:cNvPr id="18" name="Line 14">
            <a:extLst>
              <a:ext uri="{FF2B5EF4-FFF2-40B4-BE49-F238E27FC236}">
                <a16:creationId xmlns:a16="http://schemas.microsoft.com/office/drawing/2014/main" id="{95AFAF03-76FC-44D0-A153-46C8760D56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" y="380999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9" name="Line 17">
            <a:extLst>
              <a:ext uri="{FF2B5EF4-FFF2-40B4-BE49-F238E27FC236}">
                <a16:creationId xmlns:a16="http://schemas.microsoft.com/office/drawing/2014/main" id="{77308CE8-A8C5-4616-8069-B52E2397FF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0" name="Line 15">
            <a:extLst>
              <a:ext uri="{FF2B5EF4-FFF2-40B4-BE49-F238E27FC236}">
                <a16:creationId xmlns:a16="http://schemas.microsoft.com/office/drawing/2014/main" id="{4DCC914F-B23F-4B22-8D7F-9B9C08EEE7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1" name="Line 16">
            <a:extLst>
              <a:ext uri="{FF2B5EF4-FFF2-40B4-BE49-F238E27FC236}">
                <a16:creationId xmlns:a16="http://schemas.microsoft.com/office/drawing/2014/main" id="{E627CF8B-92A7-440C-8B95-CC4266DB6E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23" name="Tabla 22">
            <a:extLst>
              <a:ext uri="{FF2B5EF4-FFF2-40B4-BE49-F238E27FC236}">
                <a16:creationId xmlns:a16="http://schemas.microsoft.com/office/drawing/2014/main" id="{1FC7D0F9-14DE-429D-9727-AF815E5E9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421624"/>
              </p:ext>
            </p:extLst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la Presidencia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24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3D7263C0-18B7-4921-A1A2-833B01207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5" name="Tabla 24">
            <a:extLst>
              <a:ext uri="{FF2B5EF4-FFF2-40B4-BE49-F238E27FC236}">
                <a16:creationId xmlns:a16="http://schemas.microsoft.com/office/drawing/2014/main" id="{F4FEA550-77B8-4321-9D19-026A9F2FB7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641883"/>
              </p:ext>
            </p:extLst>
          </p:nvPr>
        </p:nvGraphicFramePr>
        <p:xfrm>
          <a:off x="5181006" y="8912203"/>
          <a:ext cx="131187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1870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28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7">
            <a:extLst>
              <a:ext uri="{FF2B5EF4-FFF2-40B4-BE49-F238E27FC236}">
                <a16:creationId xmlns:a16="http://schemas.microsoft.com/office/drawing/2014/main" id="{B84366F5-3589-4F22-A209-76650D666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447800"/>
            <a:ext cx="609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MX"/>
          </a:p>
        </p:txBody>
      </p:sp>
      <p:sp>
        <p:nvSpPr>
          <p:cNvPr id="132100" name="Rectangle 34">
            <a:extLst>
              <a:ext uri="{FF2B5EF4-FFF2-40B4-BE49-F238E27FC236}">
                <a16:creationId xmlns:a16="http://schemas.microsoft.com/office/drawing/2014/main" id="{71E5EF61-90E3-4964-8018-6414A3985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3575" y="1954279"/>
            <a:ext cx="689612" cy="374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s-MX" altLang="es-MX" b="1" dirty="0"/>
          </a:p>
          <a:p>
            <a:pPr eaLnBrk="1" hangingPunct="1">
              <a:lnSpc>
                <a:spcPct val="90000"/>
              </a:lnSpc>
            </a:pPr>
            <a:r>
              <a:rPr lang="es-MX" altLang="es-MX" b="1" dirty="0"/>
              <a:t>Página</a:t>
            </a:r>
            <a:endParaRPr lang="es-MX" altLang="es-MX" b="1" dirty="0">
              <a:solidFill>
                <a:srgbClr val="80808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s-MX" altLang="es-MX" b="1" dirty="0">
              <a:solidFill>
                <a:srgbClr val="80808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altLang="es-MX" dirty="0"/>
              <a:t>2</a:t>
            </a:r>
          </a:p>
          <a:p>
            <a:pPr eaLnBrk="1" hangingPunct="1">
              <a:lnSpc>
                <a:spcPct val="90000"/>
              </a:lnSpc>
            </a:pPr>
            <a:endParaRPr lang="es-MX" altLang="es-MX" dirty="0"/>
          </a:p>
          <a:p>
            <a:pPr eaLnBrk="1" hangingPunct="1">
              <a:lnSpc>
                <a:spcPct val="90000"/>
              </a:lnSpc>
            </a:pPr>
            <a:r>
              <a:rPr lang="es-MX" altLang="es-MX" dirty="0"/>
              <a:t>3</a:t>
            </a:r>
          </a:p>
          <a:p>
            <a:pPr eaLnBrk="1" hangingPunct="1">
              <a:lnSpc>
                <a:spcPct val="90000"/>
              </a:lnSpc>
            </a:pPr>
            <a:endParaRPr lang="es-MX" altLang="es-MX" dirty="0"/>
          </a:p>
          <a:p>
            <a:pPr eaLnBrk="1" hangingPunct="1">
              <a:lnSpc>
                <a:spcPct val="90000"/>
              </a:lnSpc>
            </a:pPr>
            <a:r>
              <a:rPr lang="es-MX" altLang="es-MX" dirty="0"/>
              <a:t>5</a:t>
            </a:r>
          </a:p>
          <a:p>
            <a:pPr eaLnBrk="1" hangingPunct="1">
              <a:lnSpc>
                <a:spcPct val="90000"/>
              </a:lnSpc>
            </a:pPr>
            <a:endParaRPr lang="es-MX" altLang="es-MX" dirty="0"/>
          </a:p>
          <a:p>
            <a:pPr eaLnBrk="1" hangingPunct="1">
              <a:lnSpc>
                <a:spcPct val="90000"/>
              </a:lnSpc>
            </a:pPr>
            <a:r>
              <a:rPr lang="es-MX" altLang="es-MX" dirty="0"/>
              <a:t>6</a:t>
            </a:r>
          </a:p>
          <a:p>
            <a:pPr eaLnBrk="1" hangingPunct="1">
              <a:lnSpc>
                <a:spcPct val="90000"/>
              </a:lnSpc>
            </a:pPr>
            <a:endParaRPr lang="es-MX" altLang="es-MX" dirty="0"/>
          </a:p>
          <a:p>
            <a:pPr eaLnBrk="1" hangingPunct="1">
              <a:lnSpc>
                <a:spcPct val="90000"/>
              </a:lnSpc>
            </a:pPr>
            <a:r>
              <a:rPr lang="es-MX" altLang="es-MX" dirty="0"/>
              <a:t>7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MX" dirty="0"/>
              <a:t>10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MX" dirty="0"/>
              <a:t>13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MX" dirty="0"/>
              <a:t>16</a:t>
            </a:r>
          </a:p>
          <a:p>
            <a:pPr eaLnBrk="1" hangingPunct="1">
              <a:lnSpc>
                <a:spcPct val="90000"/>
              </a:lnSpc>
            </a:pPr>
            <a:r>
              <a:rPr lang="es-MX" altLang="es-MX" dirty="0"/>
              <a:t>19</a:t>
            </a:r>
          </a:p>
          <a:p>
            <a:pPr eaLnBrk="1" hangingPunct="1">
              <a:lnSpc>
                <a:spcPct val="90000"/>
              </a:lnSpc>
            </a:pPr>
            <a:endParaRPr lang="es-MX" altLang="es-MX" dirty="0"/>
          </a:p>
          <a:p>
            <a:pPr eaLnBrk="1" hangingPunct="1">
              <a:lnSpc>
                <a:spcPct val="90000"/>
              </a:lnSpc>
            </a:pPr>
            <a:r>
              <a:rPr lang="es-ES" altLang="es-MX" dirty="0"/>
              <a:t>22</a:t>
            </a:r>
          </a:p>
          <a:p>
            <a:pPr eaLnBrk="1" hangingPunct="1">
              <a:lnSpc>
                <a:spcPct val="90000"/>
              </a:lnSpc>
            </a:pPr>
            <a:endParaRPr lang="es-ES" altLang="es-MX" dirty="0"/>
          </a:p>
          <a:p>
            <a:pPr eaLnBrk="1" hangingPunct="1">
              <a:lnSpc>
                <a:spcPct val="90000"/>
              </a:lnSpc>
            </a:pPr>
            <a:r>
              <a:rPr lang="es-ES" altLang="es-MX" dirty="0"/>
              <a:t>25</a:t>
            </a:r>
          </a:p>
          <a:p>
            <a:pPr eaLnBrk="1" hangingPunct="1">
              <a:lnSpc>
                <a:spcPct val="90000"/>
              </a:lnSpc>
            </a:pPr>
            <a:endParaRPr lang="es-ES" altLang="es-MX" dirty="0"/>
          </a:p>
          <a:p>
            <a:pPr eaLnBrk="1" hangingPunct="1">
              <a:lnSpc>
                <a:spcPct val="90000"/>
              </a:lnSpc>
            </a:pPr>
            <a:r>
              <a:rPr lang="es-ES" altLang="es-MX" dirty="0"/>
              <a:t>31</a:t>
            </a:r>
          </a:p>
        </p:txBody>
      </p:sp>
      <p:sp>
        <p:nvSpPr>
          <p:cNvPr id="132101" name="Text Box 35">
            <a:extLst>
              <a:ext uri="{FF2B5EF4-FFF2-40B4-BE49-F238E27FC236}">
                <a16:creationId xmlns:a16="http://schemas.microsoft.com/office/drawing/2014/main" id="{028243AA-A98F-485D-BBC5-B7F71D19D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9201" y="1750494"/>
            <a:ext cx="7777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MX" sz="1600" b="1" dirty="0"/>
              <a:t>Índice</a:t>
            </a:r>
            <a:endParaRPr lang="es-ES" altLang="es-MX" sz="1600" b="1" dirty="0"/>
          </a:p>
        </p:txBody>
      </p:sp>
      <p:sp>
        <p:nvSpPr>
          <p:cNvPr id="8" name="Rectangle 30">
            <a:extLst>
              <a:ext uri="{FF2B5EF4-FFF2-40B4-BE49-F238E27FC236}">
                <a16:creationId xmlns:a16="http://schemas.microsoft.com/office/drawing/2014/main" id="{FB1219F9-B289-47B2-A272-83DB77DD0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87" y="2411479"/>
            <a:ext cx="5943600" cy="358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l">
              <a:lnSpc>
                <a:spcPct val="90000"/>
              </a:lnSpc>
              <a:buFontTx/>
              <a:buAutoNum type="arabicPeriod"/>
              <a:tabLst>
                <a:tab pos="355600" algn="l"/>
              </a:tabLst>
              <a:defRPr/>
            </a:pPr>
            <a:r>
              <a:rPr lang="es-MX" dirty="0">
                <a:latin typeface="Arial" charset="0"/>
              </a:rPr>
              <a:t>Introducción..........................................................................................</a:t>
            </a:r>
          </a:p>
          <a:p>
            <a:pPr marL="355600" indent="-355600" algn="l">
              <a:lnSpc>
                <a:spcPct val="90000"/>
              </a:lnSpc>
              <a:buFontTx/>
              <a:buAutoNum type="arabicPeriod"/>
              <a:tabLst>
                <a:tab pos="355600" algn="l"/>
              </a:tabLst>
              <a:defRPr/>
            </a:pPr>
            <a:endParaRPr lang="es-MX" dirty="0">
              <a:latin typeface="Arial" charset="0"/>
            </a:endParaRPr>
          </a:p>
          <a:p>
            <a:pPr marL="355600" indent="-355600" algn="l">
              <a:lnSpc>
                <a:spcPct val="90000"/>
              </a:lnSpc>
              <a:buFontTx/>
              <a:buAutoNum type="arabicPeriod"/>
              <a:tabLst>
                <a:tab pos="355600" algn="l"/>
              </a:tabLst>
              <a:defRPr/>
            </a:pPr>
            <a:r>
              <a:rPr lang="es-MX" dirty="0">
                <a:latin typeface="Arial" charset="0"/>
              </a:rPr>
              <a:t>Marco legal...........................................................................................</a:t>
            </a:r>
          </a:p>
          <a:p>
            <a:pPr marL="355600" indent="-355600" algn="l">
              <a:lnSpc>
                <a:spcPct val="90000"/>
              </a:lnSpc>
              <a:buFontTx/>
              <a:buAutoNum type="arabicPeriod"/>
              <a:tabLst>
                <a:tab pos="355600" algn="l"/>
              </a:tabLst>
              <a:defRPr/>
            </a:pPr>
            <a:endParaRPr lang="es-MX" dirty="0">
              <a:latin typeface="Arial" charset="0"/>
            </a:endParaRPr>
          </a:p>
          <a:p>
            <a:pPr marL="355600" indent="-355600" algn="l">
              <a:lnSpc>
                <a:spcPct val="90000"/>
              </a:lnSpc>
              <a:buFontTx/>
              <a:buAutoNum type="arabicPeriod"/>
              <a:tabLst>
                <a:tab pos="355600" algn="l"/>
              </a:tabLst>
              <a:defRPr/>
            </a:pPr>
            <a:r>
              <a:rPr lang="es-MX" dirty="0">
                <a:latin typeface="Arial" charset="0"/>
              </a:rPr>
              <a:t>Relación de Procedimientos de la Oficina del Presidente Municipal….</a:t>
            </a:r>
          </a:p>
          <a:p>
            <a:pPr marL="355600" indent="-355600" algn="l">
              <a:lnSpc>
                <a:spcPct val="90000"/>
              </a:lnSpc>
              <a:buFontTx/>
              <a:buAutoNum type="arabicPeriod"/>
              <a:tabLst>
                <a:tab pos="355600" algn="l"/>
              </a:tabLst>
              <a:defRPr/>
            </a:pPr>
            <a:endParaRPr lang="es-MX" dirty="0">
              <a:latin typeface="Arial" charset="0"/>
            </a:endParaRPr>
          </a:p>
          <a:p>
            <a:pPr marL="355600" indent="-355600" algn="l">
              <a:lnSpc>
                <a:spcPct val="90000"/>
              </a:lnSpc>
              <a:buFontTx/>
              <a:buAutoNum type="arabicPeriod"/>
              <a:tabLst>
                <a:tab pos="355600" algn="l"/>
              </a:tabLst>
              <a:defRPr/>
            </a:pPr>
            <a:r>
              <a:rPr lang="es-MX" dirty="0">
                <a:latin typeface="Arial" charset="0"/>
              </a:rPr>
              <a:t>Descripción de procedimientos y Diagrama de Flujo……………………</a:t>
            </a:r>
          </a:p>
          <a:p>
            <a:pPr lvl="1" algn="l">
              <a:lnSpc>
                <a:spcPct val="90000"/>
              </a:lnSpc>
              <a:tabLst>
                <a:tab pos="355600" algn="l"/>
              </a:tabLst>
              <a:defRPr/>
            </a:pPr>
            <a:endParaRPr lang="es-ES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l">
              <a:lnSpc>
                <a:spcPct val="90000"/>
              </a:lnSpc>
              <a:tabLst>
                <a:tab pos="355600" algn="l"/>
              </a:tabLst>
              <a:defRPr/>
            </a:pPr>
            <a:r>
              <a:rPr lang="es-ES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4.1. Recepción de oficios dirigidos al Presidente Municipal………….</a:t>
            </a:r>
          </a:p>
          <a:p>
            <a:pPr lvl="1" algn="l">
              <a:lnSpc>
                <a:spcPct val="90000"/>
              </a:lnSpc>
              <a:tabLst>
                <a:tab pos="355600" algn="l"/>
              </a:tabLst>
              <a:defRPr/>
            </a:pPr>
            <a:r>
              <a:rPr lang="es-ES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4.2. Solicitud de Información y Asesorías………………………………</a:t>
            </a:r>
          </a:p>
          <a:p>
            <a:pPr lvl="1" algn="l">
              <a:lnSpc>
                <a:spcPct val="90000"/>
              </a:lnSpc>
              <a:tabLst>
                <a:tab pos="355600" algn="l"/>
              </a:tabLst>
              <a:defRPr/>
            </a:pPr>
            <a:r>
              <a:rPr lang="es-ES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4.3. Solicitud de apoyo de la población al Presidente Municipal…….</a:t>
            </a:r>
          </a:p>
          <a:p>
            <a:pPr lvl="1" algn="l">
              <a:lnSpc>
                <a:spcPct val="90000"/>
              </a:lnSpc>
              <a:tabLst>
                <a:tab pos="355600" algn="l"/>
              </a:tabLst>
              <a:defRPr/>
            </a:pPr>
            <a:r>
              <a:rPr lang="es-ES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4.4. Control de agenda del Presidente Municipal……………………..</a:t>
            </a:r>
            <a:endParaRPr lang="es-MX" dirty="0">
              <a:latin typeface="Arial" charset="0"/>
            </a:endParaRPr>
          </a:p>
          <a:p>
            <a:pPr lvl="1" algn="l">
              <a:lnSpc>
                <a:spcPct val="90000"/>
              </a:lnSpc>
              <a:tabLst>
                <a:tab pos="355600" algn="l"/>
              </a:tabLst>
              <a:defRPr/>
            </a:pPr>
            <a:r>
              <a:rPr lang="es-ES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4.5. Atención personal de llamadas…………………………………….</a:t>
            </a:r>
            <a:endParaRPr lang="es-MX" dirty="0">
              <a:latin typeface="Arial" charset="0"/>
            </a:endParaRPr>
          </a:p>
          <a:p>
            <a:pPr marL="355600" indent="-355600" algn="l">
              <a:lnSpc>
                <a:spcPct val="90000"/>
              </a:lnSpc>
              <a:buFontTx/>
              <a:buAutoNum type="arabicPeriod"/>
              <a:tabLst>
                <a:tab pos="355600" algn="l"/>
              </a:tabLst>
              <a:defRPr/>
            </a:pPr>
            <a:endParaRPr lang="es-MX" dirty="0">
              <a:latin typeface="Arial" charset="0"/>
            </a:endParaRPr>
          </a:p>
          <a:p>
            <a:pPr marL="355600" indent="-355600" algn="l">
              <a:lnSpc>
                <a:spcPct val="90000"/>
              </a:lnSpc>
              <a:buFontTx/>
              <a:buAutoNum type="arabicPeriod"/>
              <a:tabLst>
                <a:tab pos="355600" algn="l"/>
              </a:tabLst>
              <a:defRPr/>
            </a:pPr>
            <a:r>
              <a:rPr lang="es-MX" dirty="0">
                <a:latin typeface="Arial" charset="0"/>
              </a:rPr>
              <a:t>Formatos y Anexos.………………………………………………………..</a:t>
            </a:r>
          </a:p>
          <a:p>
            <a:pPr marL="355600" indent="-355600" algn="l">
              <a:lnSpc>
                <a:spcPct val="90000"/>
              </a:lnSpc>
              <a:buFontTx/>
              <a:buAutoNum type="arabicPeriod"/>
              <a:tabLst>
                <a:tab pos="355600" algn="l"/>
              </a:tabLst>
              <a:defRPr/>
            </a:pPr>
            <a:endParaRPr lang="es-MX" dirty="0">
              <a:latin typeface="Arial" charset="0"/>
            </a:endParaRPr>
          </a:p>
          <a:p>
            <a:pPr marL="355600" indent="-355600" algn="l">
              <a:lnSpc>
                <a:spcPct val="90000"/>
              </a:lnSpc>
              <a:buFontTx/>
              <a:buAutoNum type="arabicPeriod"/>
              <a:tabLst>
                <a:tab pos="355600" algn="l"/>
              </a:tabLst>
              <a:defRPr/>
            </a:pPr>
            <a:r>
              <a:rPr lang="es-MX" dirty="0">
                <a:latin typeface="Arial" charset="0"/>
              </a:rPr>
              <a:t>Simbología………………………………………………………………......</a:t>
            </a:r>
          </a:p>
          <a:p>
            <a:pPr marL="355600" indent="-355600" algn="l">
              <a:lnSpc>
                <a:spcPct val="90000"/>
              </a:lnSpc>
              <a:buFontTx/>
              <a:buAutoNum type="arabicPeriod"/>
              <a:tabLst>
                <a:tab pos="355600" algn="l"/>
              </a:tabLst>
              <a:defRPr/>
            </a:pPr>
            <a:endParaRPr lang="es-MX" dirty="0">
              <a:latin typeface="Arial" charset="0"/>
            </a:endParaRPr>
          </a:p>
          <a:p>
            <a:pPr marL="355600" indent="-355600" algn="l">
              <a:lnSpc>
                <a:spcPct val="90000"/>
              </a:lnSpc>
              <a:buFontTx/>
              <a:buAutoNum type="arabicPeriod"/>
              <a:tabLst>
                <a:tab pos="355600" algn="l"/>
              </a:tabLst>
              <a:defRPr/>
            </a:pPr>
            <a:r>
              <a:rPr lang="es-MX" dirty="0">
                <a:latin typeface="Arial" charset="0"/>
              </a:rPr>
              <a:t>Hoja de modificaciones y revisiones……………………………………...</a:t>
            </a:r>
          </a:p>
          <a:p>
            <a:pPr marL="355600" indent="-355600" algn="l">
              <a:lnSpc>
                <a:spcPct val="90000"/>
              </a:lnSpc>
              <a:buFontTx/>
              <a:buAutoNum type="arabicPeriod"/>
              <a:tabLst>
                <a:tab pos="355600" algn="l"/>
              </a:tabLst>
              <a:defRPr/>
            </a:pPr>
            <a:endParaRPr lang="es-MX" dirty="0">
              <a:latin typeface="Arial" charset="0"/>
            </a:endParaRPr>
          </a:p>
          <a:p>
            <a:pPr algn="l" eaLnBrk="0" hangingPunct="0">
              <a:lnSpc>
                <a:spcPct val="90000"/>
              </a:lnSpc>
              <a:defRPr/>
            </a:pPr>
            <a:endParaRPr lang="es-ES" dirty="0">
              <a:latin typeface="Arial" charset="0"/>
            </a:endParaRPr>
          </a:p>
        </p:txBody>
      </p:sp>
      <p:sp>
        <p:nvSpPr>
          <p:cNvPr id="7" name="Line 17">
            <a:extLst>
              <a:ext uri="{FF2B5EF4-FFF2-40B4-BE49-F238E27FC236}">
                <a16:creationId xmlns:a16="http://schemas.microsoft.com/office/drawing/2014/main" id="{2419612D-426E-4C12-881D-FDC2B8A7C9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9" name="Line 16">
            <a:extLst>
              <a:ext uri="{FF2B5EF4-FFF2-40B4-BE49-F238E27FC236}">
                <a16:creationId xmlns:a16="http://schemas.microsoft.com/office/drawing/2014/main" id="{0BF4F1F9-5548-4697-AD13-459371D380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" name="Line 14">
            <a:extLst>
              <a:ext uri="{FF2B5EF4-FFF2-40B4-BE49-F238E27FC236}">
                <a16:creationId xmlns:a16="http://schemas.microsoft.com/office/drawing/2014/main" id="{47C64913-7277-4384-8A2C-C3E9FF552B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810" y="381000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" name="Line 15">
            <a:extLst>
              <a:ext uri="{FF2B5EF4-FFF2-40B4-BE49-F238E27FC236}">
                <a16:creationId xmlns:a16="http://schemas.microsoft.com/office/drawing/2014/main" id="{A0E5A5F2-1B3A-4F31-9674-674FBCCF69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pic>
        <p:nvPicPr>
          <p:cNvPr id="12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B81AB3B1-908C-4D5F-91EA-E825E0DED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6486E38-6945-4552-9AC6-AEE2B06012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677984"/>
              </p:ext>
            </p:extLst>
          </p:nvPr>
        </p:nvGraphicFramePr>
        <p:xfrm>
          <a:off x="1947291" y="445104"/>
          <a:ext cx="4437150" cy="7128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la Presidencia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139763C-30F8-465E-B536-86914ECDA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337348"/>
              </p:ext>
            </p:extLst>
          </p:nvPr>
        </p:nvGraphicFramePr>
        <p:xfrm>
          <a:off x="5340746" y="8912203"/>
          <a:ext cx="115212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2129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2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Text Box 3">
            <a:extLst>
              <a:ext uri="{FF2B5EF4-FFF2-40B4-BE49-F238E27FC236}">
                <a16:creationId xmlns:a16="http://schemas.microsoft.com/office/drawing/2014/main" id="{77D274BC-09D7-4DDB-BB61-30797D947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15000"/>
            <a:ext cx="5791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187325" defTabSz="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 algn="just" eaLnBrk="1" hangingPunct="1">
              <a:buFont typeface="Wingdings" panose="05000000000000000000" pitchFamily="2" charset="2"/>
              <a:buChar char="²"/>
            </a:pPr>
            <a:r>
              <a:rPr lang="es-MX" altLang="es-MX">
                <a:cs typeface="Times New Roman" panose="02020603050405020304" pitchFamily="18" charset="0"/>
              </a:rPr>
              <a:t>	Debe usarse éste símbolo para evitar cruce entre líneas del flujo o para llegar a una mejor distribución de los símbolos.</a:t>
            </a:r>
          </a:p>
          <a:p>
            <a:pPr lvl="2" algn="just" eaLnBrk="1" hangingPunct="1">
              <a:buFont typeface="Wingdings" panose="05000000000000000000" pitchFamily="2" charset="2"/>
              <a:buChar char="²"/>
            </a:pPr>
            <a:endParaRPr lang="es-MX" altLang="es-MX">
              <a:cs typeface="Times New Roman" panose="02020603050405020304" pitchFamily="18" charset="0"/>
            </a:endParaRPr>
          </a:p>
          <a:p>
            <a:pPr lvl="2" algn="just" eaLnBrk="1" hangingPunct="1">
              <a:buFont typeface="Wingdings" panose="05000000000000000000" pitchFamily="2" charset="2"/>
              <a:buChar char="²"/>
            </a:pPr>
            <a:r>
              <a:rPr lang="es-MX" altLang="es-MX">
                <a:cs typeface="Times New Roman" panose="02020603050405020304" pitchFamily="18" charset="0"/>
              </a:rPr>
              <a:t>Cada conector debe identificarse con otro cuyo número sea el mismo (el mismo para el envío que para la recepción).</a:t>
            </a:r>
            <a:endParaRPr lang="es-MX" altLang="es-MX">
              <a:cs typeface="Arial" panose="020B0604020202020204" pitchFamily="34" charset="0"/>
            </a:endParaRPr>
          </a:p>
        </p:txBody>
      </p:sp>
      <p:grpSp>
        <p:nvGrpSpPr>
          <p:cNvPr id="186372" name="Group 4">
            <a:extLst>
              <a:ext uri="{FF2B5EF4-FFF2-40B4-BE49-F238E27FC236}">
                <a16:creationId xmlns:a16="http://schemas.microsoft.com/office/drawing/2014/main" id="{4F9D49F8-EC9E-4E46-B657-DFC12F89CFC6}"/>
              </a:ext>
            </a:extLst>
          </p:cNvPr>
          <p:cNvGrpSpPr>
            <a:grpSpLocks/>
          </p:cNvGrpSpPr>
          <p:nvPr/>
        </p:nvGrpSpPr>
        <p:grpSpPr bwMode="auto">
          <a:xfrm>
            <a:off x="2093119" y="7101669"/>
            <a:ext cx="2667000" cy="685800"/>
            <a:chOff x="1392" y="3648"/>
            <a:chExt cx="1680" cy="432"/>
          </a:xfrm>
        </p:grpSpPr>
        <p:sp>
          <p:nvSpPr>
            <p:cNvPr id="186373" name="AutoShape 5">
              <a:extLst>
                <a:ext uri="{FF2B5EF4-FFF2-40B4-BE49-F238E27FC236}">
                  <a16:creationId xmlns:a16="http://schemas.microsoft.com/office/drawing/2014/main" id="{63642C44-7D0A-4186-BE9B-720C5B57C1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648"/>
              <a:ext cx="192" cy="192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MX"/>
            </a:p>
          </p:txBody>
        </p:sp>
        <p:sp>
          <p:nvSpPr>
            <p:cNvPr id="186374" name="AutoShape 6">
              <a:extLst>
                <a:ext uri="{FF2B5EF4-FFF2-40B4-BE49-F238E27FC236}">
                  <a16:creationId xmlns:a16="http://schemas.microsoft.com/office/drawing/2014/main" id="{522C0439-EC27-45CF-8763-FBFA022A0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648"/>
              <a:ext cx="192" cy="192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MX"/>
            </a:p>
          </p:txBody>
        </p:sp>
        <p:sp>
          <p:nvSpPr>
            <p:cNvPr id="186375" name="Line 7">
              <a:extLst>
                <a:ext uri="{FF2B5EF4-FFF2-40B4-BE49-F238E27FC236}">
                  <a16:creationId xmlns:a16="http://schemas.microsoft.com/office/drawing/2014/main" id="{89AA577F-490C-4E1A-87F1-70D3CB0171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4" y="38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86376" name="Line 8">
              <a:extLst>
                <a:ext uri="{FF2B5EF4-FFF2-40B4-BE49-F238E27FC236}">
                  <a16:creationId xmlns:a16="http://schemas.microsoft.com/office/drawing/2014/main" id="{55C2E20B-21B2-4B91-917C-9A4B62A96C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38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86377" name="Text Box 9">
              <a:extLst>
                <a:ext uri="{FF2B5EF4-FFF2-40B4-BE49-F238E27FC236}">
                  <a16:creationId xmlns:a16="http://schemas.microsoft.com/office/drawing/2014/main" id="{201F5471-91D4-4A69-BA16-8DB43712D4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3676"/>
              <a:ext cx="240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MX" sz="1100"/>
                <a:t>  3</a:t>
              </a:r>
            </a:p>
          </p:txBody>
        </p:sp>
        <p:sp>
          <p:nvSpPr>
            <p:cNvPr id="186378" name="Text Box 10">
              <a:extLst>
                <a:ext uri="{FF2B5EF4-FFF2-40B4-BE49-F238E27FC236}">
                  <a16:creationId xmlns:a16="http://schemas.microsoft.com/office/drawing/2014/main" id="{9A19C5A5-AFE4-4345-8CFC-502C885D31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676"/>
              <a:ext cx="240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MX" sz="1100"/>
                <a:t>  3</a:t>
              </a:r>
            </a:p>
          </p:txBody>
        </p:sp>
        <p:sp>
          <p:nvSpPr>
            <p:cNvPr id="186379" name="Text Box 11">
              <a:extLst>
                <a:ext uri="{FF2B5EF4-FFF2-40B4-BE49-F238E27FC236}">
                  <a16:creationId xmlns:a16="http://schemas.microsoft.com/office/drawing/2014/main" id="{F64841F2-F0CE-46C7-A6C6-3A6B51DD17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888"/>
              <a:ext cx="57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MX"/>
                <a:t>(salida)</a:t>
              </a:r>
            </a:p>
          </p:txBody>
        </p:sp>
        <p:sp>
          <p:nvSpPr>
            <p:cNvPr id="186380" name="Text Box 12">
              <a:extLst>
                <a:ext uri="{FF2B5EF4-FFF2-40B4-BE49-F238E27FC236}">
                  <a16:creationId xmlns:a16="http://schemas.microsoft.com/office/drawing/2014/main" id="{D8CAE754-E634-462C-A839-653A801E1C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3888"/>
              <a:ext cx="57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MX"/>
                <a:t>(entrada)</a:t>
              </a:r>
            </a:p>
          </p:txBody>
        </p:sp>
      </p:grpSp>
      <p:sp>
        <p:nvSpPr>
          <p:cNvPr id="186381" name="Text Box 13">
            <a:extLst>
              <a:ext uri="{FF2B5EF4-FFF2-40B4-BE49-F238E27FC236}">
                <a16:creationId xmlns:a16="http://schemas.microsoft.com/office/drawing/2014/main" id="{D08764A6-F47E-453D-9A89-000BD8A05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795" y="4293382"/>
            <a:ext cx="35052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s-MX" altLang="es-MX"/>
              <a:t>El CONECTOR representa la conexión o enlace de una parte del diagrama de flujo con otra parte lejana del mismo.</a:t>
            </a:r>
          </a:p>
        </p:txBody>
      </p:sp>
      <p:sp>
        <p:nvSpPr>
          <p:cNvPr id="186382" name="AutoShape 14">
            <a:extLst>
              <a:ext uri="{FF2B5EF4-FFF2-40B4-BE49-F238E27FC236}">
                <a16:creationId xmlns:a16="http://schemas.microsoft.com/office/drawing/2014/main" id="{EB7B5371-BD49-4BAC-8A7B-D35DCD964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883" y="4137807"/>
            <a:ext cx="852487" cy="852488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MX"/>
          </a:p>
        </p:txBody>
      </p:sp>
      <p:sp>
        <p:nvSpPr>
          <p:cNvPr id="186383" name="AutoShape 15">
            <a:extLst>
              <a:ext uri="{FF2B5EF4-FFF2-40B4-BE49-F238E27FC236}">
                <a16:creationId xmlns:a16="http://schemas.microsoft.com/office/drawing/2014/main" id="{8D919690-BC6D-4866-B3F6-103E9AFBA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970" y="1470807"/>
            <a:ext cx="1066800" cy="7620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MX"/>
          </a:p>
        </p:txBody>
      </p:sp>
      <p:sp>
        <p:nvSpPr>
          <p:cNvPr id="186384" name="Text Box 16">
            <a:extLst>
              <a:ext uri="{FF2B5EF4-FFF2-40B4-BE49-F238E27FC236}">
                <a16:creationId xmlns:a16="http://schemas.microsoft.com/office/drawing/2014/main" id="{4F74B6D9-4E51-4F74-B3C6-F74352AB3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970" y="1470807"/>
            <a:ext cx="35052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MX" altLang="es-MX"/>
              <a:t>Este símbolo representa un ARCHIVO común y corriente de oficina, donde se guarda un documento en forma </a:t>
            </a:r>
            <a:r>
              <a:rPr lang="es-MX" altLang="es-MX" b="1"/>
              <a:t>temporal</a:t>
            </a:r>
            <a:r>
              <a:rPr lang="es-MX" altLang="es-MX"/>
              <a:t>.</a:t>
            </a:r>
          </a:p>
        </p:txBody>
      </p:sp>
      <p:sp>
        <p:nvSpPr>
          <p:cNvPr id="186385" name="Text Box 17">
            <a:extLst>
              <a:ext uri="{FF2B5EF4-FFF2-40B4-BE49-F238E27FC236}">
                <a16:creationId xmlns:a16="http://schemas.microsoft.com/office/drawing/2014/main" id="{BD822CB4-EB6A-4038-81F8-50CE19658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795" y="2842407"/>
            <a:ext cx="35052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s-MX" altLang="es-MX"/>
              <a:t>Este símbolo representa un ARCHIVO común y corriente de oficina, donde se guarda un documento en forma </a:t>
            </a:r>
            <a:r>
              <a:rPr lang="es-MX" altLang="es-MX" b="1"/>
              <a:t>permanente</a:t>
            </a:r>
            <a:r>
              <a:rPr lang="es-MX" altLang="es-MX"/>
              <a:t>.</a:t>
            </a:r>
          </a:p>
        </p:txBody>
      </p:sp>
      <p:sp>
        <p:nvSpPr>
          <p:cNvPr id="186386" name="AutoShape 18">
            <a:extLst>
              <a:ext uri="{FF2B5EF4-FFF2-40B4-BE49-F238E27FC236}">
                <a16:creationId xmlns:a16="http://schemas.microsoft.com/office/drawing/2014/main" id="{D3B4F070-C029-4D06-B054-452FAE2A4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145" y="2918607"/>
            <a:ext cx="911225" cy="685800"/>
          </a:xfrm>
          <a:prstGeom prst="flowChartMerg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MX"/>
          </a:p>
        </p:txBody>
      </p:sp>
      <p:sp>
        <p:nvSpPr>
          <p:cNvPr id="19" name="Line 14">
            <a:extLst>
              <a:ext uri="{FF2B5EF4-FFF2-40B4-BE49-F238E27FC236}">
                <a16:creationId xmlns:a16="http://schemas.microsoft.com/office/drawing/2014/main" id="{E5096BA7-3134-48AA-8985-659D1523F1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" y="380999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0" name="Line 17">
            <a:extLst>
              <a:ext uri="{FF2B5EF4-FFF2-40B4-BE49-F238E27FC236}">
                <a16:creationId xmlns:a16="http://schemas.microsoft.com/office/drawing/2014/main" id="{D78EC9C5-C0AE-4F10-A035-120B870B09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1" name="Line 15">
            <a:extLst>
              <a:ext uri="{FF2B5EF4-FFF2-40B4-BE49-F238E27FC236}">
                <a16:creationId xmlns:a16="http://schemas.microsoft.com/office/drawing/2014/main" id="{EFEB4F01-2E4F-42A4-848C-C95D1DE99C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2" name="Line 16">
            <a:extLst>
              <a:ext uri="{FF2B5EF4-FFF2-40B4-BE49-F238E27FC236}">
                <a16:creationId xmlns:a16="http://schemas.microsoft.com/office/drawing/2014/main" id="{5C6CC1F6-35AE-4A48-A92A-AC0096C9AC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23" name="Tabla 22">
            <a:extLst>
              <a:ext uri="{FF2B5EF4-FFF2-40B4-BE49-F238E27FC236}">
                <a16:creationId xmlns:a16="http://schemas.microsoft.com/office/drawing/2014/main" id="{72FBB864-B93E-4E44-B65F-FFD17FFEB0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980252"/>
              </p:ext>
            </p:extLst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la Presidencia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24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474AB378-6968-4453-A56E-3C018B63F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5" name="Tabla 24">
            <a:extLst>
              <a:ext uri="{FF2B5EF4-FFF2-40B4-BE49-F238E27FC236}">
                <a16:creationId xmlns:a16="http://schemas.microsoft.com/office/drawing/2014/main" id="{5EBCB6DD-FC8C-4195-B079-B6A8FE64F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257467"/>
              </p:ext>
            </p:extLst>
          </p:nvPr>
        </p:nvGraphicFramePr>
        <p:xfrm>
          <a:off x="5228634" y="8912203"/>
          <a:ext cx="1264242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64242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29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AutoShape 3">
            <a:extLst>
              <a:ext uri="{FF2B5EF4-FFF2-40B4-BE49-F238E27FC236}">
                <a16:creationId xmlns:a16="http://schemas.microsoft.com/office/drawing/2014/main" id="{CF6E6977-2B9D-4B26-B28C-19EEE215B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267200"/>
            <a:ext cx="698500" cy="685800"/>
          </a:xfrm>
          <a:prstGeom prst="flowChartOffpageConnec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MX"/>
          </a:p>
        </p:txBody>
      </p:sp>
      <p:sp>
        <p:nvSpPr>
          <p:cNvPr id="187396" name="Text Box 4">
            <a:extLst>
              <a:ext uri="{FF2B5EF4-FFF2-40B4-BE49-F238E27FC236}">
                <a16:creationId xmlns:a16="http://schemas.microsoft.com/office/drawing/2014/main" id="{81798036-3FBE-4B43-A541-304A62CB0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267200"/>
            <a:ext cx="3505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lang="es-MX" altLang="es-MX"/>
              <a:t>EL CONECTOR DE PÁGINA representa una conexión o enlace con otra hoja diferente, en la que continúa el diagrama de flujo de la documentación o información del mismo procedimiento.</a:t>
            </a:r>
          </a:p>
        </p:txBody>
      </p:sp>
      <p:sp>
        <p:nvSpPr>
          <p:cNvPr id="187397" name="Text Box 5">
            <a:extLst>
              <a:ext uri="{FF2B5EF4-FFF2-40B4-BE49-F238E27FC236}">
                <a16:creationId xmlns:a16="http://schemas.microsoft.com/office/drawing/2014/main" id="{9D89735D-047E-4B1F-9EFF-240B3AA2F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362200"/>
            <a:ext cx="3505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MX" altLang="es-MX" dirty="0"/>
              <a:t>Este símbolo representa cuando la información enviada, recibida o generada sea por medios electromagnéticos; se tendrá también que representar cuando sean varias copias en alguna medio magnético, señalando su destino tal y como se señala en el caso de los documentos.</a:t>
            </a:r>
            <a:endParaRPr lang="es-MX" altLang="es-MX" b="1" dirty="0"/>
          </a:p>
        </p:txBody>
      </p:sp>
      <p:sp>
        <p:nvSpPr>
          <p:cNvPr id="187398" name="Freeform 6">
            <a:extLst>
              <a:ext uri="{FF2B5EF4-FFF2-40B4-BE49-F238E27FC236}">
                <a16:creationId xmlns:a16="http://schemas.microsoft.com/office/drawing/2014/main" id="{D2D6FC69-D8FE-454C-9E51-6BB311B44959}"/>
              </a:ext>
            </a:extLst>
          </p:cNvPr>
          <p:cNvSpPr>
            <a:spLocks noEditPoints="1"/>
          </p:cNvSpPr>
          <p:nvPr/>
        </p:nvSpPr>
        <p:spPr bwMode="auto">
          <a:xfrm>
            <a:off x="1143000" y="2362200"/>
            <a:ext cx="914400" cy="914400"/>
          </a:xfrm>
          <a:custGeom>
            <a:avLst/>
            <a:gdLst>
              <a:gd name="T0" fmla="*/ 471 w 520"/>
              <a:gd name="T1" fmla="*/ 48 h 392"/>
              <a:gd name="T2" fmla="*/ 504 w 520"/>
              <a:gd name="T3" fmla="*/ 48 h 392"/>
              <a:gd name="T4" fmla="*/ 504 w 520"/>
              <a:gd name="T5" fmla="*/ 25 h 392"/>
              <a:gd name="T6" fmla="*/ 471 w 520"/>
              <a:gd name="T7" fmla="*/ 25 h 392"/>
              <a:gd name="T8" fmla="*/ 471 w 520"/>
              <a:gd name="T9" fmla="*/ 48 h 392"/>
              <a:gd name="T10" fmla="*/ 16 w 520"/>
              <a:gd name="T11" fmla="*/ 48 h 392"/>
              <a:gd name="T12" fmla="*/ 49 w 520"/>
              <a:gd name="T13" fmla="*/ 48 h 392"/>
              <a:gd name="T14" fmla="*/ 49 w 520"/>
              <a:gd name="T15" fmla="*/ 25 h 392"/>
              <a:gd name="T16" fmla="*/ 16 w 520"/>
              <a:gd name="T17" fmla="*/ 25 h 392"/>
              <a:gd name="T18" fmla="*/ 16 w 520"/>
              <a:gd name="T19" fmla="*/ 48 h 392"/>
              <a:gd name="T20" fmla="*/ 130 w 520"/>
              <a:gd name="T21" fmla="*/ 392 h 392"/>
              <a:gd name="T22" fmla="*/ 390 w 520"/>
              <a:gd name="T23" fmla="*/ 392 h 392"/>
              <a:gd name="T24" fmla="*/ 390 w 520"/>
              <a:gd name="T25" fmla="*/ 264 h 392"/>
              <a:gd name="T26" fmla="*/ 388 w 520"/>
              <a:gd name="T27" fmla="*/ 255 h 392"/>
              <a:gd name="T28" fmla="*/ 381 w 520"/>
              <a:gd name="T29" fmla="*/ 248 h 392"/>
              <a:gd name="T30" fmla="*/ 369 w 520"/>
              <a:gd name="T31" fmla="*/ 244 h 392"/>
              <a:gd name="T32" fmla="*/ 151 w 520"/>
              <a:gd name="T33" fmla="*/ 244 h 392"/>
              <a:gd name="T34" fmla="*/ 139 w 520"/>
              <a:gd name="T35" fmla="*/ 248 h 392"/>
              <a:gd name="T36" fmla="*/ 132 w 520"/>
              <a:gd name="T37" fmla="*/ 255 h 392"/>
              <a:gd name="T38" fmla="*/ 130 w 520"/>
              <a:gd name="T39" fmla="*/ 264 h 392"/>
              <a:gd name="T40" fmla="*/ 130 w 520"/>
              <a:gd name="T41" fmla="*/ 392 h 392"/>
              <a:gd name="T42" fmla="*/ 64 w 520"/>
              <a:gd name="T43" fmla="*/ 196 h 392"/>
              <a:gd name="T44" fmla="*/ 456 w 520"/>
              <a:gd name="T45" fmla="*/ 196 h 392"/>
              <a:gd name="T46" fmla="*/ 456 w 520"/>
              <a:gd name="T47" fmla="*/ 0 h 392"/>
              <a:gd name="T48" fmla="*/ 64 w 520"/>
              <a:gd name="T49" fmla="*/ 0 h 392"/>
              <a:gd name="T50" fmla="*/ 64 w 520"/>
              <a:gd name="T51" fmla="*/ 196 h 392"/>
              <a:gd name="T52" fmla="*/ 0 w 520"/>
              <a:gd name="T53" fmla="*/ 356 h 392"/>
              <a:gd name="T54" fmla="*/ 49 w 520"/>
              <a:gd name="T55" fmla="*/ 392 h 392"/>
              <a:gd name="T56" fmla="*/ 494 w 520"/>
              <a:gd name="T57" fmla="*/ 392 h 392"/>
              <a:gd name="T58" fmla="*/ 504 w 520"/>
              <a:gd name="T59" fmla="*/ 391 h 392"/>
              <a:gd name="T60" fmla="*/ 513 w 520"/>
              <a:gd name="T61" fmla="*/ 387 h 392"/>
              <a:gd name="T62" fmla="*/ 518 w 520"/>
              <a:gd name="T63" fmla="*/ 381 h 392"/>
              <a:gd name="T64" fmla="*/ 520 w 520"/>
              <a:gd name="T65" fmla="*/ 373 h 392"/>
              <a:gd name="T66" fmla="*/ 520 w 520"/>
              <a:gd name="T67" fmla="*/ 19 h 392"/>
              <a:gd name="T68" fmla="*/ 518 w 520"/>
              <a:gd name="T69" fmla="*/ 12 h 392"/>
              <a:gd name="T70" fmla="*/ 513 w 520"/>
              <a:gd name="T71" fmla="*/ 5 h 392"/>
              <a:gd name="T72" fmla="*/ 504 w 520"/>
              <a:gd name="T73" fmla="*/ 1 h 392"/>
              <a:gd name="T74" fmla="*/ 494 w 520"/>
              <a:gd name="T75" fmla="*/ 0 h 392"/>
              <a:gd name="T76" fmla="*/ 26 w 520"/>
              <a:gd name="T77" fmla="*/ 0 h 392"/>
              <a:gd name="T78" fmla="*/ 16 w 520"/>
              <a:gd name="T79" fmla="*/ 1 h 392"/>
              <a:gd name="T80" fmla="*/ 7 w 520"/>
              <a:gd name="T81" fmla="*/ 5 h 392"/>
              <a:gd name="T82" fmla="*/ 2 w 520"/>
              <a:gd name="T83" fmla="*/ 12 h 392"/>
              <a:gd name="T84" fmla="*/ 0 w 520"/>
              <a:gd name="T85" fmla="*/ 19 h 392"/>
              <a:gd name="T86" fmla="*/ 0 w 520"/>
              <a:gd name="T87" fmla="*/ 356 h 392"/>
              <a:gd name="T88" fmla="*/ 182 w 520"/>
              <a:gd name="T89" fmla="*/ 364 h 392"/>
              <a:gd name="T90" fmla="*/ 246 w 520"/>
              <a:gd name="T91" fmla="*/ 364 h 392"/>
              <a:gd name="T92" fmla="*/ 246 w 520"/>
              <a:gd name="T93" fmla="*/ 265 h 392"/>
              <a:gd name="T94" fmla="*/ 182 w 520"/>
              <a:gd name="T95" fmla="*/ 265 h 392"/>
              <a:gd name="T96" fmla="*/ 182 w 520"/>
              <a:gd name="T97" fmla="*/ 364 h 39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20"/>
              <a:gd name="T148" fmla="*/ 0 h 392"/>
              <a:gd name="T149" fmla="*/ 520 w 520"/>
              <a:gd name="T150" fmla="*/ 392 h 39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20" h="392">
                <a:moveTo>
                  <a:pt x="471" y="48"/>
                </a:moveTo>
                <a:lnTo>
                  <a:pt x="504" y="48"/>
                </a:lnTo>
                <a:lnTo>
                  <a:pt x="504" y="25"/>
                </a:lnTo>
                <a:lnTo>
                  <a:pt x="471" y="25"/>
                </a:lnTo>
                <a:lnTo>
                  <a:pt x="471" y="48"/>
                </a:lnTo>
                <a:close/>
                <a:moveTo>
                  <a:pt x="16" y="48"/>
                </a:moveTo>
                <a:lnTo>
                  <a:pt x="49" y="48"/>
                </a:lnTo>
                <a:lnTo>
                  <a:pt x="49" y="25"/>
                </a:lnTo>
                <a:lnTo>
                  <a:pt x="16" y="25"/>
                </a:lnTo>
                <a:lnTo>
                  <a:pt x="16" y="48"/>
                </a:lnTo>
                <a:close/>
                <a:moveTo>
                  <a:pt x="130" y="392"/>
                </a:moveTo>
                <a:lnTo>
                  <a:pt x="390" y="392"/>
                </a:lnTo>
                <a:lnTo>
                  <a:pt x="390" y="264"/>
                </a:lnTo>
                <a:lnTo>
                  <a:pt x="388" y="255"/>
                </a:lnTo>
                <a:lnTo>
                  <a:pt x="381" y="248"/>
                </a:lnTo>
                <a:lnTo>
                  <a:pt x="369" y="244"/>
                </a:lnTo>
                <a:lnTo>
                  <a:pt x="151" y="244"/>
                </a:lnTo>
                <a:lnTo>
                  <a:pt x="139" y="248"/>
                </a:lnTo>
                <a:lnTo>
                  <a:pt x="132" y="255"/>
                </a:lnTo>
                <a:lnTo>
                  <a:pt x="130" y="264"/>
                </a:lnTo>
                <a:lnTo>
                  <a:pt x="130" y="392"/>
                </a:lnTo>
                <a:close/>
                <a:moveTo>
                  <a:pt x="64" y="196"/>
                </a:moveTo>
                <a:lnTo>
                  <a:pt x="456" y="196"/>
                </a:lnTo>
                <a:lnTo>
                  <a:pt x="456" y="0"/>
                </a:lnTo>
                <a:lnTo>
                  <a:pt x="64" y="0"/>
                </a:lnTo>
                <a:lnTo>
                  <a:pt x="64" y="196"/>
                </a:lnTo>
                <a:close/>
                <a:moveTo>
                  <a:pt x="0" y="356"/>
                </a:moveTo>
                <a:lnTo>
                  <a:pt x="49" y="392"/>
                </a:lnTo>
                <a:lnTo>
                  <a:pt x="494" y="392"/>
                </a:lnTo>
                <a:lnTo>
                  <a:pt x="504" y="391"/>
                </a:lnTo>
                <a:lnTo>
                  <a:pt x="513" y="387"/>
                </a:lnTo>
                <a:lnTo>
                  <a:pt x="518" y="381"/>
                </a:lnTo>
                <a:lnTo>
                  <a:pt x="520" y="373"/>
                </a:lnTo>
                <a:lnTo>
                  <a:pt x="520" y="19"/>
                </a:lnTo>
                <a:lnTo>
                  <a:pt x="518" y="12"/>
                </a:lnTo>
                <a:lnTo>
                  <a:pt x="513" y="5"/>
                </a:lnTo>
                <a:lnTo>
                  <a:pt x="504" y="1"/>
                </a:lnTo>
                <a:lnTo>
                  <a:pt x="494" y="0"/>
                </a:lnTo>
                <a:lnTo>
                  <a:pt x="26" y="0"/>
                </a:lnTo>
                <a:lnTo>
                  <a:pt x="16" y="1"/>
                </a:lnTo>
                <a:lnTo>
                  <a:pt x="7" y="5"/>
                </a:lnTo>
                <a:lnTo>
                  <a:pt x="2" y="12"/>
                </a:lnTo>
                <a:lnTo>
                  <a:pt x="0" y="19"/>
                </a:lnTo>
                <a:lnTo>
                  <a:pt x="0" y="356"/>
                </a:lnTo>
                <a:close/>
                <a:moveTo>
                  <a:pt x="182" y="364"/>
                </a:moveTo>
                <a:lnTo>
                  <a:pt x="246" y="364"/>
                </a:lnTo>
                <a:lnTo>
                  <a:pt x="246" y="265"/>
                </a:lnTo>
                <a:lnTo>
                  <a:pt x="182" y="265"/>
                </a:lnTo>
                <a:lnTo>
                  <a:pt x="182" y="364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7" name="Line 14">
            <a:extLst>
              <a:ext uri="{FF2B5EF4-FFF2-40B4-BE49-F238E27FC236}">
                <a16:creationId xmlns:a16="http://schemas.microsoft.com/office/drawing/2014/main" id="{2844A630-B2C3-45A0-86F9-28B538A0031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" y="380999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" name="Line 17">
            <a:extLst>
              <a:ext uri="{FF2B5EF4-FFF2-40B4-BE49-F238E27FC236}">
                <a16:creationId xmlns:a16="http://schemas.microsoft.com/office/drawing/2014/main" id="{4EA38DA3-9B71-4B90-AF08-F62721ECC3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9" name="Line 15">
            <a:extLst>
              <a:ext uri="{FF2B5EF4-FFF2-40B4-BE49-F238E27FC236}">
                <a16:creationId xmlns:a16="http://schemas.microsoft.com/office/drawing/2014/main" id="{68D2B047-F080-4599-ABC1-EF6B8CC73F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408777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" name="Line 16">
            <a:extLst>
              <a:ext uri="{FF2B5EF4-FFF2-40B4-BE49-F238E27FC236}">
                <a16:creationId xmlns:a16="http://schemas.microsoft.com/office/drawing/2014/main" id="{6C89A0FA-308D-4C9C-B31B-598D0AFF57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24E181B1-4D74-43F4-BD8E-6877240A9C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077204"/>
              </p:ext>
            </p:extLst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la Presidencia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12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984BC1A0-F6B6-461B-B011-9CF6A7959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AFF580C1-A85C-4303-BF1B-BF4D0F669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625147"/>
              </p:ext>
            </p:extLst>
          </p:nvPr>
        </p:nvGraphicFramePr>
        <p:xfrm>
          <a:off x="5181006" y="8912203"/>
          <a:ext cx="131187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1870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30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B7AB2D20-B357-4166-B4B7-D504577E1998}"/>
              </a:ext>
            </a:extLst>
          </p:cNvPr>
          <p:cNvSpPr/>
          <p:nvPr/>
        </p:nvSpPr>
        <p:spPr>
          <a:xfrm>
            <a:off x="548680" y="1422929"/>
            <a:ext cx="57606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s-MX" altLang="es-MX" sz="2000" b="1" dirty="0">
                <a:solidFill>
                  <a:schemeClr val="bg1">
                    <a:lumMod val="6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MANUAL DE PROCEDIMIENTOS DE LA OFICINA DE LA PRESIDENCIA MUNICIPAL</a:t>
            </a:r>
          </a:p>
          <a:p>
            <a:pPr lvl="0" eaLnBrk="0" hangingPunct="0"/>
            <a:endParaRPr lang="es-MX" altLang="es-MX" sz="2000" b="1" dirty="0">
              <a:solidFill>
                <a:schemeClr val="bg1">
                  <a:lumMod val="65000"/>
                </a:schemeClr>
              </a:solidFill>
              <a:cs typeface="Arial" panose="020B0604020202020204" pitchFamily="34" charset="0"/>
            </a:endParaRPr>
          </a:p>
          <a:p>
            <a:pPr lvl="0" eaLnBrk="0" hangingPunct="0"/>
            <a:r>
              <a:rPr lang="es-MX" altLang="es-MX" sz="2000" b="1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HOJA DE MODIFICACIONES Y REVISIONES SEMESTRALES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465EC54-299F-4EEC-851A-1FE824C08A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950162"/>
              </p:ext>
            </p:extLst>
          </p:nvPr>
        </p:nvGraphicFramePr>
        <p:xfrm>
          <a:off x="548680" y="3390156"/>
          <a:ext cx="5760640" cy="4942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391820224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21371466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76760717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1692757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Fecha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Revisó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Modificó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Autorizó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371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947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6496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4826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3410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951854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68DD151-9BCF-4728-934B-2C0F9F1C75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424708"/>
              </p:ext>
            </p:extLst>
          </p:nvPr>
        </p:nvGraphicFramePr>
        <p:xfrm>
          <a:off x="5181006" y="8912203"/>
          <a:ext cx="131187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1870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31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  <p:pic>
        <p:nvPicPr>
          <p:cNvPr id="5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866EE825-D6F6-4091-8903-7F3942D1B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565" y="351568"/>
            <a:ext cx="1465515" cy="1071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42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A5EE7609-046A-458F-B1AB-8FF52AF8C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6172200" cy="489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8000" tIns="45810" rIns="378000" bIns="45810">
            <a:spAutoFit/>
          </a:bodyPr>
          <a:lstStyle>
            <a:lvl1pPr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MX" sz="1400" b="1" dirty="0"/>
              <a:t>1.</a:t>
            </a:r>
          </a:p>
          <a:p>
            <a:pPr eaLnBrk="1" hangingPunct="1"/>
            <a:r>
              <a:rPr lang="es-MX" altLang="es-MX" sz="1400" b="1" dirty="0"/>
              <a:t>Introducción</a:t>
            </a:r>
          </a:p>
          <a:p>
            <a:pPr eaLnBrk="1" hangingPunct="1"/>
            <a:endParaRPr lang="es-MX" altLang="es-MX" b="1" dirty="0"/>
          </a:p>
          <a:p>
            <a:pPr algn="just" eaLnBrk="1" hangingPunct="1"/>
            <a:r>
              <a:rPr lang="es-ES" altLang="es-MX" dirty="0">
                <a:cs typeface="Times New Roman" panose="02020603050405020304" pitchFamily="18" charset="0"/>
              </a:rPr>
              <a:t>El presente manual es la versión detallada por escrito de los procedimientos a través de la descripción de los objetivos, funciones, autoridad y responsabilidad de los distintos puestos de trabajo a fin de mantener la estructura organizacional adecuada que permita realizar las funciones, así como las tareas administrativas especificas que se ejecutan en la </a:t>
            </a:r>
            <a:r>
              <a:rPr lang="es-MX" altLang="es-MX" dirty="0">
                <a:cs typeface="Times New Roman" panose="02020603050405020304" pitchFamily="18" charset="0"/>
              </a:rPr>
              <a:t>Oficina de la Presidencia Municipal</a:t>
            </a:r>
            <a:r>
              <a:rPr lang="es-ES" altLang="es-MX" dirty="0">
                <a:cs typeface="Times New Roman" panose="02020603050405020304" pitchFamily="18" charset="0"/>
              </a:rPr>
              <a:t> del H. Ayuntamiento de Tlatlauquitepec.</a:t>
            </a:r>
          </a:p>
          <a:p>
            <a:pPr algn="just" eaLnBrk="1" hangingPunct="1"/>
            <a:r>
              <a:rPr lang="es-ES" altLang="es-MX" dirty="0">
                <a:cs typeface="Arial" panose="020B0604020202020204" pitchFamily="34" charset="0"/>
              </a:rPr>
              <a:t> </a:t>
            </a:r>
            <a:endParaRPr lang="es-ES" altLang="es-MX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s-ES" altLang="es-MX" dirty="0">
                <a:cs typeface="Arial" panose="020B0604020202020204" pitchFamily="34" charset="0"/>
              </a:rPr>
              <a:t>La principal finalidad en su elaboración es que cuente con su propio manual de procedimientos a fin de proporcionar al personal y funcionarios encargados de la dirección, una visión completa de las diversas funciones y actividades que asume y desarrolla esta Unidad Responsable y al mismo tiempo ser un documento guía en la ejecución de las actividades que se realizan.</a:t>
            </a:r>
            <a:endParaRPr lang="es-ES" altLang="es-MX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s-ES" altLang="es-MX" dirty="0">
                <a:cs typeface="Arial" panose="020B0604020202020204" pitchFamily="34" charset="0"/>
              </a:rPr>
              <a:t>  </a:t>
            </a:r>
            <a:endParaRPr lang="es-ES" altLang="es-MX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s-ES" altLang="es-MX" dirty="0">
                <a:cs typeface="Arial" panose="020B0604020202020204" pitchFamily="34" charset="0"/>
              </a:rPr>
              <a:t>Para lograr el mejor cumplimiento de este documento se recomienda efectuar su revisión semestral a fin de incluir las adecuaciones que surjan de los avances en el proceso del ejercicio de Gobierno 2018-2021</a:t>
            </a:r>
            <a:endParaRPr lang="es-ES" altLang="es-MX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s-ES" altLang="es-MX" dirty="0">
                <a:cs typeface="Arial" panose="020B0604020202020204" pitchFamily="34" charset="0"/>
              </a:rPr>
              <a:t> </a:t>
            </a:r>
            <a:endParaRPr lang="es-ES" altLang="es-MX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s-ES" altLang="es-MX" dirty="0">
                <a:cs typeface="Arial" panose="020B0604020202020204" pitchFamily="34" charset="0"/>
              </a:rPr>
              <a:t>Este manual forma parte del activo fijo de la Presidencia Municipal, por consiguiente deberá permanecer en el centro de trabajo para efecto de consulta.</a:t>
            </a:r>
            <a:endParaRPr lang="es-MX" altLang="es-MX" dirty="0">
              <a:cs typeface="Arial" panose="020B0604020202020204" pitchFamily="34" charset="0"/>
            </a:endParaRPr>
          </a:p>
          <a:p>
            <a:pPr algn="just" eaLnBrk="1" hangingPunct="1"/>
            <a:endParaRPr lang="es-MX" altLang="es-MX" dirty="0"/>
          </a:p>
          <a:p>
            <a:pPr algn="just" eaLnBrk="1" hangingPunct="1">
              <a:lnSpc>
                <a:spcPct val="110000"/>
              </a:lnSpc>
            </a:pPr>
            <a:endParaRPr lang="es-MX" altLang="es-MX" dirty="0"/>
          </a:p>
        </p:txBody>
      </p:sp>
      <p:sp>
        <p:nvSpPr>
          <p:cNvPr id="17412" name="6 CuadroTexto">
            <a:extLst>
              <a:ext uri="{FF2B5EF4-FFF2-40B4-BE49-F238E27FC236}">
                <a16:creationId xmlns:a16="http://schemas.microsoft.com/office/drawing/2014/main" id="{C788D5F9-C909-4072-8E77-B87F8C781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2825" y="9083675"/>
            <a:ext cx="479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EFBD217-F06C-4696-8EBA-CD23A190588C}" type="slidenum">
              <a:rPr lang="es-MX" altLang="es-MX" sz="1000"/>
              <a:pPr algn="r" eaLnBrk="1" hangingPunct="1"/>
              <a:t>3</a:t>
            </a:fld>
            <a:endParaRPr lang="es-MX" altLang="es-MX" sz="1000"/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20856DE5-A6A0-4C19-9AA4-D99B3DDE7B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" name="Line 17">
            <a:extLst>
              <a:ext uri="{FF2B5EF4-FFF2-40B4-BE49-F238E27FC236}">
                <a16:creationId xmlns:a16="http://schemas.microsoft.com/office/drawing/2014/main" id="{21E7B7A1-AEF7-4B26-A3D8-1BD04E3422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" name="Line 14">
            <a:extLst>
              <a:ext uri="{FF2B5EF4-FFF2-40B4-BE49-F238E27FC236}">
                <a16:creationId xmlns:a16="http://schemas.microsoft.com/office/drawing/2014/main" id="{5D765BD1-871A-4FE7-9271-20D06C1369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" y="380999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" name="Line 16">
            <a:extLst>
              <a:ext uri="{FF2B5EF4-FFF2-40B4-BE49-F238E27FC236}">
                <a16:creationId xmlns:a16="http://schemas.microsoft.com/office/drawing/2014/main" id="{A364AA40-3CC0-4464-A216-9B16A844A5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3B40F9B9-A186-49B5-BA32-32E50AE53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762647"/>
              </p:ext>
            </p:extLst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la Presidencia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10" name="Picture 2077" descr="Resultado de imagen para ayuntamiento de tlatlauquitepec">
            <a:hlinkClick r:id="rId3"/>
            <a:extLst>
              <a:ext uri="{FF2B5EF4-FFF2-40B4-BE49-F238E27FC236}">
                <a16:creationId xmlns:a16="http://schemas.microsoft.com/office/drawing/2014/main" id="{1A73F6DE-9618-4A83-B406-58A3310EF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22D23CEB-267B-4805-8095-7CFDF81A64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729187"/>
              </p:ext>
            </p:extLst>
          </p:nvPr>
        </p:nvGraphicFramePr>
        <p:xfrm>
          <a:off x="5340746" y="8995980"/>
          <a:ext cx="115212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2129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3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5">
            <a:extLst>
              <a:ext uri="{FF2B5EF4-FFF2-40B4-BE49-F238E27FC236}">
                <a16:creationId xmlns:a16="http://schemas.microsoft.com/office/drawing/2014/main" id="{7ED089B5-F246-411B-89E6-EF4D95991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7" y="1373932"/>
            <a:ext cx="6172200" cy="4462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8000" tIns="45810" rIns="378000" bIns="45810">
            <a:spAutoFit/>
          </a:bodyPr>
          <a:lstStyle>
            <a:lvl1pPr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MX" altLang="es-MX" sz="1400" b="1" dirty="0"/>
          </a:p>
          <a:p>
            <a:pPr eaLnBrk="1" hangingPunct="1"/>
            <a:r>
              <a:rPr lang="es-MX" altLang="es-MX" sz="1400" b="1" dirty="0"/>
              <a:t>2.</a:t>
            </a:r>
          </a:p>
          <a:p>
            <a:pPr eaLnBrk="1" hangingPunct="1"/>
            <a:r>
              <a:rPr lang="es-MX" altLang="es-MX" sz="1400" b="1" dirty="0"/>
              <a:t>Marco Legal</a:t>
            </a:r>
          </a:p>
          <a:p>
            <a:pPr algn="just" eaLnBrk="1" hangingPunct="1"/>
            <a:r>
              <a:rPr lang="es-ES_tradnl" altLang="es-MX" sz="1400" dirty="0">
                <a:cs typeface="Arial" panose="020B0604020202020204" pitchFamily="34" charset="0"/>
              </a:rPr>
              <a:t> </a:t>
            </a:r>
          </a:p>
          <a:p>
            <a:pPr algn="just" eaLnBrk="1" hangingPunct="1"/>
            <a:endParaRPr lang="es-ES" altLang="es-MX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s-ES_tradnl" altLang="es-MX" dirty="0">
                <a:cs typeface="Arial" panose="020B0604020202020204" pitchFamily="34" charset="0"/>
              </a:rPr>
              <a:t> </a:t>
            </a:r>
          </a:p>
          <a:p>
            <a:pPr marL="171450" indent="-171450" algn="just" eaLnBrk="1" hangingPunct="1">
              <a:buFont typeface="Wingdings" panose="05000000000000000000" pitchFamily="2" charset="2"/>
              <a:buChar char="Ø"/>
            </a:pPr>
            <a:r>
              <a:rPr lang="es-CO" altLang="es-MX" dirty="0"/>
              <a:t>Constitución Política de los Estados Unidos Mexicanos.</a:t>
            </a:r>
          </a:p>
          <a:p>
            <a:pPr marL="171450" indent="-171450" algn="just" eaLnBrk="1" hangingPunct="1">
              <a:buFont typeface="Wingdings" panose="05000000000000000000" pitchFamily="2" charset="2"/>
              <a:buChar char="Ø"/>
            </a:pPr>
            <a:endParaRPr lang="es-MX" altLang="es-MX" dirty="0"/>
          </a:p>
          <a:p>
            <a:pPr marL="171450" indent="-171450" algn="just" eaLnBrk="1" hangingPunct="1">
              <a:buFont typeface="Wingdings" panose="05000000000000000000" pitchFamily="2" charset="2"/>
              <a:buChar char="Ø"/>
            </a:pPr>
            <a:r>
              <a:rPr lang="es-CO" altLang="es-MX" dirty="0"/>
              <a:t>Constitución Política del Estado Libre y Soberano de Puebla.</a:t>
            </a:r>
            <a:endParaRPr lang="es-MX" altLang="es-MX" dirty="0"/>
          </a:p>
          <a:p>
            <a:pPr marL="171450" indent="-171450" algn="just" eaLnBrk="1" hangingPunct="1">
              <a:buFont typeface="Wingdings" panose="05000000000000000000" pitchFamily="2" charset="2"/>
              <a:buChar char="Ø"/>
            </a:pPr>
            <a:endParaRPr lang="es-MX" altLang="es-MX" dirty="0"/>
          </a:p>
          <a:p>
            <a:pPr marL="171450" indent="-171450" algn="just" eaLnBrk="1" hangingPunct="1">
              <a:buFont typeface="Wingdings" panose="05000000000000000000" pitchFamily="2" charset="2"/>
              <a:buChar char="Ø"/>
            </a:pPr>
            <a:r>
              <a:rPr lang="es-CO" altLang="es-MX" dirty="0"/>
              <a:t>Ley Orgánica de la Administración Pública del Estado.</a:t>
            </a:r>
          </a:p>
          <a:p>
            <a:pPr marL="171450" indent="-171450" algn="just" eaLnBrk="1" hangingPunct="1">
              <a:buFont typeface="Wingdings" panose="05000000000000000000" pitchFamily="2" charset="2"/>
              <a:buChar char="Ø"/>
            </a:pPr>
            <a:endParaRPr lang="es-CO" altLang="es-MX" dirty="0"/>
          </a:p>
          <a:p>
            <a:pPr marL="171450" indent="-171450" algn="just" eaLnBrk="1" hangingPunct="1">
              <a:buFont typeface="Wingdings" panose="05000000000000000000" pitchFamily="2" charset="2"/>
              <a:buChar char="Ø"/>
            </a:pPr>
            <a:r>
              <a:rPr lang="es-MX" dirty="0"/>
              <a:t>Ley de Adquisiciones, Arrendamientos y Servicios del Sector Público Estatal y Municipal, 	</a:t>
            </a:r>
          </a:p>
          <a:p>
            <a:pPr algn="just" eaLnBrk="1" hangingPunct="1"/>
            <a:endParaRPr lang="es-CO" altLang="es-MX" dirty="0"/>
          </a:p>
          <a:p>
            <a:pPr marL="171450" indent="-171450" algn="just" eaLnBrk="1" hangingPunct="1">
              <a:buFont typeface="Wingdings" panose="05000000000000000000" pitchFamily="2" charset="2"/>
              <a:buChar char="Ø"/>
            </a:pPr>
            <a:r>
              <a:rPr lang="es-CO" altLang="es-MX" dirty="0"/>
              <a:t>Ley de Responsabilidades de los Servidores Públicos del Estado de Puebla.</a:t>
            </a:r>
          </a:p>
          <a:p>
            <a:pPr marL="171450" indent="-171450" algn="just" eaLnBrk="1" hangingPunct="1">
              <a:buFont typeface="Wingdings" panose="05000000000000000000" pitchFamily="2" charset="2"/>
              <a:buChar char="Ø"/>
            </a:pPr>
            <a:endParaRPr lang="es-CO" altLang="es-MX" dirty="0"/>
          </a:p>
          <a:p>
            <a:pPr marL="171450" indent="-171450" algn="just" eaLnBrk="1" hangingPunct="1">
              <a:buFont typeface="Wingdings" panose="05000000000000000000" pitchFamily="2" charset="2"/>
              <a:buChar char="Ø"/>
            </a:pPr>
            <a:r>
              <a:rPr lang="es-CO" altLang="es-MX" dirty="0"/>
              <a:t>Ley de Transparencia y Acceso a la Información Pública del Estado de Puebla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s-CO" dirty="0"/>
          </a:p>
          <a:p>
            <a:pPr marL="171450" indent="-171450" algn="just" eaLnBrk="1" hangingPunct="1">
              <a:buFont typeface="Wingdings" panose="05000000000000000000" pitchFamily="2" charset="2"/>
              <a:buChar char="Ø"/>
            </a:pPr>
            <a:r>
              <a:rPr lang="es-MX" altLang="es-MX" dirty="0"/>
              <a:t>Ley Orgánica Municipal del Estado de Puebla</a:t>
            </a:r>
          </a:p>
          <a:p>
            <a:pPr algn="just" eaLnBrk="1" hangingPunct="1"/>
            <a:endParaRPr lang="es-CO" altLang="es-MX" dirty="0"/>
          </a:p>
          <a:p>
            <a:pPr algn="just" eaLnBrk="1" hangingPunct="1"/>
            <a:endParaRPr lang="es-CO" altLang="es-MX" dirty="0"/>
          </a:p>
        </p:txBody>
      </p:sp>
      <p:sp>
        <p:nvSpPr>
          <p:cNvPr id="18436" name="3 CuadroTexto">
            <a:extLst>
              <a:ext uri="{FF2B5EF4-FFF2-40B4-BE49-F238E27FC236}">
                <a16:creationId xmlns:a16="http://schemas.microsoft.com/office/drawing/2014/main" id="{D391E4AF-A1FB-49BD-89E3-01D4797BF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2825" y="9083675"/>
            <a:ext cx="479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B912210-B774-4829-A90F-AFC30DC73235}" type="slidenum">
              <a:rPr lang="es-MX" altLang="es-MX" sz="1000"/>
              <a:pPr algn="r" eaLnBrk="1" hangingPunct="1"/>
              <a:t>4</a:t>
            </a:fld>
            <a:endParaRPr lang="es-MX" altLang="es-MX" sz="1000" dirty="0"/>
          </a:p>
        </p:txBody>
      </p:sp>
      <p:sp>
        <p:nvSpPr>
          <p:cNvPr id="5" name="Line 16">
            <a:extLst>
              <a:ext uri="{FF2B5EF4-FFF2-40B4-BE49-F238E27FC236}">
                <a16:creationId xmlns:a16="http://schemas.microsoft.com/office/drawing/2014/main" id="{B9E9E503-ED2C-4BF9-AC64-531ECD0257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" name="Line 14">
            <a:extLst>
              <a:ext uri="{FF2B5EF4-FFF2-40B4-BE49-F238E27FC236}">
                <a16:creationId xmlns:a16="http://schemas.microsoft.com/office/drawing/2014/main" id="{C5E053AF-4DFB-4EBB-BD10-53AABD61FA4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" y="380999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" name="Line 17">
            <a:extLst>
              <a:ext uri="{FF2B5EF4-FFF2-40B4-BE49-F238E27FC236}">
                <a16:creationId xmlns:a16="http://schemas.microsoft.com/office/drawing/2014/main" id="{16413335-4F29-48DC-857C-AD1487C3DB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" name="Line 15">
            <a:extLst>
              <a:ext uri="{FF2B5EF4-FFF2-40B4-BE49-F238E27FC236}">
                <a16:creationId xmlns:a16="http://schemas.microsoft.com/office/drawing/2014/main" id="{DDF83430-1EB9-4547-AF2D-DD5A7FEF5D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34F54408-8E81-4E21-82F5-847E26C43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507163"/>
              </p:ext>
            </p:extLst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la Presidencia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10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AEE60C0B-2A43-435C-B60C-72529C09D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95A6427A-BEC7-436B-B404-11C1B52003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081404"/>
              </p:ext>
            </p:extLst>
          </p:nvPr>
        </p:nvGraphicFramePr>
        <p:xfrm>
          <a:off x="5340746" y="8912203"/>
          <a:ext cx="115212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2129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4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8">
            <a:extLst>
              <a:ext uri="{FF2B5EF4-FFF2-40B4-BE49-F238E27FC236}">
                <a16:creationId xmlns:a16="http://schemas.microsoft.com/office/drawing/2014/main" id="{56AD9000-9161-4515-983A-7B06000E4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19200"/>
            <a:ext cx="61722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MX"/>
          </a:p>
        </p:txBody>
      </p:sp>
      <p:sp>
        <p:nvSpPr>
          <p:cNvPr id="20485" name="Text Box 21">
            <a:extLst>
              <a:ext uri="{FF2B5EF4-FFF2-40B4-BE49-F238E27FC236}">
                <a16:creationId xmlns:a16="http://schemas.microsoft.com/office/drawing/2014/main" id="{537B9D85-B2AB-488B-A958-45DBB01CD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596" y="1614178"/>
            <a:ext cx="25699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MX" sz="1400" b="1" dirty="0"/>
              <a:t>3. </a:t>
            </a:r>
          </a:p>
          <a:p>
            <a:pPr eaLnBrk="1" hangingPunct="1"/>
            <a:r>
              <a:rPr lang="es-MX" altLang="es-MX" sz="1400" b="1" dirty="0"/>
              <a:t>Relación de procedimientos</a:t>
            </a:r>
            <a:endParaRPr lang="es-ES" altLang="es-MX" sz="1400" b="1" dirty="0"/>
          </a:p>
        </p:txBody>
      </p:sp>
      <p:sp>
        <p:nvSpPr>
          <p:cNvPr id="20490" name="9 CuadroTexto">
            <a:extLst>
              <a:ext uri="{FF2B5EF4-FFF2-40B4-BE49-F238E27FC236}">
                <a16:creationId xmlns:a16="http://schemas.microsoft.com/office/drawing/2014/main" id="{85A3E927-D36C-4107-AE16-74AA1D184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2825" y="9083675"/>
            <a:ext cx="479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51B5E13-E6E6-4C25-9C54-482D9756A1F4}" type="slidenum">
              <a:rPr lang="es-MX" altLang="es-MX" sz="1000"/>
              <a:pPr algn="r" eaLnBrk="1" hangingPunct="1"/>
              <a:t>5</a:t>
            </a:fld>
            <a:endParaRPr lang="es-MX" altLang="es-MX" sz="100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F47C5C2-4010-44A1-8B7A-25AF0DAFD4E3}"/>
              </a:ext>
            </a:extLst>
          </p:cNvPr>
          <p:cNvSpPr/>
          <p:nvPr/>
        </p:nvSpPr>
        <p:spPr>
          <a:xfrm>
            <a:off x="628650" y="2589212"/>
            <a:ext cx="5400128" cy="2873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228600" algn="l">
              <a:lnSpc>
                <a:spcPct val="90000"/>
              </a:lnSpc>
              <a:buFont typeface="+mj-lt"/>
              <a:buAutoNum type="arabicPeriod"/>
              <a:tabLst>
                <a:tab pos="355600" algn="l"/>
              </a:tabLst>
              <a:defRPr/>
            </a:pPr>
            <a:r>
              <a:rPr lang="es-ES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Recepción de oficios dirigidos al Presidente Municipal.</a:t>
            </a:r>
          </a:p>
          <a:p>
            <a:pPr marL="685800" lvl="1" indent="-228600" algn="l">
              <a:lnSpc>
                <a:spcPct val="90000"/>
              </a:lnSpc>
              <a:buFont typeface="+mj-lt"/>
              <a:buAutoNum type="arabicPeriod"/>
              <a:tabLst>
                <a:tab pos="355600" algn="l"/>
              </a:tabLst>
              <a:defRPr/>
            </a:pPr>
            <a:endParaRPr lang="es-ES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lvl="1" indent="-228600" algn="l">
              <a:lnSpc>
                <a:spcPct val="90000"/>
              </a:lnSpc>
              <a:buFont typeface="+mj-lt"/>
              <a:buAutoNum type="arabicPeriod"/>
              <a:tabLst>
                <a:tab pos="355600" algn="l"/>
              </a:tabLst>
              <a:defRPr/>
            </a:pPr>
            <a:r>
              <a:rPr lang="es-ES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Solicitud de Información y Asesorías</a:t>
            </a:r>
          </a:p>
          <a:p>
            <a:pPr marL="685800" lvl="1" indent="-228600" algn="l">
              <a:lnSpc>
                <a:spcPct val="90000"/>
              </a:lnSpc>
              <a:buFont typeface="+mj-lt"/>
              <a:buAutoNum type="arabicPeriod"/>
              <a:tabLst>
                <a:tab pos="355600" algn="l"/>
              </a:tabLst>
              <a:defRPr/>
            </a:pPr>
            <a:endParaRPr lang="es-ES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lvl="1" indent="-228600" algn="l">
              <a:lnSpc>
                <a:spcPct val="90000"/>
              </a:lnSpc>
              <a:buFont typeface="+mj-lt"/>
              <a:buAutoNum type="arabicPeriod"/>
              <a:tabLst>
                <a:tab pos="355600" algn="l"/>
              </a:tabLst>
              <a:defRPr/>
            </a:pPr>
            <a:r>
              <a:rPr lang="es-ES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Solicitud de apoyo de la población al Presidente Municipal.</a:t>
            </a:r>
          </a:p>
          <a:p>
            <a:pPr marL="685800" lvl="1" indent="-228600" algn="l">
              <a:lnSpc>
                <a:spcPct val="90000"/>
              </a:lnSpc>
              <a:buFont typeface="+mj-lt"/>
              <a:buAutoNum type="arabicPeriod"/>
              <a:tabLst>
                <a:tab pos="355600" algn="l"/>
              </a:tabLst>
              <a:defRPr/>
            </a:pPr>
            <a:endParaRPr lang="es-ES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lvl="1" indent="-228600" algn="l">
              <a:lnSpc>
                <a:spcPct val="90000"/>
              </a:lnSpc>
              <a:buFont typeface="+mj-lt"/>
              <a:buAutoNum type="arabicPeriod"/>
              <a:tabLst>
                <a:tab pos="355600" algn="l"/>
              </a:tabLst>
              <a:defRPr/>
            </a:pPr>
            <a:r>
              <a:rPr lang="es-ES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Control de agenda del Presidente Municipal</a:t>
            </a:r>
            <a:endParaRPr lang="es-MX" dirty="0">
              <a:latin typeface="Arial" charset="0"/>
            </a:endParaRPr>
          </a:p>
          <a:p>
            <a:pPr marL="685800" lvl="1" indent="-228600" algn="l">
              <a:lnSpc>
                <a:spcPct val="90000"/>
              </a:lnSpc>
              <a:buFont typeface="+mj-lt"/>
              <a:buAutoNum type="arabicPeriod"/>
              <a:tabLst>
                <a:tab pos="355600" algn="l"/>
              </a:tabLst>
              <a:defRPr/>
            </a:pPr>
            <a:endParaRPr lang="es-ES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lvl="1" indent="-228600" algn="l">
              <a:lnSpc>
                <a:spcPct val="90000"/>
              </a:lnSpc>
              <a:buFont typeface="+mj-lt"/>
              <a:buAutoNum type="arabicPeriod"/>
              <a:tabLst>
                <a:tab pos="355600" algn="l"/>
              </a:tabLst>
              <a:defRPr/>
            </a:pPr>
            <a:r>
              <a:rPr lang="es-ES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Atención personal de llamadas.</a:t>
            </a:r>
            <a:endParaRPr lang="es-MX" dirty="0">
              <a:latin typeface="Arial" charset="0"/>
            </a:endParaRPr>
          </a:p>
          <a:p>
            <a:pPr marL="355600" indent="-355600" algn="l">
              <a:lnSpc>
                <a:spcPct val="90000"/>
              </a:lnSpc>
              <a:buFontTx/>
              <a:buAutoNum type="arabicPeriod"/>
              <a:tabLst>
                <a:tab pos="355600" algn="l"/>
              </a:tabLst>
              <a:defRPr/>
            </a:pPr>
            <a:endParaRPr lang="es-MX" dirty="0">
              <a:latin typeface="Arial" charset="0"/>
            </a:endParaRPr>
          </a:p>
          <a:p>
            <a:pPr algn="just">
              <a:spcAft>
                <a:spcPts val="0"/>
              </a:spcAft>
            </a:pPr>
            <a:endParaRPr lang="es-MX" dirty="0"/>
          </a:p>
          <a:p>
            <a:pPr algn="just">
              <a:spcAft>
                <a:spcPts val="0"/>
              </a:spcAft>
            </a:pPr>
            <a:r>
              <a:rPr lang="es-MX" dirty="0"/>
              <a:t>	</a:t>
            </a:r>
          </a:p>
          <a:p>
            <a:pPr algn="just">
              <a:spcAft>
                <a:spcPts val="0"/>
              </a:spcAft>
            </a:pPr>
            <a:r>
              <a:rPr lang="es-MX" dirty="0"/>
              <a:t>	</a:t>
            </a:r>
          </a:p>
          <a:p>
            <a:pPr algn="just">
              <a:spcAft>
                <a:spcPts val="0"/>
              </a:spcAft>
            </a:pPr>
            <a:endParaRPr lang="es-MX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s-ES" dirty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ES" dirty="0"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MX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Line 15">
            <a:extLst>
              <a:ext uri="{FF2B5EF4-FFF2-40B4-BE49-F238E27FC236}">
                <a16:creationId xmlns:a16="http://schemas.microsoft.com/office/drawing/2014/main" id="{1C505AE4-CA24-4E33-9A92-0049336DDF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9" name="Line 17">
            <a:extLst>
              <a:ext uri="{FF2B5EF4-FFF2-40B4-BE49-F238E27FC236}">
                <a16:creationId xmlns:a16="http://schemas.microsoft.com/office/drawing/2014/main" id="{3C60CCF4-5040-4580-8DA8-BCF3F7D65D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" name="Line 14">
            <a:extLst>
              <a:ext uri="{FF2B5EF4-FFF2-40B4-BE49-F238E27FC236}">
                <a16:creationId xmlns:a16="http://schemas.microsoft.com/office/drawing/2014/main" id="{A90C9913-EC0A-46EA-9720-81D15BD746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" y="380999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" name="Line 16">
            <a:extLst>
              <a:ext uri="{FF2B5EF4-FFF2-40B4-BE49-F238E27FC236}">
                <a16:creationId xmlns:a16="http://schemas.microsoft.com/office/drawing/2014/main" id="{051A3485-7083-429E-8E1D-F0DCBD2AFD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9443B246-A4AD-41D3-A5C6-EC3914FCC5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012192"/>
              </p:ext>
            </p:extLst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la Presidencia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13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C716601D-6E24-438A-94CE-99076896E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1E552233-6097-4035-8BE8-E1DAC6F72F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185326"/>
              </p:ext>
            </p:extLst>
          </p:nvPr>
        </p:nvGraphicFramePr>
        <p:xfrm>
          <a:off x="5340746" y="8912203"/>
          <a:ext cx="115212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2129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5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FC87A269-76D7-4120-B5C5-A651DE4E6C8D}"/>
              </a:ext>
            </a:extLst>
          </p:cNvPr>
          <p:cNvSpPr txBox="1"/>
          <p:nvPr/>
        </p:nvSpPr>
        <p:spPr>
          <a:xfrm>
            <a:off x="548680" y="3750196"/>
            <a:ext cx="57606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4.</a:t>
            </a:r>
          </a:p>
          <a:p>
            <a:endParaRPr lang="es-MX" sz="1400" b="1" dirty="0"/>
          </a:p>
          <a:p>
            <a:r>
              <a:rPr lang="es-MX" sz="1400" b="1" dirty="0"/>
              <a:t>DESCRIPCION DE PROCEDIMIENTOS Y DIAGRAMA DE FLUJO</a:t>
            </a:r>
          </a:p>
        </p:txBody>
      </p:sp>
      <p:sp>
        <p:nvSpPr>
          <p:cNvPr id="3" name="Line 16">
            <a:extLst>
              <a:ext uri="{FF2B5EF4-FFF2-40B4-BE49-F238E27FC236}">
                <a16:creationId xmlns:a16="http://schemas.microsoft.com/office/drawing/2014/main" id="{F3E0F8B1-0817-4E58-AE3F-41B954F96A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4" name="Line 14">
            <a:extLst>
              <a:ext uri="{FF2B5EF4-FFF2-40B4-BE49-F238E27FC236}">
                <a16:creationId xmlns:a16="http://schemas.microsoft.com/office/drawing/2014/main" id="{6ABCEC5F-B8C2-4FC6-9F8D-E4825935FA4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" y="380999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" name="Line 17">
            <a:extLst>
              <a:ext uri="{FF2B5EF4-FFF2-40B4-BE49-F238E27FC236}">
                <a16:creationId xmlns:a16="http://schemas.microsoft.com/office/drawing/2014/main" id="{7915B25B-1A48-47ED-823C-88EF29D53A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" name="Line 15">
            <a:extLst>
              <a:ext uri="{FF2B5EF4-FFF2-40B4-BE49-F238E27FC236}">
                <a16:creationId xmlns:a16="http://schemas.microsoft.com/office/drawing/2014/main" id="{0D02CF5A-D7A7-4882-8EAC-E6AEC2DE2E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408777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8DD4E732-CC53-49A8-99BE-8720AB56BC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111730"/>
              </p:ext>
            </p:extLst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la Presidencia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8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F8C7FB6D-08F8-41F1-8464-6252F616A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4D921F87-6B59-4B03-B311-61A92BC69D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610609"/>
              </p:ext>
            </p:extLst>
          </p:nvPr>
        </p:nvGraphicFramePr>
        <p:xfrm>
          <a:off x="5340746" y="8912203"/>
          <a:ext cx="115212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2129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6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3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880CADF-2B13-46A9-8240-0E6A728A53CF}"/>
              </a:ext>
            </a:extLst>
          </p:cNvPr>
          <p:cNvSpPr txBox="1"/>
          <p:nvPr/>
        </p:nvSpPr>
        <p:spPr>
          <a:xfrm>
            <a:off x="548680" y="1445940"/>
            <a:ext cx="5904656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4.1. </a:t>
            </a:r>
          </a:p>
          <a:p>
            <a:endParaRPr lang="es-MX" b="1" dirty="0"/>
          </a:p>
          <a:p>
            <a:pPr marL="0" lvl="1" algn="l">
              <a:lnSpc>
                <a:spcPct val="90000"/>
              </a:lnSpc>
              <a:defRPr/>
            </a:pPr>
            <a:r>
              <a:rPr lang="es-MX" b="1" dirty="0"/>
              <a:t>Nombre del procedimiento:  </a:t>
            </a:r>
            <a:r>
              <a:rPr lang="es-ES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Recepción de oficios dirigidos al Presidente Municipal.</a:t>
            </a:r>
          </a:p>
          <a:p>
            <a:pPr algn="l"/>
            <a:endParaRPr lang="es-MX" b="1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88A0936-C531-4245-8FB1-CCAE2EF94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57591"/>
              </p:ext>
            </p:extLst>
          </p:nvPr>
        </p:nvGraphicFramePr>
        <p:xfrm>
          <a:off x="508900" y="2608949"/>
          <a:ext cx="5915024" cy="1504735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200020">
                  <a:extLst>
                    <a:ext uri="{9D8B030D-6E8A-4147-A177-3AD203B41FA5}">
                      <a16:colId xmlns:a16="http://schemas.microsoft.com/office/drawing/2014/main" val="2098473293"/>
                    </a:ext>
                  </a:extLst>
                </a:gridCol>
                <a:gridCol w="3715004">
                  <a:extLst>
                    <a:ext uri="{9D8B030D-6E8A-4147-A177-3AD203B41FA5}">
                      <a16:colId xmlns:a16="http://schemas.microsoft.com/office/drawing/2014/main" val="3446197060"/>
                    </a:ext>
                  </a:extLst>
                </a:gridCol>
              </a:tblGrid>
              <a:tr h="1504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Objetivo: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32" marR="68032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 brinde un servicio eficiente a la ciudadanía que acude a esta oficina, en busca de soluciones</a:t>
                      </a:r>
                    </a:p>
                  </a:txBody>
                  <a:tcPr marL="68032" marR="68032" marT="0" marB="0"/>
                </a:tc>
                <a:extLst>
                  <a:ext uri="{0D108BD9-81ED-4DB2-BD59-A6C34878D82A}">
                    <a16:rowId xmlns:a16="http://schemas.microsoft.com/office/drawing/2014/main" val="1363500732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35B1244-0340-43DA-BF60-0ABFFF703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496138"/>
              </p:ext>
            </p:extLst>
          </p:nvPr>
        </p:nvGraphicFramePr>
        <p:xfrm>
          <a:off x="503790" y="4140297"/>
          <a:ext cx="5915024" cy="18274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7138">
                  <a:extLst>
                    <a:ext uri="{9D8B030D-6E8A-4147-A177-3AD203B41FA5}">
                      <a16:colId xmlns:a16="http://schemas.microsoft.com/office/drawing/2014/main" val="1684066273"/>
                    </a:ext>
                  </a:extLst>
                </a:gridCol>
                <a:gridCol w="3637886">
                  <a:extLst>
                    <a:ext uri="{9D8B030D-6E8A-4147-A177-3AD203B41FA5}">
                      <a16:colId xmlns:a16="http://schemas.microsoft.com/office/drawing/2014/main" val="69496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Políticas de Operación: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32" marR="6803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Atender las demandas prioritarias de la población, gobernando con  honestidad, eficiencia, transparencia, ética, rendición de cuentas y con una especial atención a la racionalización del gasto del gobierno para consolidar una a sociedad próspera y sustentable. . </a:t>
                      </a:r>
                    </a:p>
                    <a:p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</a:p>
                    <a:p>
                      <a:pPr algn="just"/>
                      <a:endParaRPr lang="es-MX" sz="12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032" marR="68032" marT="0" marB="0">
                    <a:lnL w="12700" cmpd="sng">
                      <a:noFill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600258"/>
                  </a:ext>
                </a:extLst>
              </a:tr>
            </a:tbl>
          </a:graphicData>
        </a:graphic>
      </p:graphicFrame>
      <p:sp>
        <p:nvSpPr>
          <p:cNvPr id="5" name="Line 16">
            <a:extLst>
              <a:ext uri="{FF2B5EF4-FFF2-40B4-BE49-F238E27FC236}">
                <a16:creationId xmlns:a16="http://schemas.microsoft.com/office/drawing/2014/main" id="{382A9CFB-0355-4334-A7E9-A35E705B93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812" y="8762978"/>
            <a:ext cx="6072188" cy="22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" name="Line 14">
            <a:extLst>
              <a:ext uri="{FF2B5EF4-FFF2-40B4-BE49-F238E27FC236}">
                <a16:creationId xmlns:a16="http://schemas.microsoft.com/office/drawing/2014/main" id="{A9C1AB4B-8343-4AB2-8C72-3395A1C73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0050" y="380999"/>
            <a:ext cx="2" cy="838200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" name="Line 17">
            <a:extLst>
              <a:ext uri="{FF2B5EF4-FFF2-40B4-BE49-F238E27FC236}">
                <a16:creationId xmlns:a16="http://schemas.microsoft.com/office/drawing/2014/main" id="{20F9E609-0F83-4C33-845B-A030C4B6A2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" y="381000"/>
            <a:ext cx="6076950" cy="0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" name="Line 15">
            <a:extLst>
              <a:ext uri="{FF2B5EF4-FFF2-40B4-BE49-F238E27FC236}">
                <a16:creationId xmlns:a16="http://schemas.microsoft.com/office/drawing/2014/main" id="{473738A2-9696-488A-B3BF-8C21E090E0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3187" y="380999"/>
            <a:ext cx="23813" cy="8381979"/>
          </a:xfrm>
          <a:prstGeom prst="line">
            <a:avLst/>
          </a:prstGeom>
          <a:noFill/>
          <a:ln w="57150" cmpd="thinThick">
            <a:solidFill>
              <a:srgbClr val="777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712E8263-DC2F-4FE3-972D-4750E4B1A6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846162"/>
              </p:ext>
            </p:extLst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la Presidencia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10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9A288362-A782-4CAC-942E-55384E592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080B88E9-D99C-49E2-BF17-18F0292C6C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376519"/>
              </p:ext>
            </p:extLst>
          </p:nvPr>
        </p:nvGraphicFramePr>
        <p:xfrm>
          <a:off x="5340746" y="8912203"/>
          <a:ext cx="115212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2129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7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991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3FED22D-5424-464C-A246-37E14F2831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271881"/>
              </p:ext>
            </p:extLst>
          </p:nvPr>
        </p:nvGraphicFramePr>
        <p:xfrm>
          <a:off x="453012" y="2454052"/>
          <a:ext cx="5820407" cy="50860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5831">
                  <a:extLst>
                    <a:ext uri="{9D8B030D-6E8A-4147-A177-3AD203B41FA5}">
                      <a16:colId xmlns:a16="http://schemas.microsoft.com/office/drawing/2014/main" val="2446579786"/>
                    </a:ext>
                  </a:extLst>
                </a:gridCol>
                <a:gridCol w="1722381">
                  <a:extLst>
                    <a:ext uri="{9D8B030D-6E8A-4147-A177-3AD203B41FA5}">
                      <a16:colId xmlns:a16="http://schemas.microsoft.com/office/drawing/2014/main" val="3043753496"/>
                    </a:ext>
                  </a:extLst>
                </a:gridCol>
                <a:gridCol w="3462195">
                  <a:extLst>
                    <a:ext uri="{9D8B030D-6E8A-4147-A177-3AD203B41FA5}">
                      <a16:colId xmlns:a16="http://schemas.microsoft.com/office/drawing/2014/main" val="3743977267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Responsable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Actividad</a:t>
                      </a:r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32424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Asistente del Presidente Municipal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reciben oficios  de solicitudes ciudadanas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63627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Asistente del Presidente Municipal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canaliza los oficios dirigidos al presidente Municipal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5992432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Auxiliar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MX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Recibe, sella y clasifica oficios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7339292"/>
                  </a:ext>
                </a:extLst>
              </a:tr>
              <a:tr h="628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Asistente del Presidente Municipal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Recibe y  estudia el contenido de los oficios para poder canalizaros a las diferentes áreas del Ayuntamiento y pide al Auxiliar que los entregue en el área correspondiente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5772796"/>
                  </a:ext>
                </a:extLst>
              </a:tr>
              <a:tr h="628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Auxiliar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Recibe y  lleva los oficios canalizados a las diferentes áreas del Ayuntamiento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3386933"/>
                  </a:ext>
                </a:extLst>
              </a:tr>
              <a:tr h="514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Áreas del H. Ayuntamiento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Recibe oficios, verifica y autoriza para su contestación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 autoriza: contesta los oficios y remite a asistente del Presidente Municipal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 Autoriza: Fin del Procedimiento.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5927076"/>
                  </a:ext>
                </a:extLst>
              </a:tr>
              <a:tr h="6288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Áreas del H. Ayuntamiento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Recibe a ciudadanos y dan contestación por medio de oficio.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264453"/>
                  </a:ext>
                </a:extLst>
              </a:tr>
              <a:tr h="493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Auxiliar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MX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auxiliar archiva copia de la solicitud  canalizada a las diferentes dependencias para seguir el trámite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3963205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97A1DCE8-0CC9-461E-88BB-0249BF100E82}"/>
              </a:ext>
            </a:extLst>
          </p:cNvPr>
          <p:cNvSpPr txBox="1"/>
          <p:nvPr/>
        </p:nvSpPr>
        <p:spPr>
          <a:xfrm>
            <a:off x="453012" y="1614713"/>
            <a:ext cx="4645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s-MX" b="1" dirty="0"/>
              <a:t>Nombre del Procedimiento: Recepción de oficios dirigidos al</a:t>
            </a:r>
          </a:p>
          <a:p>
            <a:pPr algn="l"/>
            <a:r>
              <a:rPr lang="es-MX" b="1" dirty="0"/>
              <a:t> Presidente Municipal 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CEC3617B-DC51-4FD4-953E-C0D4A0B9C0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814661"/>
              </p:ext>
            </p:extLst>
          </p:nvPr>
        </p:nvGraphicFramePr>
        <p:xfrm>
          <a:off x="1947291" y="445104"/>
          <a:ext cx="4437150" cy="6963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37150">
                  <a:extLst>
                    <a:ext uri="{9D8B030D-6E8A-4147-A177-3AD203B41FA5}">
                      <a16:colId xmlns:a16="http://schemas.microsoft.com/office/drawing/2014/main" val="575200534"/>
                    </a:ext>
                  </a:extLst>
                </a:gridCol>
              </a:tblGrid>
              <a:tr h="352764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de Procedimientos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8418"/>
                  </a:ext>
                </a:extLst>
              </a:tr>
              <a:tr h="343623"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Oficina de la Presidencia Municipal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301875"/>
                  </a:ext>
                </a:extLst>
              </a:tr>
            </a:tbl>
          </a:graphicData>
        </a:graphic>
      </p:graphicFrame>
      <p:pic>
        <p:nvPicPr>
          <p:cNvPr id="6" name="Picture 2077" descr="Resultado de imagen para ayuntamiento de tlatlauquitepec">
            <a:hlinkClick r:id="rId2"/>
            <a:extLst>
              <a:ext uri="{FF2B5EF4-FFF2-40B4-BE49-F238E27FC236}">
                <a16:creationId xmlns:a16="http://schemas.microsoft.com/office/drawing/2014/main" id="{68853E79-D6CB-4A8F-80B4-07BC7B306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52" y="455843"/>
            <a:ext cx="1336093" cy="84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5C3B28E4-A5F0-48D5-885D-6F667CD7B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280389"/>
              </p:ext>
            </p:extLst>
          </p:nvPr>
        </p:nvGraphicFramePr>
        <p:xfrm>
          <a:off x="5340746" y="8912203"/>
          <a:ext cx="115212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2129">
                  <a:extLst>
                    <a:ext uri="{9D8B030D-6E8A-4147-A177-3AD203B41FA5}">
                      <a16:colId xmlns:a16="http://schemas.microsoft.com/office/drawing/2014/main" val="4212396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Pagina 8 de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26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317454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21700</TotalTime>
  <Words>2600</Words>
  <Application>Microsoft Office PowerPoint</Application>
  <PresentationFormat>Personalizado</PresentationFormat>
  <Paragraphs>739</Paragraphs>
  <Slides>32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9" baseType="lpstr">
      <vt:lpstr>Arial</vt:lpstr>
      <vt:lpstr>BinnerD</vt:lpstr>
      <vt:lpstr>Calibri</vt:lpstr>
      <vt:lpstr>Tahoma</vt:lpstr>
      <vt:lpstr>Times New Roman</vt:lpstr>
      <vt:lpstr>Wingdings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Secretaría de Gobernación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 Lopez C</dc:creator>
  <cp:lastModifiedBy>Admin</cp:lastModifiedBy>
  <cp:revision>1158</cp:revision>
  <cp:lastPrinted>2019-04-09T00:02:16Z</cp:lastPrinted>
  <dcterms:created xsi:type="dcterms:W3CDTF">2000-06-14T21:53:19Z</dcterms:created>
  <dcterms:modified xsi:type="dcterms:W3CDTF">2019-04-09T00:12:41Z</dcterms:modified>
</cp:coreProperties>
</file>