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7"/>
  </p:notesMasterIdLst>
  <p:handoutMasterIdLst>
    <p:handoutMasterId r:id="rId78"/>
  </p:handoutMasterIdLst>
  <p:sldIdLst>
    <p:sldId id="711" r:id="rId2"/>
    <p:sldId id="893" r:id="rId3"/>
    <p:sldId id="717" r:id="rId4"/>
    <p:sldId id="714" r:id="rId5"/>
    <p:sldId id="716" r:id="rId6"/>
    <p:sldId id="715" r:id="rId7"/>
    <p:sldId id="915" r:id="rId8"/>
    <p:sldId id="895" r:id="rId9"/>
    <p:sldId id="897" r:id="rId10"/>
    <p:sldId id="916" r:id="rId11"/>
    <p:sldId id="917" r:id="rId12"/>
    <p:sldId id="918" r:id="rId13"/>
    <p:sldId id="920" r:id="rId14"/>
    <p:sldId id="921" r:id="rId15"/>
    <p:sldId id="922" r:id="rId16"/>
    <p:sldId id="896" r:id="rId17"/>
    <p:sldId id="923" r:id="rId18"/>
    <p:sldId id="256" r:id="rId19"/>
    <p:sldId id="912" r:id="rId20"/>
    <p:sldId id="913" r:id="rId21"/>
    <p:sldId id="914" r:id="rId22"/>
    <p:sldId id="924" r:id="rId23"/>
    <p:sldId id="927" r:id="rId24"/>
    <p:sldId id="928" r:id="rId25"/>
    <p:sldId id="929" r:id="rId26"/>
    <p:sldId id="925" r:id="rId27"/>
    <p:sldId id="926" r:id="rId28"/>
    <p:sldId id="930" r:id="rId29"/>
    <p:sldId id="931" r:id="rId30"/>
    <p:sldId id="934" r:id="rId31"/>
    <p:sldId id="935" r:id="rId32"/>
    <p:sldId id="936" r:id="rId33"/>
    <p:sldId id="937" r:id="rId34"/>
    <p:sldId id="938" r:id="rId35"/>
    <p:sldId id="941" r:id="rId36"/>
    <p:sldId id="939" r:id="rId37"/>
    <p:sldId id="940" r:id="rId38"/>
    <p:sldId id="942" r:id="rId39"/>
    <p:sldId id="943" r:id="rId40"/>
    <p:sldId id="944" r:id="rId41"/>
    <p:sldId id="947" r:id="rId42"/>
    <p:sldId id="945" r:id="rId43"/>
    <p:sldId id="946" r:id="rId44"/>
    <p:sldId id="951" r:id="rId45"/>
    <p:sldId id="949" r:id="rId46"/>
    <p:sldId id="950" r:id="rId47"/>
    <p:sldId id="952" r:id="rId48"/>
    <p:sldId id="953" r:id="rId49"/>
    <p:sldId id="954" r:id="rId50"/>
    <p:sldId id="955" r:id="rId51"/>
    <p:sldId id="956" r:id="rId52"/>
    <p:sldId id="957" r:id="rId53"/>
    <p:sldId id="958" r:id="rId54"/>
    <p:sldId id="959" r:id="rId55"/>
    <p:sldId id="960" r:id="rId56"/>
    <p:sldId id="961" r:id="rId57"/>
    <p:sldId id="962" r:id="rId58"/>
    <p:sldId id="963" r:id="rId59"/>
    <p:sldId id="964" r:id="rId60"/>
    <p:sldId id="965" r:id="rId61"/>
    <p:sldId id="966" r:id="rId62"/>
    <p:sldId id="889" r:id="rId63"/>
    <p:sldId id="968" r:id="rId64"/>
    <p:sldId id="969" r:id="rId65"/>
    <p:sldId id="970" r:id="rId66"/>
    <p:sldId id="971" r:id="rId67"/>
    <p:sldId id="972" r:id="rId68"/>
    <p:sldId id="973" r:id="rId69"/>
    <p:sldId id="974" r:id="rId70"/>
    <p:sldId id="975" r:id="rId71"/>
    <p:sldId id="967" r:id="rId72"/>
    <p:sldId id="890" r:id="rId73"/>
    <p:sldId id="891" r:id="rId74"/>
    <p:sldId id="892" r:id="rId75"/>
    <p:sldId id="911" r:id="rId76"/>
  </p:sldIdLst>
  <p:sldSz cx="6858000" cy="9372600"/>
  <p:notesSz cx="7099300" cy="10234613"/>
  <p:defaultTextStyle>
    <a:defPPr>
      <a:defRPr lang="es-MX"/>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3">
          <p15:clr>
            <a:srgbClr val="A4A3A4"/>
          </p15:clr>
        </p15:guide>
        <p15:guide id="2" pos="4110">
          <p15:clr>
            <a:srgbClr val="A4A3A4"/>
          </p15:clr>
        </p15:guide>
      </p15:sldGuideLst>
    </p:ext>
    <p:ext uri="{2D200454-40CA-4A62-9FC3-DE9A4176ACB9}">
      <p15:notesGuideLst xmlns:p15="http://schemas.microsoft.com/office/powerpoint/2012/main">
        <p15:guide id="1" orient="horz" pos="3225">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8686"/>
    <a:srgbClr val="669900"/>
    <a:srgbClr val="FF3399"/>
    <a:srgbClr val="80808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121" autoAdjust="0"/>
    <p:restoredTop sz="94709" autoAdjust="0"/>
  </p:normalViewPr>
  <p:slideViewPr>
    <p:cSldViewPr>
      <p:cViewPr varScale="1">
        <p:scale>
          <a:sx n="64" d="100"/>
          <a:sy n="64" d="100"/>
        </p:scale>
        <p:origin x="3138" y="66"/>
      </p:cViewPr>
      <p:guideLst>
        <p:guide orient="horz" pos="4313"/>
        <p:guide pos="4110"/>
      </p:guideLst>
    </p:cSldViewPr>
  </p:slideViewPr>
  <p:outlineViewPr>
    <p:cViewPr>
      <p:scale>
        <a:sx n="20" d="100"/>
        <a:sy n="20" d="100"/>
      </p:scale>
      <p:origin x="0" y="3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0" d="100"/>
          <a:sy n="40" d="100"/>
        </p:scale>
        <p:origin x="-1566" y="-96"/>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12BC23-2AEE-45A8-81A6-677B91F2A1B2}"/>
              </a:ext>
            </a:extLst>
          </p:cNvPr>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5123" name="Rectangle 3">
            <a:extLst>
              <a:ext uri="{FF2B5EF4-FFF2-40B4-BE49-F238E27FC236}">
                <a16:creationId xmlns:a16="http://schemas.microsoft.com/office/drawing/2014/main" id="{C550F498-A742-4A18-9988-BBAD911CDB38}"/>
              </a:ext>
            </a:extLst>
          </p:cNvPr>
          <p:cNvSpPr>
            <a:spLocks noGrp="1" noChangeArrowheads="1"/>
          </p:cNvSpPr>
          <p:nvPr>
            <p:ph type="dt" sz="quarter" idx="1"/>
          </p:nvPr>
        </p:nvSpPr>
        <p:spPr bwMode="auto">
          <a:xfrm>
            <a:off x="4022725"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r" defTabSz="976313">
              <a:defRPr sz="1300">
                <a:latin typeface="Times New Roman" panose="02020603050405020304" pitchFamily="18" charset="0"/>
              </a:defRPr>
            </a:lvl1pPr>
          </a:lstStyle>
          <a:p>
            <a:endParaRPr lang="es-ES" altLang="es-MX"/>
          </a:p>
        </p:txBody>
      </p:sp>
      <p:sp>
        <p:nvSpPr>
          <p:cNvPr id="5124" name="Rectangle 4">
            <a:extLst>
              <a:ext uri="{FF2B5EF4-FFF2-40B4-BE49-F238E27FC236}">
                <a16:creationId xmlns:a16="http://schemas.microsoft.com/office/drawing/2014/main" id="{8A6F6FD2-805A-414D-BFBA-B434A8814EF6}"/>
              </a:ext>
            </a:extLst>
          </p:cNvPr>
          <p:cNvSpPr>
            <a:spLocks noGrp="1" noChangeArrowheads="1"/>
          </p:cNvSpPr>
          <p:nvPr>
            <p:ph type="ftr" sz="quarter" idx="2"/>
          </p:nvPr>
        </p:nvSpPr>
        <p:spPr bwMode="auto">
          <a:xfrm>
            <a:off x="0"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5125" name="Rectangle 5">
            <a:extLst>
              <a:ext uri="{FF2B5EF4-FFF2-40B4-BE49-F238E27FC236}">
                <a16:creationId xmlns:a16="http://schemas.microsoft.com/office/drawing/2014/main" id="{C022FE05-2D85-436F-9730-8B1952F3D3DB}"/>
              </a:ext>
            </a:extLst>
          </p:cNvPr>
          <p:cNvSpPr>
            <a:spLocks noGrp="1" noChangeArrowheads="1"/>
          </p:cNvSpPr>
          <p:nvPr>
            <p:ph type="sldNum" sz="quarter" idx="3"/>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r" defTabSz="976313">
              <a:defRPr sz="1300">
                <a:latin typeface="Times New Roman" panose="02020603050405020304" pitchFamily="18" charset="0"/>
              </a:defRPr>
            </a:lvl1pPr>
          </a:lstStyle>
          <a:p>
            <a:fld id="{D0E4F117-576D-4674-81FC-1B82913786E2}" type="slidenum">
              <a:rPr lang="es-MX" altLang="es-MX"/>
              <a:pPr/>
              <a:t>‹Nº›</a:t>
            </a:fld>
            <a:endParaRPr lang="es-MX" altLang="es-MX"/>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00B6515-C2A2-4D21-BC12-C942387AA70C}"/>
              </a:ext>
            </a:extLst>
          </p:cNvPr>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44035" name="Rectangle 3">
            <a:extLst>
              <a:ext uri="{FF2B5EF4-FFF2-40B4-BE49-F238E27FC236}">
                <a16:creationId xmlns:a16="http://schemas.microsoft.com/office/drawing/2014/main" id="{263824B4-0BC3-4C33-B9AA-A74D0EC96EE9}"/>
              </a:ext>
            </a:extLst>
          </p:cNvPr>
          <p:cNvSpPr>
            <a:spLocks noGrp="1" noChangeArrowheads="1"/>
          </p:cNvSpPr>
          <p:nvPr>
            <p:ph type="dt" idx="1"/>
          </p:nvPr>
        </p:nvSpPr>
        <p:spPr bwMode="auto">
          <a:xfrm>
            <a:off x="4022725"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r" defTabSz="976313">
              <a:defRPr sz="1300">
                <a:latin typeface="Times New Roman" panose="02020603050405020304" pitchFamily="18" charset="0"/>
              </a:defRPr>
            </a:lvl1pPr>
          </a:lstStyle>
          <a:p>
            <a:endParaRPr lang="es-ES" altLang="es-MX"/>
          </a:p>
        </p:txBody>
      </p:sp>
      <p:sp>
        <p:nvSpPr>
          <p:cNvPr id="133124" name="Rectangle 4">
            <a:extLst>
              <a:ext uri="{FF2B5EF4-FFF2-40B4-BE49-F238E27FC236}">
                <a16:creationId xmlns:a16="http://schemas.microsoft.com/office/drawing/2014/main" id="{660D1626-3F94-4D42-BEAD-B745D9ED37C6}"/>
              </a:ext>
            </a:extLst>
          </p:cNvPr>
          <p:cNvSpPr>
            <a:spLocks noGrp="1" noRot="1" noChangeAspect="1" noChangeArrowheads="1" noTextEdit="1"/>
          </p:cNvSpPr>
          <p:nvPr>
            <p:ph type="sldImg" idx="2"/>
          </p:nvPr>
        </p:nvSpPr>
        <p:spPr bwMode="auto">
          <a:xfrm>
            <a:off x="2149475" y="766763"/>
            <a:ext cx="280828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a:extLst>
              <a:ext uri="{FF2B5EF4-FFF2-40B4-BE49-F238E27FC236}">
                <a16:creationId xmlns:a16="http://schemas.microsoft.com/office/drawing/2014/main" id="{337949C1-35EF-4004-95BB-90D58EC1FA80}"/>
              </a:ext>
            </a:extLst>
          </p:cNvPr>
          <p:cNvSpPr>
            <a:spLocks noGrp="1" noChangeArrowheads="1"/>
          </p:cNvSpPr>
          <p:nvPr>
            <p:ph type="body" sz="quarter" idx="3"/>
          </p:nvPr>
        </p:nvSpPr>
        <p:spPr bwMode="auto">
          <a:xfrm>
            <a:off x="946150" y="4864100"/>
            <a:ext cx="52070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4038" name="Rectangle 6">
            <a:extLst>
              <a:ext uri="{FF2B5EF4-FFF2-40B4-BE49-F238E27FC236}">
                <a16:creationId xmlns:a16="http://schemas.microsoft.com/office/drawing/2014/main" id="{E7750080-5B24-4B74-AA14-F1CA193751C5}"/>
              </a:ext>
            </a:extLst>
          </p:cNvPr>
          <p:cNvSpPr>
            <a:spLocks noGrp="1" noChangeArrowheads="1"/>
          </p:cNvSpPr>
          <p:nvPr>
            <p:ph type="ftr" sz="quarter" idx="4"/>
          </p:nvPr>
        </p:nvSpPr>
        <p:spPr bwMode="auto">
          <a:xfrm>
            <a:off x="0"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44039" name="Rectangle 7">
            <a:extLst>
              <a:ext uri="{FF2B5EF4-FFF2-40B4-BE49-F238E27FC236}">
                <a16:creationId xmlns:a16="http://schemas.microsoft.com/office/drawing/2014/main" id="{7C3C9F09-33EE-493F-A3E1-CA7D1A372A2F}"/>
              </a:ext>
            </a:extLst>
          </p:cNvPr>
          <p:cNvSpPr>
            <a:spLocks noGrp="1" noChangeArrowheads="1"/>
          </p:cNvSpPr>
          <p:nvPr>
            <p:ph type="sldNum" sz="quarter" idx="5"/>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r" defTabSz="976313">
              <a:defRPr sz="1300">
                <a:latin typeface="Times New Roman" panose="02020603050405020304" pitchFamily="18" charset="0"/>
              </a:defRPr>
            </a:lvl1pPr>
          </a:lstStyle>
          <a:p>
            <a:fld id="{FC14B46E-0C9F-46DD-8B6A-D7BA471579D1}" type="slidenum">
              <a:rPr lang="es-ES" altLang="es-MX"/>
              <a:pPr/>
              <a:t>‹Nº›</a:t>
            </a:fld>
            <a:endParaRPr lang="es-ES" altLang="es-MX"/>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C14B46E-0C9F-46DD-8B6A-D7BA471579D1}" type="slidenum">
              <a:rPr lang="es-ES" altLang="es-MX" smtClean="0"/>
              <a:pPr/>
              <a:t>1</a:t>
            </a:fld>
            <a:endParaRPr lang="es-ES" altLang="es-MX"/>
          </a:p>
        </p:txBody>
      </p:sp>
    </p:spTree>
    <p:extLst>
      <p:ext uri="{BB962C8B-B14F-4D97-AF65-F5344CB8AC3E}">
        <p14:creationId xmlns:p14="http://schemas.microsoft.com/office/powerpoint/2010/main" val="51206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a:extLst>
              <a:ext uri="{FF2B5EF4-FFF2-40B4-BE49-F238E27FC236}">
                <a16:creationId xmlns:a16="http://schemas.microsoft.com/office/drawing/2014/main" id="{23A6372A-3A29-42A7-B8C5-2D5694FBF660}"/>
              </a:ext>
            </a:extLst>
          </p:cNvPr>
          <p:cNvSpPr>
            <a:spLocks noGrp="1" noRot="1" noChangeAspect="1" noTextEdit="1"/>
          </p:cNvSpPr>
          <p:nvPr>
            <p:ph type="sldImg"/>
          </p:nvPr>
        </p:nvSpPr>
        <p:spPr>
          <a:ln/>
        </p:spPr>
      </p:sp>
      <p:sp>
        <p:nvSpPr>
          <p:cNvPr id="134147" name="2 Marcador de notas">
            <a:extLst>
              <a:ext uri="{FF2B5EF4-FFF2-40B4-BE49-F238E27FC236}">
                <a16:creationId xmlns:a16="http://schemas.microsoft.com/office/drawing/2014/main" id="{CDA6CC45-3587-4C45-8430-7A972203D9F8}"/>
              </a:ext>
            </a:extLst>
          </p:cNvPr>
          <p:cNvSpPr>
            <a:spLocks noGrp="1"/>
          </p:cNvSpPr>
          <p:nvPr>
            <p:ph type="body" idx="1"/>
          </p:nvPr>
        </p:nvSpPr>
        <p:spPr/>
        <p:txBody>
          <a:bodyPr/>
          <a:lstStyle/>
          <a:p>
            <a:endParaRPr lang="es-ES" altLang="es-MX"/>
          </a:p>
        </p:txBody>
      </p:sp>
      <p:sp>
        <p:nvSpPr>
          <p:cNvPr id="134148" name="3 Marcador de número de diapositiva">
            <a:extLst>
              <a:ext uri="{FF2B5EF4-FFF2-40B4-BE49-F238E27FC236}">
                <a16:creationId xmlns:a16="http://schemas.microsoft.com/office/drawing/2014/main" id="{9DD5D443-91D8-4B13-9358-4488AC4297C3}"/>
              </a:ext>
            </a:extLst>
          </p:cNvPr>
          <p:cNvSpPr>
            <a:spLocks noGrp="1"/>
          </p:cNvSpPr>
          <p:nvPr>
            <p:ph type="sldNum" sz="quarter" idx="5"/>
          </p:nvPr>
        </p:nvSpPr>
        <p:spPr>
          <a:noFill/>
        </p:spPr>
        <p:txBody>
          <a:bodyPr/>
          <a:lstStyle>
            <a:lvl1pPr defTabSz="976313" eaLnBrk="0" hangingPunct="0">
              <a:defRPr sz="1200">
                <a:solidFill>
                  <a:schemeClr val="tx1"/>
                </a:solidFill>
                <a:latin typeface="Arial" panose="020B0604020202020204" pitchFamily="34" charset="0"/>
              </a:defRPr>
            </a:lvl1pPr>
            <a:lvl2pPr marL="793750" indent="-304800" defTabSz="976313" eaLnBrk="0" hangingPunct="0">
              <a:defRPr sz="1200">
                <a:solidFill>
                  <a:schemeClr val="tx1"/>
                </a:solidFill>
                <a:latin typeface="Arial" panose="020B0604020202020204" pitchFamily="34" charset="0"/>
              </a:defRPr>
            </a:lvl2pPr>
            <a:lvl3pPr marL="1220788" indent="-244475" defTabSz="976313" eaLnBrk="0" hangingPunct="0">
              <a:defRPr sz="1200">
                <a:solidFill>
                  <a:schemeClr val="tx1"/>
                </a:solidFill>
                <a:latin typeface="Arial" panose="020B0604020202020204" pitchFamily="34" charset="0"/>
              </a:defRPr>
            </a:lvl3pPr>
            <a:lvl4pPr marL="1709738" indent="-244475" defTabSz="976313" eaLnBrk="0" hangingPunct="0">
              <a:defRPr sz="1200">
                <a:solidFill>
                  <a:schemeClr val="tx1"/>
                </a:solidFill>
                <a:latin typeface="Arial" panose="020B0604020202020204" pitchFamily="34" charset="0"/>
              </a:defRPr>
            </a:lvl4pPr>
            <a:lvl5pPr marL="2197100" indent="-244475" defTabSz="976313" eaLnBrk="0" hangingPunct="0">
              <a:defRPr sz="1200">
                <a:solidFill>
                  <a:schemeClr val="tx1"/>
                </a:solidFill>
                <a:latin typeface="Arial" panose="020B0604020202020204" pitchFamily="34" charset="0"/>
              </a:defRPr>
            </a:lvl5pPr>
            <a:lvl6pPr marL="2654300" indent="-244475" algn="ctr" defTabSz="976313" eaLnBrk="0" fontAlgn="base" hangingPunct="0">
              <a:spcBef>
                <a:spcPct val="0"/>
              </a:spcBef>
              <a:spcAft>
                <a:spcPct val="0"/>
              </a:spcAft>
              <a:defRPr sz="1200">
                <a:solidFill>
                  <a:schemeClr val="tx1"/>
                </a:solidFill>
                <a:latin typeface="Arial" panose="020B0604020202020204" pitchFamily="34" charset="0"/>
              </a:defRPr>
            </a:lvl6pPr>
            <a:lvl7pPr marL="3111500" indent="-244475" algn="ctr" defTabSz="976313" eaLnBrk="0" fontAlgn="base" hangingPunct="0">
              <a:spcBef>
                <a:spcPct val="0"/>
              </a:spcBef>
              <a:spcAft>
                <a:spcPct val="0"/>
              </a:spcAft>
              <a:defRPr sz="1200">
                <a:solidFill>
                  <a:schemeClr val="tx1"/>
                </a:solidFill>
                <a:latin typeface="Arial" panose="020B0604020202020204" pitchFamily="34" charset="0"/>
              </a:defRPr>
            </a:lvl7pPr>
            <a:lvl8pPr marL="3568700" indent="-244475" algn="ctr" defTabSz="976313" eaLnBrk="0" fontAlgn="base" hangingPunct="0">
              <a:spcBef>
                <a:spcPct val="0"/>
              </a:spcBef>
              <a:spcAft>
                <a:spcPct val="0"/>
              </a:spcAft>
              <a:defRPr sz="1200">
                <a:solidFill>
                  <a:schemeClr val="tx1"/>
                </a:solidFill>
                <a:latin typeface="Arial" panose="020B0604020202020204" pitchFamily="34" charset="0"/>
              </a:defRPr>
            </a:lvl8pPr>
            <a:lvl9pPr marL="4025900" indent="-244475" algn="ctr" defTabSz="976313"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A6CF273D-4363-4A38-8B0C-183467A4E986}" type="slidenum">
              <a:rPr lang="es-ES" altLang="es-MX" sz="1300">
                <a:latin typeface="Times New Roman" panose="02020603050405020304" pitchFamily="18" charset="0"/>
              </a:rPr>
              <a:pPr eaLnBrk="1" hangingPunct="1"/>
              <a:t>3</a:t>
            </a:fld>
            <a:endParaRPr lang="es-ES" altLang="es-MX" sz="13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911475"/>
            <a:ext cx="5829300" cy="200977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28700" y="5311775"/>
            <a:ext cx="4800600" cy="23939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Tree>
    <p:extLst>
      <p:ext uri="{BB962C8B-B14F-4D97-AF65-F5344CB8AC3E}">
        <p14:creationId xmlns:p14="http://schemas.microsoft.com/office/powerpoint/2010/main" val="345473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342900" y="2187575"/>
            <a:ext cx="6172200" cy="618490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56452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74650"/>
            <a:ext cx="1543050" cy="79978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342900" y="374650"/>
            <a:ext cx="4476750" cy="79978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28443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342900" y="2187575"/>
            <a:ext cx="6172200" cy="61849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023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338" y="6022975"/>
            <a:ext cx="5829300" cy="1860550"/>
          </a:xfrm>
          <a:prstGeom prst="rect">
            <a:avLst/>
          </a:prstGeo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41338" y="3971925"/>
            <a:ext cx="5829300" cy="20510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16237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342900" y="2187575"/>
            <a:ext cx="3009900" cy="6184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3505200" y="2187575"/>
            <a:ext cx="3009900" cy="6184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21622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42900" y="2098675"/>
            <a:ext cx="3030538" cy="87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971800"/>
            <a:ext cx="3030538" cy="54006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484563" y="2098675"/>
            <a:ext cx="3030537" cy="87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4563" y="2971800"/>
            <a:ext cx="3030537" cy="54006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0116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272372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36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3063"/>
            <a:ext cx="2255838" cy="158750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2681288" y="373063"/>
            <a:ext cx="3833812" cy="7999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42900" y="1960563"/>
            <a:ext cx="2255838" cy="64119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9917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613" y="6561138"/>
            <a:ext cx="4114800" cy="77470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344613" y="838200"/>
            <a:ext cx="4114800" cy="56229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344613" y="7335838"/>
            <a:ext cx="4114800" cy="11001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282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1" name="Rectangle 97">
            <a:extLst>
              <a:ext uri="{FF2B5EF4-FFF2-40B4-BE49-F238E27FC236}">
                <a16:creationId xmlns:a16="http://schemas.microsoft.com/office/drawing/2014/main" id="{005EF96E-99F4-46C4-BE13-B0E930133717}"/>
              </a:ext>
            </a:extLst>
          </p:cNvPr>
          <p:cNvSpPr>
            <a:spLocks noChangeArrowheads="1"/>
          </p:cNvSpPr>
          <p:nvPr userDrawn="1"/>
        </p:nvSpPr>
        <p:spPr bwMode="auto">
          <a:xfrm>
            <a:off x="2420938" y="8401050"/>
            <a:ext cx="1819275" cy="677863"/>
          </a:xfrm>
          <a:prstGeom prst="rect">
            <a:avLst/>
          </a:prstGeom>
          <a:noFill/>
          <a:ln w="9525">
            <a:noFill/>
            <a:miter lim="800000"/>
            <a:headEnd/>
            <a:tailEnd/>
          </a:ln>
          <a:effectLst/>
        </p:spPr>
        <p:txBody>
          <a:bodyPr lIns="79091" tIns="39545" rIns="79091" bIns="39545" anchor="ctr"/>
          <a:lstStyle/>
          <a:p>
            <a:pPr defTabSz="889000">
              <a:lnSpc>
                <a:spcPct val="90000"/>
              </a:lnSpc>
              <a:spcBef>
                <a:spcPct val="20000"/>
              </a:spcBef>
              <a:defRPr/>
            </a:pPr>
            <a:r>
              <a:rPr lang="es-MX" sz="800" dirty="0">
                <a:latin typeface="Arial" charset="0"/>
              </a:rPr>
              <a:t>REVISÓ</a:t>
            </a:r>
          </a:p>
          <a:p>
            <a:pPr defTabSz="889000">
              <a:lnSpc>
                <a:spcPct val="90000"/>
              </a:lnSpc>
              <a:spcBef>
                <a:spcPct val="20000"/>
              </a:spcBef>
              <a:defRPr/>
            </a:pPr>
            <a:endParaRPr lang="es-MX" sz="800" dirty="0">
              <a:latin typeface="Arial" charset="0"/>
            </a:endParaRPr>
          </a:p>
          <a:p>
            <a:pPr defTabSz="889000">
              <a:lnSpc>
                <a:spcPct val="90000"/>
              </a:lnSpc>
              <a:spcBef>
                <a:spcPct val="20000"/>
              </a:spcBef>
              <a:defRPr/>
            </a:pPr>
            <a:r>
              <a:rPr lang="es-MX" sz="800" dirty="0">
                <a:latin typeface="Arial" charset="0"/>
              </a:rPr>
              <a:t>Lic. Gladys Edith Martínez Castellanos</a:t>
            </a:r>
          </a:p>
          <a:p>
            <a:pPr defTabSz="889000">
              <a:lnSpc>
                <a:spcPct val="90000"/>
              </a:lnSpc>
              <a:spcBef>
                <a:spcPct val="20000"/>
              </a:spcBef>
              <a:defRPr/>
            </a:pPr>
            <a:r>
              <a:rPr lang="es-MX" sz="800" dirty="0">
                <a:latin typeface="Arial" charset="0"/>
              </a:rPr>
              <a:t>Directora de la UDAPI</a:t>
            </a:r>
          </a:p>
        </p:txBody>
      </p:sp>
      <p:sp>
        <p:nvSpPr>
          <p:cNvPr id="1123" name="Line 99">
            <a:extLst>
              <a:ext uri="{FF2B5EF4-FFF2-40B4-BE49-F238E27FC236}">
                <a16:creationId xmlns:a16="http://schemas.microsoft.com/office/drawing/2014/main" id="{717CB76B-F7E6-4231-A67C-1CBCBED3417A}"/>
              </a:ext>
            </a:extLst>
          </p:cNvPr>
          <p:cNvSpPr>
            <a:spLocks noChangeShapeType="1"/>
          </p:cNvSpPr>
          <p:nvPr userDrawn="1"/>
        </p:nvSpPr>
        <p:spPr bwMode="auto">
          <a:xfrm>
            <a:off x="2279650" y="8382000"/>
            <a:ext cx="0" cy="685800"/>
          </a:xfrm>
          <a:prstGeom prst="line">
            <a:avLst/>
          </a:prstGeom>
          <a:noFill/>
          <a:ln w="6350" cap="sq">
            <a:solidFill>
              <a:schemeClr val="tx1"/>
            </a:solidFill>
            <a:round/>
            <a:headEnd/>
            <a:tailEnd/>
          </a:ln>
          <a:effectLst/>
        </p:spPr>
        <p:txBody>
          <a:bodyPr lIns="79091" tIns="39545" rIns="79091" bIns="39545"/>
          <a:lstStyle/>
          <a:p>
            <a:pPr>
              <a:defRPr/>
            </a:pPr>
            <a:endParaRPr lang="es-MX" dirty="0">
              <a:latin typeface="Arial" charset="0"/>
            </a:endParaRPr>
          </a:p>
        </p:txBody>
      </p:sp>
      <p:sp>
        <p:nvSpPr>
          <p:cNvPr id="1124" name="AutoShape 100">
            <a:extLst>
              <a:ext uri="{FF2B5EF4-FFF2-40B4-BE49-F238E27FC236}">
                <a16:creationId xmlns:a16="http://schemas.microsoft.com/office/drawing/2014/main" id="{9B3270FF-E60B-4AEC-B7F9-E0D32C0E6A12}"/>
              </a:ext>
            </a:extLst>
          </p:cNvPr>
          <p:cNvSpPr>
            <a:spLocks noChangeArrowheads="1"/>
          </p:cNvSpPr>
          <p:nvPr userDrawn="1"/>
        </p:nvSpPr>
        <p:spPr bwMode="auto">
          <a:xfrm>
            <a:off x="381000" y="8382000"/>
            <a:ext cx="6145213" cy="685800"/>
          </a:xfrm>
          <a:prstGeom prst="roundRect">
            <a:avLst>
              <a:gd name="adj" fmla="val 16667"/>
            </a:avLst>
          </a:prstGeom>
          <a:noFill/>
          <a:ln w="9525">
            <a:solidFill>
              <a:schemeClr val="tx1"/>
            </a:solidFill>
            <a:round/>
            <a:headEnd/>
            <a:tailEnd/>
          </a:ln>
          <a:effectLst/>
        </p:spPr>
        <p:txBody>
          <a:bodyPr wrap="none" anchor="ctr"/>
          <a:lstStyle/>
          <a:p>
            <a:pPr>
              <a:defRPr/>
            </a:pPr>
            <a:endParaRPr lang="es-MX" dirty="0">
              <a:latin typeface="Arial" charset="0"/>
            </a:endParaRPr>
          </a:p>
        </p:txBody>
      </p:sp>
      <p:sp>
        <p:nvSpPr>
          <p:cNvPr id="1125" name="Line 101">
            <a:extLst>
              <a:ext uri="{FF2B5EF4-FFF2-40B4-BE49-F238E27FC236}">
                <a16:creationId xmlns:a16="http://schemas.microsoft.com/office/drawing/2014/main" id="{D1E0D96C-1ED6-4C20-B864-0E38EC6C64FB}"/>
              </a:ext>
            </a:extLst>
          </p:cNvPr>
          <p:cNvSpPr>
            <a:spLocks noChangeShapeType="1"/>
          </p:cNvSpPr>
          <p:nvPr userDrawn="1"/>
        </p:nvSpPr>
        <p:spPr bwMode="auto">
          <a:xfrm>
            <a:off x="4337050" y="8382000"/>
            <a:ext cx="0" cy="685800"/>
          </a:xfrm>
          <a:prstGeom prst="line">
            <a:avLst/>
          </a:prstGeom>
          <a:noFill/>
          <a:ln w="6350" cap="sq">
            <a:solidFill>
              <a:schemeClr val="tx1"/>
            </a:solidFill>
            <a:round/>
            <a:headEnd/>
            <a:tailEnd/>
          </a:ln>
          <a:effectLst/>
        </p:spPr>
        <p:txBody>
          <a:bodyPr lIns="79091" tIns="39545" rIns="79091" bIns="39545"/>
          <a:lstStyle/>
          <a:p>
            <a:pPr>
              <a:defRPr/>
            </a:pPr>
            <a:endParaRPr lang="es-MX" dirty="0">
              <a:latin typeface="Arial" charset="0"/>
            </a:endParaRPr>
          </a:p>
        </p:txBody>
      </p:sp>
      <p:sp>
        <p:nvSpPr>
          <p:cNvPr id="1127" name="Text Box 103">
            <a:extLst>
              <a:ext uri="{FF2B5EF4-FFF2-40B4-BE49-F238E27FC236}">
                <a16:creationId xmlns:a16="http://schemas.microsoft.com/office/drawing/2014/main" id="{919B3035-C354-4C5B-82D0-6FD2C97DE354}"/>
              </a:ext>
            </a:extLst>
          </p:cNvPr>
          <p:cNvSpPr txBox="1">
            <a:spLocks noChangeArrowheads="1"/>
          </p:cNvSpPr>
          <p:nvPr userDrawn="1"/>
        </p:nvSpPr>
        <p:spPr bwMode="auto">
          <a:xfrm>
            <a:off x="3413125" y="257175"/>
            <a:ext cx="2176463" cy="600075"/>
          </a:xfrm>
          <a:prstGeom prst="rect">
            <a:avLst/>
          </a:prstGeom>
          <a:noFill/>
          <a:ln w="9525">
            <a:noFill/>
            <a:miter lim="800000"/>
            <a:headEnd/>
            <a:tailEnd/>
          </a:ln>
          <a:effectLst/>
        </p:spPr>
        <p:txBody>
          <a:bodyPr>
            <a:spAutoFit/>
          </a:bodyPr>
          <a:lstStyle/>
          <a:p>
            <a:pPr algn="just">
              <a:lnSpc>
                <a:spcPct val="110000"/>
              </a:lnSpc>
              <a:defRPr/>
            </a:pPr>
            <a:r>
              <a:rPr lang="es-MX" sz="1000" b="1" kern="0" spc="50" dirty="0">
                <a:solidFill>
                  <a:schemeClr val="bg1">
                    <a:lumMod val="65000"/>
                  </a:schemeClr>
                </a:solidFill>
                <a:latin typeface="Tahoma" pitchFamily="34" charset="0"/>
              </a:rPr>
              <a:t>DIRECCIÓN DEL REGISTRO DEL ESTADO CIVIL DE LAS PERSONAS</a:t>
            </a:r>
            <a:endParaRPr lang="es-ES" sz="1000" b="1" kern="0" spc="50" dirty="0">
              <a:solidFill>
                <a:schemeClr val="bg1">
                  <a:lumMod val="65000"/>
                </a:schemeClr>
              </a:solidFill>
              <a:latin typeface="Tahoma" pitchFamily="34" charset="0"/>
            </a:endParaRPr>
          </a:p>
        </p:txBody>
      </p:sp>
      <p:pic>
        <p:nvPicPr>
          <p:cNvPr id="16391" name="Picture 106">
            <a:extLst>
              <a:ext uri="{FF2B5EF4-FFF2-40B4-BE49-F238E27FC236}">
                <a16:creationId xmlns:a16="http://schemas.microsoft.com/office/drawing/2014/main" id="{78D6E0E2-C045-459A-BB52-1B4DDE0C2692}"/>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88900" y="15875"/>
            <a:ext cx="32686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 name="Line 28">
            <a:extLst>
              <a:ext uri="{FF2B5EF4-FFF2-40B4-BE49-F238E27FC236}">
                <a16:creationId xmlns:a16="http://schemas.microsoft.com/office/drawing/2014/main" id="{732505F7-369C-4D51-AF6A-D12D6CD55AD7}"/>
              </a:ext>
            </a:extLst>
          </p:cNvPr>
          <p:cNvSpPr>
            <a:spLocks noChangeShapeType="1"/>
          </p:cNvSpPr>
          <p:nvPr userDrawn="1"/>
        </p:nvSpPr>
        <p:spPr bwMode="auto">
          <a:xfrm>
            <a:off x="3357563" y="149225"/>
            <a:ext cx="0" cy="914400"/>
          </a:xfrm>
          <a:prstGeom prst="line">
            <a:avLst/>
          </a:prstGeom>
          <a:noFill/>
          <a:ln w="34925">
            <a:solidFill>
              <a:srgbClr val="003300"/>
            </a:solidFill>
            <a:round/>
            <a:headEnd/>
            <a:tailEnd/>
          </a:ln>
        </p:spPr>
        <p:txBody>
          <a:bodyPr/>
          <a:lstStyle/>
          <a:p>
            <a:pPr>
              <a:defRPr/>
            </a:pPr>
            <a:endParaRPr lang="es-MX" dirty="0">
              <a:latin typeface="Arial" charset="0"/>
            </a:endParaRPr>
          </a:p>
        </p:txBody>
      </p:sp>
      <p:sp>
        <p:nvSpPr>
          <p:cNvPr id="11" name="Rectangle 97">
            <a:extLst>
              <a:ext uri="{FF2B5EF4-FFF2-40B4-BE49-F238E27FC236}">
                <a16:creationId xmlns:a16="http://schemas.microsoft.com/office/drawing/2014/main" id="{F4EF41C4-0D0A-4E72-A458-BC7639070D0C}"/>
              </a:ext>
            </a:extLst>
          </p:cNvPr>
          <p:cNvSpPr>
            <a:spLocks noChangeArrowheads="1"/>
          </p:cNvSpPr>
          <p:nvPr userDrawn="1"/>
        </p:nvSpPr>
        <p:spPr bwMode="auto">
          <a:xfrm>
            <a:off x="428625" y="8401050"/>
            <a:ext cx="1819275" cy="677863"/>
          </a:xfrm>
          <a:prstGeom prst="rect">
            <a:avLst/>
          </a:prstGeom>
          <a:noFill/>
          <a:ln w="9525">
            <a:noFill/>
            <a:miter lim="800000"/>
            <a:headEnd/>
            <a:tailEnd/>
          </a:ln>
          <a:effectLst/>
        </p:spPr>
        <p:txBody>
          <a:bodyPr lIns="79091" tIns="39545" rIns="79091" bIns="39545" anchor="ctr"/>
          <a:lstStyle/>
          <a:p>
            <a:pPr defTabSz="889000">
              <a:lnSpc>
                <a:spcPct val="90000"/>
              </a:lnSpc>
              <a:spcBef>
                <a:spcPct val="20000"/>
              </a:spcBef>
              <a:defRPr/>
            </a:pPr>
            <a:r>
              <a:rPr lang="es-MX" sz="800" dirty="0">
                <a:latin typeface="Arial" charset="0"/>
              </a:rPr>
              <a:t>ELABORÓ</a:t>
            </a:r>
          </a:p>
          <a:p>
            <a:pPr defTabSz="889000">
              <a:lnSpc>
                <a:spcPct val="90000"/>
              </a:lnSpc>
              <a:spcBef>
                <a:spcPct val="20000"/>
              </a:spcBef>
              <a:defRPr/>
            </a:pPr>
            <a:endParaRPr lang="es-MX" sz="800" dirty="0">
              <a:latin typeface="Arial" charset="0"/>
            </a:endParaRPr>
          </a:p>
          <a:p>
            <a:pPr defTabSz="889000">
              <a:lnSpc>
                <a:spcPct val="90000"/>
              </a:lnSpc>
              <a:spcBef>
                <a:spcPct val="20000"/>
              </a:spcBef>
              <a:defRPr/>
            </a:pPr>
            <a:r>
              <a:rPr lang="es-MX" sz="800" dirty="0">
                <a:latin typeface="Arial" charset="0"/>
              </a:rPr>
              <a:t>C.P. Olga Patricia Lira García</a:t>
            </a:r>
          </a:p>
          <a:p>
            <a:pPr defTabSz="889000">
              <a:lnSpc>
                <a:spcPct val="90000"/>
              </a:lnSpc>
              <a:spcBef>
                <a:spcPct val="20000"/>
              </a:spcBef>
              <a:defRPr/>
            </a:pPr>
            <a:r>
              <a:rPr lang="es-MX" sz="800" dirty="0">
                <a:latin typeface="Arial" charset="0"/>
              </a:rPr>
              <a:t>Jefa de Servicios Administrativos Internos</a:t>
            </a:r>
          </a:p>
        </p:txBody>
      </p:sp>
      <p:sp>
        <p:nvSpPr>
          <p:cNvPr id="12" name="Rectangle 97">
            <a:extLst>
              <a:ext uri="{FF2B5EF4-FFF2-40B4-BE49-F238E27FC236}">
                <a16:creationId xmlns:a16="http://schemas.microsoft.com/office/drawing/2014/main" id="{1AA81427-0BB8-4000-A1D9-0140534A50A5}"/>
              </a:ext>
            </a:extLst>
          </p:cNvPr>
          <p:cNvSpPr>
            <a:spLocks noChangeArrowheads="1"/>
          </p:cNvSpPr>
          <p:nvPr userDrawn="1"/>
        </p:nvSpPr>
        <p:spPr bwMode="auto">
          <a:xfrm>
            <a:off x="4572000" y="8401050"/>
            <a:ext cx="1819275" cy="677863"/>
          </a:xfrm>
          <a:prstGeom prst="rect">
            <a:avLst/>
          </a:prstGeom>
          <a:noFill/>
          <a:ln w="9525">
            <a:noFill/>
            <a:miter lim="800000"/>
            <a:headEnd/>
            <a:tailEnd/>
          </a:ln>
          <a:effectLst/>
        </p:spPr>
        <p:txBody>
          <a:bodyPr lIns="79091" tIns="39545" rIns="79091" bIns="39545" anchor="ctr"/>
          <a:lstStyle/>
          <a:p>
            <a:pPr defTabSz="889000">
              <a:lnSpc>
                <a:spcPct val="90000"/>
              </a:lnSpc>
              <a:spcBef>
                <a:spcPct val="20000"/>
              </a:spcBef>
              <a:defRPr/>
            </a:pPr>
            <a:r>
              <a:rPr lang="es-MX" sz="800" dirty="0">
                <a:latin typeface="Arial" charset="0"/>
              </a:rPr>
              <a:t>APROBÓ</a:t>
            </a:r>
          </a:p>
          <a:p>
            <a:pPr defTabSz="889000">
              <a:lnSpc>
                <a:spcPct val="90000"/>
              </a:lnSpc>
              <a:spcBef>
                <a:spcPct val="20000"/>
              </a:spcBef>
              <a:defRPr/>
            </a:pPr>
            <a:endParaRPr lang="es-MX" sz="800" dirty="0">
              <a:latin typeface="Arial" charset="0"/>
            </a:endParaRPr>
          </a:p>
          <a:p>
            <a:pPr defTabSz="889000">
              <a:lnSpc>
                <a:spcPct val="90000"/>
              </a:lnSpc>
              <a:spcBef>
                <a:spcPct val="20000"/>
              </a:spcBef>
              <a:defRPr/>
            </a:pPr>
            <a:r>
              <a:rPr lang="es-MX" sz="800" dirty="0">
                <a:latin typeface="Arial" charset="0"/>
              </a:rPr>
              <a:t>Lic.  Luis Ignacio Cubillas Tellechea</a:t>
            </a:r>
          </a:p>
          <a:p>
            <a:pPr defTabSz="889000">
              <a:lnSpc>
                <a:spcPct val="90000"/>
              </a:lnSpc>
              <a:spcBef>
                <a:spcPct val="20000"/>
              </a:spcBef>
              <a:defRPr/>
            </a:pPr>
            <a:r>
              <a:rPr lang="es-MX" sz="800" dirty="0">
                <a:latin typeface="Arial" charset="0"/>
              </a:rPr>
              <a:t>Director del Registro del Estado Civil de las Personas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5988" rtl="0" eaLnBrk="0" fontAlgn="base" hangingPunct="0">
        <a:spcBef>
          <a:spcPct val="0"/>
        </a:spcBef>
        <a:spcAft>
          <a:spcPct val="0"/>
        </a:spcAft>
        <a:defRPr sz="4400">
          <a:solidFill>
            <a:schemeClr val="tx2"/>
          </a:solidFill>
          <a:latin typeface="+mj-lt"/>
          <a:ea typeface="+mj-ea"/>
          <a:cs typeface="+mj-cs"/>
        </a:defRPr>
      </a:lvl1pPr>
      <a:lvl2pPr algn="ctr" defTabSz="915988" rtl="0" eaLnBrk="0" fontAlgn="base" hangingPunct="0">
        <a:spcBef>
          <a:spcPct val="0"/>
        </a:spcBef>
        <a:spcAft>
          <a:spcPct val="0"/>
        </a:spcAft>
        <a:defRPr sz="4400">
          <a:solidFill>
            <a:schemeClr val="tx2"/>
          </a:solidFill>
          <a:latin typeface="Times New Roman" pitchFamily="18" charset="0"/>
        </a:defRPr>
      </a:lvl2pPr>
      <a:lvl3pPr algn="ctr" defTabSz="915988" rtl="0" eaLnBrk="0" fontAlgn="base" hangingPunct="0">
        <a:spcBef>
          <a:spcPct val="0"/>
        </a:spcBef>
        <a:spcAft>
          <a:spcPct val="0"/>
        </a:spcAft>
        <a:defRPr sz="4400">
          <a:solidFill>
            <a:schemeClr val="tx2"/>
          </a:solidFill>
          <a:latin typeface="Times New Roman" pitchFamily="18" charset="0"/>
        </a:defRPr>
      </a:lvl3pPr>
      <a:lvl4pPr algn="ctr" defTabSz="915988" rtl="0" eaLnBrk="0" fontAlgn="base" hangingPunct="0">
        <a:spcBef>
          <a:spcPct val="0"/>
        </a:spcBef>
        <a:spcAft>
          <a:spcPct val="0"/>
        </a:spcAft>
        <a:defRPr sz="4400">
          <a:solidFill>
            <a:schemeClr val="tx2"/>
          </a:solidFill>
          <a:latin typeface="Times New Roman" pitchFamily="18" charset="0"/>
        </a:defRPr>
      </a:lvl4pPr>
      <a:lvl5pPr algn="ctr" defTabSz="915988" rtl="0" eaLnBrk="0" fontAlgn="base" hangingPunct="0">
        <a:spcBef>
          <a:spcPct val="0"/>
        </a:spcBef>
        <a:spcAft>
          <a:spcPct val="0"/>
        </a:spcAft>
        <a:defRPr sz="4400">
          <a:solidFill>
            <a:schemeClr val="tx2"/>
          </a:solidFill>
          <a:latin typeface="Times New Roman" pitchFamily="18" charset="0"/>
        </a:defRPr>
      </a:lvl5pPr>
      <a:lvl6pPr marL="457200" algn="ctr" defTabSz="915988" rtl="0" fontAlgn="base">
        <a:spcBef>
          <a:spcPct val="0"/>
        </a:spcBef>
        <a:spcAft>
          <a:spcPct val="0"/>
        </a:spcAft>
        <a:defRPr sz="4400">
          <a:solidFill>
            <a:schemeClr val="tx2"/>
          </a:solidFill>
          <a:latin typeface="Times New Roman" pitchFamily="18" charset="0"/>
        </a:defRPr>
      </a:lvl6pPr>
      <a:lvl7pPr marL="914400" algn="ctr" defTabSz="915988" rtl="0" fontAlgn="base">
        <a:spcBef>
          <a:spcPct val="0"/>
        </a:spcBef>
        <a:spcAft>
          <a:spcPct val="0"/>
        </a:spcAft>
        <a:defRPr sz="4400">
          <a:solidFill>
            <a:schemeClr val="tx2"/>
          </a:solidFill>
          <a:latin typeface="Times New Roman" pitchFamily="18" charset="0"/>
        </a:defRPr>
      </a:lvl7pPr>
      <a:lvl8pPr marL="1371600" algn="ctr" defTabSz="915988" rtl="0" fontAlgn="base">
        <a:spcBef>
          <a:spcPct val="0"/>
        </a:spcBef>
        <a:spcAft>
          <a:spcPct val="0"/>
        </a:spcAft>
        <a:defRPr sz="4400">
          <a:solidFill>
            <a:schemeClr val="tx2"/>
          </a:solidFill>
          <a:latin typeface="Times New Roman" pitchFamily="18" charset="0"/>
        </a:defRPr>
      </a:lvl8pPr>
      <a:lvl9pPr marL="1828800" algn="ctr" defTabSz="915988" rtl="0" fontAlgn="base">
        <a:spcBef>
          <a:spcPct val="0"/>
        </a:spcBef>
        <a:spcAft>
          <a:spcPct val="0"/>
        </a:spcAft>
        <a:defRPr sz="4400">
          <a:solidFill>
            <a:schemeClr val="tx2"/>
          </a:solidFill>
          <a:latin typeface="Times New Roman" pitchFamily="18" charset="0"/>
        </a:defRPr>
      </a:lvl9pPr>
    </p:titleStyle>
    <p:bodyStyle>
      <a:lvl1pPr marL="344488" indent="-344488" algn="l" defTabSz="915988" rtl="0" eaLnBrk="0" fontAlgn="base" hangingPunct="0">
        <a:spcBef>
          <a:spcPct val="20000"/>
        </a:spcBef>
        <a:spcAft>
          <a:spcPct val="0"/>
        </a:spcAft>
        <a:buChar char="•"/>
        <a:defRPr sz="3200">
          <a:solidFill>
            <a:schemeClr val="tx1"/>
          </a:solidFill>
          <a:latin typeface="+mn-lt"/>
          <a:ea typeface="+mn-ea"/>
          <a:cs typeface="+mn-cs"/>
        </a:defRPr>
      </a:lvl1pPr>
      <a:lvl2pPr marL="744538" indent="-287338" algn="l" defTabSz="915988" rtl="0" eaLnBrk="0" fontAlgn="base" hangingPunct="0">
        <a:spcBef>
          <a:spcPct val="20000"/>
        </a:spcBef>
        <a:spcAft>
          <a:spcPct val="0"/>
        </a:spcAft>
        <a:buChar char="–"/>
        <a:defRPr sz="2700">
          <a:solidFill>
            <a:schemeClr val="tx1"/>
          </a:solidFill>
          <a:latin typeface="+mn-lt"/>
        </a:defRPr>
      </a:lvl2pPr>
      <a:lvl3pPr marL="1144588" indent="-228600" algn="l" defTabSz="915988" rtl="0" eaLnBrk="0" fontAlgn="base" hangingPunct="0">
        <a:spcBef>
          <a:spcPct val="20000"/>
        </a:spcBef>
        <a:spcAft>
          <a:spcPct val="0"/>
        </a:spcAft>
        <a:buChar char="•"/>
        <a:defRPr sz="2400">
          <a:solidFill>
            <a:schemeClr val="tx1"/>
          </a:solidFill>
          <a:latin typeface="+mn-lt"/>
        </a:defRPr>
      </a:lvl3pPr>
      <a:lvl4pPr marL="1601788" indent="-227013" algn="l" defTabSz="915988" rtl="0" eaLnBrk="0" fontAlgn="base" hangingPunct="0">
        <a:spcBef>
          <a:spcPct val="20000"/>
        </a:spcBef>
        <a:spcAft>
          <a:spcPct val="0"/>
        </a:spcAft>
        <a:buChar char="–"/>
        <a:defRPr sz="2000">
          <a:solidFill>
            <a:schemeClr val="tx1"/>
          </a:solidFill>
          <a:latin typeface="+mn-lt"/>
        </a:defRPr>
      </a:lvl4pPr>
      <a:lvl5pPr marL="2062163" indent="-230188" algn="l" defTabSz="915988" rtl="0" eaLnBrk="0" fontAlgn="base" hangingPunct="0">
        <a:spcBef>
          <a:spcPct val="20000"/>
        </a:spcBef>
        <a:spcAft>
          <a:spcPct val="0"/>
        </a:spcAft>
        <a:buChar char="»"/>
        <a:defRPr sz="2000">
          <a:solidFill>
            <a:schemeClr val="tx1"/>
          </a:solidFill>
          <a:latin typeface="+mn-lt"/>
        </a:defRPr>
      </a:lvl5pPr>
      <a:lvl6pPr marL="2519363" indent="-230188" algn="l" defTabSz="915988" rtl="0" fontAlgn="base">
        <a:spcBef>
          <a:spcPct val="20000"/>
        </a:spcBef>
        <a:spcAft>
          <a:spcPct val="0"/>
        </a:spcAft>
        <a:buChar char="»"/>
        <a:defRPr sz="2000">
          <a:solidFill>
            <a:schemeClr val="tx1"/>
          </a:solidFill>
          <a:latin typeface="+mn-lt"/>
        </a:defRPr>
      </a:lvl6pPr>
      <a:lvl7pPr marL="2976563" indent="-230188" algn="l" defTabSz="915988" rtl="0" fontAlgn="base">
        <a:spcBef>
          <a:spcPct val="20000"/>
        </a:spcBef>
        <a:spcAft>
          <a:spcPct val="0"/>
        </a:spcAft>
        <a:buChar char="»"/>
        <a:defRPr sz="2000">
          <a:solidFill>
            <a:schemeClr val="tx1"/>
          </a:solidFill>
          <a:latin typeface="+mn-lt"/>
        </a:defRPr>
      </a:lvl7pPr>
      <a:lvl8pPr marL="3433763" indent="-230188" algn="l" defTabSz="915988" rtl="0" fontAlgn="base">
        <a:spcBef>
          <a:spcPct val="20000"/>
        </a:spcBef>
        <a:spcAft>
          <a:spcPct val="0"/>
        </a:spcAft>
        <a:buChar char="»"/>
        <a:defRPr sz="2000">
          <a:solidFill>
            <a:schemeClr val="tx1"/>
          </a:solidFill>
          <a:latin typeface="+mn-lt"/>
        </a:defRPr>
      </a:lvl8pPr>
      <a:lvl9pPr marL="3890963" indent="-230188" algn="l" defTabSz="915988"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11">
            <a:extLst>
              <a:ext uri="{FF2B5EF4-FFF2-40B4-BE49-F238E27FC236}">
                <a16:creationId xmlns:a16="http://schemas.microsoft.com/office/drawing/2014/main" id="{4A63A89B-E1B8-439D-8855-53F40FDB51CA}"/>
              </a:ext>
            </a:extLst>
          </p:cNvPr>
          <p:cNvSpPr>
            <a:spLocks noChangeArrowheads="1"/>
          </p:cNvSpPr>
          <p:nvPr/>
        </p:nvSpPr>
        <p:spPr bwMode="auto">
          <a:xfrm>
            <a:off x="0" y="0"/>
            <a:ext cx="6858000" cy="914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028" name="Text Box 12">
            <a:extLst>
              <a:ext uri="{FF2B5EF4-FFF2-40B4-BE49-F238E27FC236}">
                <a16:creationId xmlns:a16="http://schemas.microsoft.com/office/drawing/2014/main" id="{4643EB70-EBC8-472D-A5D0-3294E042A85C}"/>
              </a:ext>
            </a:extLst>
          </p:cNvPr>
          <p:cNvSpPr txBox="1">
            <a:spLocks noChangeArrowheads="1"/>
          </p:cNvSpPr>
          <p:nvPr/>
        </p:nvSpPr>
        <p:spPr bwMode="auto">
          <a:xfrm>
            <a:off x="1747837" y="4229100"/>
            <a:ext cx="3398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3200" b="1" dirty="0">
                <a:solidFill>
                  <a:srgbClr val="808080"/>
                </a:solidFill>
              </a:rPr>
              <a:t>Manual de Procedimientos</a:t>
            </a:r>
          </a:p>
        </p:txBody>
      </p:sp>
      <p:sp>
        <p:nvSpPr>
          <p:cNvPr id="2061" name="Text Box 13">
            <a:extLst>
              <a:ext uri="{FF2B5EF4-FFF2-40B4-BE49-F238E27FC236}">
                <a16:creationId xmlns:a16="http://schemas.microsoft.com/office/drawing/2014/main" id="{4133E236-8A68-4BC1-BF45-D391DBE12645}"/>
              </a:ext>
            </a:extLst>
          </p:cNvPr>
          <p:cNvSpPr txBox="1">
            <a:spLocks noChangeArrowheads="1"/>
          </p:cNvSpPr>
          <p:nvPr/>
        </p:nvSpPr>
        <p:spPr bwMode="auto">
          <a:xfrm>
            <a:off x="525462" y="5682367"/>
            <a:ext cx="5951538" cy="1077218"/>
          </a:xfrm>
          <a:prstGeom prst="rect">
            <a:avLst/>
          </a:prstGeom>
          <a:noFill/>
          <a:ln w="9525">
            <a:noFill/>
            <a:miter lim="800000"/>
            <a:headEnd/>
            <a:tailEnd/>
          </a:ln>
          <a:effectLst>
            <a:outerShdw dist="17961" dir="2700000" algn="ctr" rotWithShape="0">
              <a:schemeClr val="bg2"/>
            </a:outerShdw>
          </a:effectLst>
        </p:spPr>
        <p:txBody>
          <a:bodyPr>
            <a:spAutoFit/>
          </a:bodyPr>
          <a:lstStyle/>
          <a:p>
            <a:pPr>
              <a:defRPr/>
            </a:pPr>
            <a:r>
              <a:rPr lang="es-MX" sz="3200" b="1" dirty="0">
                <a:solidFill>
                  <a:schemeClr val="bg2"/>
                </a:solidFill>
                <a:latin typeface="Arial" charset="0"/>
              </a:rPr>
              <a:t>DIRECCION DEL REGISTRO CIVIL</a:t>
            </a:r>
          </a:p>
        </p:txBody>
      </p:sp>
      <p:sp>
        <p:nvSpPr>
          <p:cNvPr id="1030" name="Line 14">
            <a:extLst>
              <a:ext uri="{FF2B5EF4-FFF2-40B4-BE49-F238E27FC236}">
                <a16:creationId xmlns:a16="http://schemas.microsoft.com/office/drawing/2014/main" id="{A6724057-64E4-4E0C-837C-3F7E625D8A2B}"/>
              </a:ext>
            </a:extLst>
          </p:cNvPr>
          <p:cNvSpPr>
            <a:spLocks noChangeShapeType="1"/>
          </p:cNvSpPr>
          <p:nvPr/>
        </p:nvSpPr>
        <p:spPr bwMode="auto">
          <a:xfrm>
            <a:off x="404810" y="381000"/>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1" name="Line 15">
            <a:extLst>
              <a:ext uri="{FF2B5EF4-FFF2-40B4-BE49-F238E27FC236}">
                <a16:creationId xmlns:a16="http://schemas.microsoft.com/office/drawing/2014/main" id="{57F2B4AE-4E1B-4843-A0EA-947BE3B2EA3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2" name="Line 16">
            <a:extLst>
              <a:ext uri="{FF2B5EF4-FFF2-40B4-BE49-F238E27FC236}">
                <a16:creationId xmlns:a16="http://schemas.microsoft.com/office/drawing/2014/main" id="{7DBBF162-B9AE-4478-918F-2B4B810BD75D}"/>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3" name="Line 17">
            <a:extLst>
              <a:ext uri="{FF2B5EF4-FFF2-40B4-BE49-F238E27FC236}">
                <a16:creationId xmlns:a16="http://schemas.microsoft.com/office/drawing/2014/main" id="{0F8D3113-7D1E-4780-9E01-64E29C709ED1}"/>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4" name="Text Box 28">
            <a:extLst>
              <a:ext uri="{FF2B5EF4-FFF2-40B4-BE49-F238E27FC236}">
                <a16:creationId xmlns:a16="http://schemas.microsoft.com/office/drawing/2014/main" id="{32CF860B-69D7-4090-B782-90D56E4CF0AA}"/>
              </a:ext>
            </a:extLst>
          </p:cNvPr>
          <p:cNvSpPr txBox="1">
            <a:spLocks noChangeArrowheads="1"/>
          </p:cNvSpPr>
          <p:nvPr/>
        </p:nvSpPr>
        <p:spPr bwMode="auto">
          <a:xfrm>
            <a:off x="3798446" y="8213703"/>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600" b="1" dirty="0" smtClean="0">
                <a:solidFill>
                  <a:srgbClr val="808080"/>
                </a:solidFill>
              </a:rPr>
              <a:t>06 DE NOVIEMBRE 2018</a:t>
            </a:r>
            <a:endParaRPr lang="es-MX" altLang="es-MX" sz="1600" b="1" dirty="0">
              <a:solidFill>
                <a:srgbClr val="808080"/>
              </a:solidFill>
            </a:endParaRPr>
          </a:p>
        </p:txBody>
      </p:sp>
      <p:pic>
        <p:nvPicPr>
          <p:cNvPr id="10" name="Picture 2077" descr="Resultado de imagen para ayuntamiento de tlatlauquitepec">
            <a:hlinkClick r:id="rId2"/>
            <a:extLst>
              <a:ext uri="{FF2B5EF4-FFF2-40B4-BE49-F238E27FC236}">
                <a16:creationId xmlns:a16="http://schemas.microsoft.com/office/drawing/2014/main" id="{26DF13B8-E1DC-465A-AF59-3DC8876CE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7" y="480308"/>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6A82C00A-FEDC-48C2-A619-1167E9F1B43F}"/>
              </a:ext>
            </a:extLst>
          </p:cNvPr>
          <p:cNvSpPr txBox="1"/>
          <p:nvPr/>
        </p:nvSpPr>
        <p:spPr>
          <a:xfrm>
            <a:off x="657073" y="8211699"/>
            <a:ext cx="3141373" cy="338554"/>
          </a:xfrm>
          <a:prstGeom prst="rect">
            <a:avLst/>
          </a:prstGeom>
          <a:noFill/>
        </p:spPr>
        <p:txBody>
          <a:bodyPr wrap="none" rtlCol="0">
            <a:spAutoFit/>
          </a:bodyPr>
          <a:lstStyle/>
          <a:p>
            <a:r>
              <a:rPr lang="es-MX" sz="1600" b="1" dirty="0">
                <a:solidFill>
                  <a:schemeClr val="bg1">
                    <a:lumMod val="50000"/>
                  </a:schemeClr>
                </a:solidFill>
              </a:rPr>
              <a:t>REGISTRO: </a:t>
            </a:r>
            <a:r>
              <a:rPr lang="es-MX" sz="1600" b="1" dirty="0" smtClean="0">
                <a:solidFill>
                  <a:schemeClr val="bg1">
                    <a:lumMod val="50000"/>
                  </a:schemeClr>
                </a:solidFill>
              </a:rPr>
              <a:t>HATMPRC19-2018</a:t>
            </a:r>
            <a:endParaRPr lang="es-MX" sz="1600" b="1"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257450401"/>
              </p:ext>
            </p:extLst>
          </p:nvPr>
        </p:nvGraphicFramePr>
        <p:xfrm>
          <a:off x="400050" y="1373436"/>
          <a:ext cx="5915024" cy="7031292"/>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REGISTRO DE NACIMIENTO A DOMICILIO Y EN HOSPITALES EN LA CIUDAD DE PUEBLA </a:t>
                      </a: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casos de urgencia por salud del menor de edad)</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existen ambos padres</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los padres y los testigos. Cuando existe sólo la madre o el padre (casada(o)).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 reciente.</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madre o el padre y de los testigos.</a:t>
                      </a:r>
                    </a:p>
                    <a:p>
                      <a:pPr marL="171450" indent="-171450" algn="just">
                        <a:lnSpc>
                          <a:spcPct val="107000"/>
                        </a:lnSpc>
                        <a:spcAft>
                          <a:spcPts val="0"/>
                        </a:spcAft>
                        <a:buFont typeface="Wingdings" panose="05000000000000000000" pitchFamily="2" charset="2"/>
                        <a:buChar char="Ø"/>
                      </a:pPr>
                      <a:endPar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REGISTRO DE ACTA DE NACIMIENTO ASENTADA EN EL EXTRANJERO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comparecen ambos padres.</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comparecen sólo la madre o el padre (casada (o))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comparecen sólo la madre o el padre (soltera (o))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o documento probatorio del registro del nacimiento expedido por la autoridad extranjera competente.(apostilla)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o documento probatorio legalizado por las autoridades diplomáticas mexicanas o apostillado por las autoridades del lugar donde proceda. </a:t>
                      </a:r>
                    </a:p>
                    <a:p>
                      <a:pPr marL="171450" indent="-171450" algn="just">
                        <a:lnSpc>
                          <a:spcPct val="107000"/>
                        </a:lnSpc>
                        <a:spcAft>
                          <a:spcPts val="0"/>
                        </a:spcAft>
                        <a:buFont typeface="Wingdings" panose="05000000000000000000" pitchFamily="2" charset="2"/>
                        <a:buChar char="Ø"/>
                      </a:pPr>
                      <a:endPar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endPar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955696713"/>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9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22782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167654804"/>
              </p:ext>
            </p:extLst>
          </p:nvPr>
        </p:nvGraphicFramePr>
        <p:xfrm>
          <a:off x="468798" y="1458926"/>
          <a:ext cx="5915024" cy="7226999"/>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registrado.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persona distinta y testigos.</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Carta poder</a:t>
                      </a:r>
                    </a:p>
                    <a:p>
                      <a:pPr marL="171450" indent="-171450" algn="just">
                        <a:lnSpc>
                          <a:spcPct val="107000"/>
                        </a:lnSpc>
                        <a:spcAft>
                          <a:spcPts val="0"/>
                        </a:spcAft>
                        <a:buFont typeface="Wingdings" panose="05000000000000000000" pitchFamily="2" charset="2"/>
                        <a:buChar char="Ø"/>
                      </a:pPr>
                      <a:endPar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REGISTRO EXTEMPORÁNEO DE NACIMIENTO (DESPUÉS DE LOS 180 DÍAS SIGUIENTES A ÉSTE Y MENORES DE 18 AÑOS)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comparecen ambos padres. </a:t>
                      </a:r>
                    </a:p>
                    <a:p>
                      <a:pPr marL="228600" indent="-228600" algn="just">
                        <a:lnSpc>
                          <a:spcPct val="107000"/>
                        </a:lnSpc>
                        <a:spcAft>
                          <a:spcPts val="0"/>
                        </a:spcAft>
                        <a:buFont typeface="Wingdings" panose="05000000000000000000" pitchFamily="2" charset="2"/>
                        <a:buAutoNum type="alphaU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181 DÍAS DE NACIDO O MENORES DE 7 AÑOS.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testigos.</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los padres y los testigos. Cuando comparece sólo la madre o el padre (casada (o)).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 sólo la madre o el padre (soltera (o)).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 DE 181 DÍAS DE NACIDO A MENORES DE 7 AÑOS.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 reciente.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madre o el padre y de los testigos. </a:t>
                      </a:r>
                    </a:p>
                    <a:p>
                      <a:pPr marL="0" indent="0" algn="just">
                        <a:lnSpc>
                          <a:spcPct val="107000"/>
                        </a:lnSpc>
                        <a:spcAft>
                          <a:spcPts val="0"/>
                        </a:spcAft>
                        <a:buFont typeface="Wingdings" panose="05000000000000000000" pitchFamily="2" charset="2"/>
                        <a:buNone/>
                      </a:pPr>
                      <a:endPar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7 AÑOS CUMPLIDOS A MENORES DE 18 AÑOS</a:t>
                      </a:r>
                    </a:p>
                    <a:p>
                      <a:pPr marL="0" indent="0" algn="just">
                        <a:lnSpc>
                          <a:spcPct val="107000"/>
                        </a:lnSpc>
                        <a:spcAft>
                          <a:spcPts val="0"/>
                        </a:spcAft>
                        <a:buFont typeface="Wingdings" panose="05000000000000000000" pitchFamily="2" charset="2"/>
                        <a:buNone/>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 ambos padres.</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 DE 7 AÑOS CUMPLIDOS A MENORES DE 18 AÑOS: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504369181"/>
              </p:ext>
            </p:extLst>
          </p:nvPr>
        </p:nvGraphicFramePr>
        <p:xfrm>
          <a:off x="5036990" y="8912203"/>
          <a:ext cx="1455886" cy="370840"/>
        </p:xfrm>
        <a:graphic>
          <a:graphicData uri="http://schemas.openxmlformats.org/drawingml/2006/table">
            <a:tbl>
              <a:tblPr firstRow="1" bandRow="1">
                <a:tableStyleId>{F5AB1C69-6EDB-4FF4-983F-18BD219EF322}</a:tableStyleId>
              </a:tblPr>
              <a:tblGrid>
                <a:gridCol w="1455886">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10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27905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842622812"/>
              </p:ext>
            </p:extLst>
          </p:nvPr>
        </p:nvGraphicFramePr>
        <p:xfrm>
          <a:off x="410093" y="1458926"/>
          <a:ext cx="5915024" cy="6835585"/>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Presentar como mínimo 2 documentos de diferente tipo, de los que a continuación se detallan: (con la finalidad de llenar el reporte de cobertura por parte del juzgado).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nacimiento del padre.</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nacimiento de la madre.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matrimonio de los padres.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Credencial para votar del padre.</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Credencial para votar de la madre.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defunción del padre.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defunción de la madre.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nacimiento de algún otro hijo.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matrimonio de algún otro hijo.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Copia certificada de acta de defunción de algún otro hijo. </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Documento de incorporación a cualquier culto religioso (por ejemplo fe de bautizo).</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Documento escolar (por ejemplo: boleta, credencial, etc.)</a:t>
                      </a:r>
                    </a:p>
                    <a:p>
                      <a:pPr marL="228600" indent="-228600" algn="just">
                        <a:lnSpc>
                          <a:spcPct val="107000"/>
                        </a:lnSpc>
                        <a:spcAft>
                          <a:spcPts val="0"/>
                        </a:spcAft>
                        <a:buFont typeface="+mj-lt"/>
                        <a:buAutoNum type="arabicParenR"/>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Credencial de afiliación a institución de salud. Cuando comparecen la madre o el padre (soltera (o)). </a:t>
                      </a:r>
                    </a:p>
                    <a:p>
                      <a:pPr marL="0" indent="0" algn="just">
                        <a:lnSpc>
                          <a:spcPct val="107000"/>
                        </a:lnSpc>
                        <a:spcAft>
                          <a:spcPts val="0"/>
                        </a:spcAft>
                        <a:buNone/>
                      </a:pPr>
                      <a:endPar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 DE 7 AÑOS CUMPLIDOS A MENORES DE 18 AÑOS: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a:t>
                      </a:r>
                    </a:p>
                    <a:p>
                      <a:pPr marL="0" indent="0" algn="just">
                        <a:lnSpc>
                          <a:spcPct val="107000"/>
                        </a:lnSpc>
                        <a:spcAft>
                          <a:spcPts val="0"/>
                        </a:spcAft>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553012032"/>
              </p:ext>
            </p:extLst>
          </p:nvPr>
        </p:nvGraphicFramePr>
        <p:xfrm>
          <a:off x="4987098" y="8912203"/>
          <a:ext cx="1505778" cy="370840"/>
        </p:xfrm>
        <a:graphic>
          <a:graphicData uri="http://schemas.openxmlformats.org/drawingml/2006/table">
            <a:tbl>
              <a:tblPr firstRow="1" bandRow="1">
                <a:tableStyleId>{F5AB1C69-6EDB-4FF4-983F-18BD219EF322}</a:tableStyleId>
              </a:tblPr>
              <a:tblGrid>
                <a:gridCol w="1505778">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11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17955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661958832"/>
              </p:ext>
            </p:extLst>
          </p:nvPr>
        </p:nvGraphicFramePr>
        <p:xfrm>
          <a:off x="410093" y="1458926"/>
          <a:ext cx="5915024" cy="7226999"/>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persona y de los testigos.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Carta poder.</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Presentar como mínimo 2 documentos de diferente tipo.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Inexistencia del menor no registrado.</a:t>
                      </a:r>
                    </a:p>
                    <a:p>
                      <a:pPr marL="171450" indent="-171450" algn="just">
                        <a:lnSpc>
                          <a:spcPct val="107000"/>
                        </a:lnSpc>
                        <a:spcAft>
                          <a:spcPts val="0"/>
                        </a:spcAft>
                        <a:buFont typeface="Wingdings" panose="05000000000000000000" pitchFamily="2" charset="2"/>
                        <a:buChar char="Ø"/>
                      </a:pPr>
                      <a:endPar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AUTORIZACIÓN DEL REGISTRO EXTEMPORÁNEO DE NACIMIENTO (MAYORES DE 18 AÑOS)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Solicitud del interesado.</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inexistencia de registro de nacimiento, expedida por el juez del registro del estado civil donde nació el solicitante.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vecindad expedida por el departamento de registro Ciudadano y Extranjería del Municipio de Puebla o Presidente Municipal</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Lista ejemplificativa más no limitativa, pueden ser estos u otros: </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 del solicitante.</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Copia certificada del acta de nacimiento del padre. </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 la madre. </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 de los padres. </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defunción del padre. </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defunción de la madre. </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nacimiento de algún otro hijo.</a:t>
                      </a:r>
                    </a:p>
                    <a:p>
                      <a:pPr marL="228600" indent="-228600" algn="just">
                        <a:lnSpc>
                          <a:spcPct val="107000"/>
                        </a:lnSpc>
                        <a:spcAft>
                          <a:spcPts val="0"/>
                        </a:spcAft>
                        <a:buFont typeface="Wingdings" panose="05000000000000000000" pitchFamily="2" charset="2"/>
                        <a:buAutoNum type="arabi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acta de nacimiento de algún nieto.).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170569914"/>
              </p:ext>
            </p:extLst>
          </p:nvPr>
        </p:nvGraphicFramePr>
        <p:xfrm>
          <a:off x="4941168" y="8912203"/>
          <a:ext cx="1551707" cy="370840"/>
        </p:xfrm>
        <a:graphic>
          <a:graphicData uri="http://schemas.openxmlformats.org/drawingml/2006/table">
            <a:tbl>
              <a:tblPr firstRow="1" bandRow="1">
                <a:tableStyleId>{F5AB1C69-6EDB-4FF4-983F-18BD219EF322}</a:tableStyleId>
              </a:tblPr>
              <a:tblGrid>
                <a:gridCol w="155170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12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30112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3191884008"/>
              </p:ext>
            </p:extLst>
          </p:nvPr>
        </p:nvGraphicFramePr>
        <p:xfrm>
          <a:off x="410093" y="1458926"/>
          <a:ext cx="5915024" cy="6835585"/>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 Copia certificada de acta de reconocimiento de algún hijo.</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10. Documento de incorporación a cualquier culto religioso (por ejemplo fe de bautizo).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Copia fotostática simple de la credencial para votar.</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Cartilla de servicio militar.</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13. Copia fotostática simple de alguna escritura pública.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14. Credencial del IEEA (instituto estatal de educación para adultos).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Credencial del INAPAM (Instituto Nacional de Atención Para Adultos Mayores)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16. Credencial de trabajo.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17. Credencial de afiliación a algún sindicato.</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Credencial del servicio postal mexicano.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19. Credencial de afiliación a alguna institución de salud.</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20. Licencia para conducir.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21. Carta de antecedentes no penales.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22. Certificado de derechos agrarios.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Constancia del registro agrario nacional.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Constancia de origen con fotografía expedida por la primera autoridad política del lugar.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25. Constancia de identidad con fotografía expedida por la primera autoridad política del lugar.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26. Constancia escolar firmada por el director de la institución, donde se mencione no haber presentado copia de su acta de nacimiento.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27. Información testimonial de identidad de persona.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28. Escrituras Públicas o Titulo Parcelaria a su nombre. Otros.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062123406"/>
              </p:ext>
            </p:extLst>
          </p:nvPr>
        </p:nvGraphicFramePr>
        <p:xfrm>
          <a:off x="4941168" y="8912203"/>
          <a:ext cx="1551707" cy="370840"/>
        </p:xfrm>
        <a:graphic>
          <a:graphicData uri="http://schemas.openxmlformats.org/drawingml/2006/table">
            <a:tbl>
              <a:tblPr firstRow="1" bandRow="1">
                <a:tableStyleId>{F5AB1C69-6EDB-4FF4-983F-18BD219EF322}</a:tableStyleId>
              </a:tblPr>
              <a:tblGrid>
                <a:gridCol w="155170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13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51245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933147585"/>
              </p:ext>
            </p:extLst>
          </p:nvPr>
        </p:nvGraphicFramePr>
        <p:xfrm>
          <a:off x="410093" y="1458926"/>
          <a:ext cx="5915024" cy="6835585"/>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just">
                        <a:lnSpc>
                          <a:spcPct val="107000"/>
                        </a:lnSpc>
                        <a:spcAft>
                          <a:spcPts val="0"/>
                        </a:spcAft>
                        <a:buFont typeface="Wingdings" panose="05000000000000000000" pitchFamily="2" charset="2"/>
                        <a:buNone/>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Observaciones: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Exclusivamente para personas nacidas en el Estado de Puebla, y para personas nacidas fuera del estado deberán de tener cumplidos 60 años o más. Deberá realizar un procedimiento de carácter administrativo que es gratuito, ante la dirección del registro del estado civil, en el estado, ubicada en la 11 oriente 2003 col. Azcarate. </a:t>
                      </a:r>
                    </a:p>
                    <a:p>
                      <a:pPr marL="0" indent="0" algn="just">
                        <a:lnSpc>
                          <a:spcPct val="107000"/>
                        </a:lnSpc>
                        <a:spcAft>
                          <a:spcPts val="0"/>
                        </a:spcAft>
                        <a:buFont typeface="Wingdings" panose="05000000000000000000" pitchFamily="2" charset="2"/>
                        <a:buNone/>
                      </a:pPr>
                      <a:endPar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REGISTRO EXTEMPORÁNEO DE NACIMIENTO (MAYORES DE 18 AÑOS)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 ambos padres.</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mayor.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Resolución administrativa.</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los padres y de los testigos.</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Cuando comparece sólo la madre o el padre (casada (o)).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mayor.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Resolución administrativa.</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del acta de matrimonio reciente.</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madre o el padre y de los testigos.</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 sólo la madre o el padre (soltera (o)). </a:t>
                      </a:r>
                    </a:p>
                    <a:p>
                      <a:pPr marL="0" indent="0" algn="just">
                        <a:lnSpc>
                          <a:spcPct val="107000"/>
                        </a:lnSpc>
                        <a:spcAft>
                          <a:spcPts val="0"/>
                        </a:spcAft>
                        <a:buFont typeface="Wingdings" panose="05000000000000000000" pitchFamily="2" charset="2"/>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 persona distinta a los padres.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mayor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Resolución administrativa.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madre o el padre y de los testigos</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1903953678"/>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14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96989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024744462"/>
              </p:ext>
            </p:extLst>
          </p:nvPr>
        </p:nvGraphicFramePr>
        <p:xfrm>
          <a:off x="505460" y="2124846"/>
          <a:ext cx="5820407" cy="5598819"/>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51125">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5954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E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Interesado</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Acude al Registro Civil y solicita información para llevar a cabo el registro de nacimiento. </a:t>
                      </a:r>
                    </a:p>
                  </a:txBody>
                  <a:tcPr marL="68580" marR="68580" marT="0" marB="0"/>
                </a:tc>
                <a:extLst>
                  <a:ext uri="{0D108BD9-81ED-4DB2-BD59-A6C34878D82A}">
                    <a16:rowId xmlns:a16="http://schemas.microsoft.com/office/drawing/2014/main" val="736362764"/>
                  </a:ext>
                </a:extLst>
              </a:tr>
              <a:tr h="39486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del Registro Civil</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le proporciona la información sobre los documentos necesario para realizar el trámite de registro de nacimiento de acuerdo a su situación particular </a:t>
                      </a:r>
                    </a:p>
                  </a:txBody>
                  <a:tcPr marL="68580" marR="68580" marT="0" marB="0"/>
                </a:tc>
                <a:extLst>
                  <a:ext uri="{0D108BD9-81ED-4DB2-BD59-A6C34878D82A}">
                    <a16:rowId xmlns:a16="http://schemas.microsoft.com/office/drawing/2014/main" val="3935992432"/>
                  </a:ext>
                </a:extLst>
              </a:tr>
              <a:tr h="6366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07000"/>
                        </a:lnSpc>
                        <a:spcAft>
                          <a:spcPts val="0"/>
                        </a:spcAft>
                      </a:pPr>
                      <a:r>
                        <a:rPr lang="es-E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Interesado</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información y procede a reunir la documentación solicitada según sea el caso y la presenta para su trámite</a:t>
                      </a:r>
                    </a:p>
                  </a:txBody>
                  <a:tcPr marL="68580" marR="68580" marT="0" marB="0"/>
                </a:tc>
                <a:extLst>
                  <a:ext uri="{0D108BD9-81ED-4DB2-BD59-A6C34878D82A}">
                    <a16:rowId xmlns:a16="http://schemas.microsoft.com/office/drawing/2014/main" val="3657339292"/>
                  </a:ext>
                </a:extLst>
              </a:tr>
              <a:tr h="44024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del Registro Civil</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Recibe documentación, la revisa y la turna al área secretarial y solicita se capturen los datos del Formato del Acta de Nacimiento en el sistema SIEC</a:t>
                      </a:r>
                    </a:p>
                  </a:txBody>
                  <a:tcPr marL="68580" marR="68580" marT="0" marB="0"/>
                </a:tc>
                <a:extLst>
                  <a:ext uri="{0D108BD9-81ED-4DB2-BD59-A6C34878D82A}">
                    <a16:rowId xmlns:a16="http://schemas.microsoft.com/office/drawing/2014/main" val="4175772796"/>
                  </a:ext>
                </a:extLst>
              </a:tr>
              <a:tr h="22458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del Registro Civil</a:t>
                      </a:r>
                    </a:p>
                  </a:txBody>
                  <a:tcPr marL="68580" marR="68580" marT="0" marB="0"/>
                </a:tc>
                <a:tc>
                  <a:txBody>
                    <a:bodyPr/>
                    <a:lstStyle/>
                    <a:p>
                      <a:r>
                        <a:rPr lang="es-MX" sz="1200" dirty="0">
                          <a:latin typeface="Arial" panose="020B0604020202020204" pitchFamily="34" charset="0"/>
                          <a:cs typeface="Arial" panose="020B0604020202020204" pitchFamily="34" charset="0"/>
                        </a:rPr>
                        <a:t>Otorga un número de folio, para realizar el pago en tesorería </a:t>
                      </a:r>
                    </a:p>
                  </a:txBody>
                  <a:tcPr marL="68580" marR="68580" marT="0" marB="0"/>
                </a:tc>
                <a:extLst>
                  <a:ext uri="{0D108BD9-81ED-4DB2-BD59-A6C34878D82A}">
                    <a16:rowId xmlns:a16="http://schemas.microsoft.com/office/drawing/2014/main" val="730657197"/>
                  </a:ext>
                </a:extLst>
              </a:tr>
              <a:tr h="29824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r>
                        <a:rPr lang="es-MX" sz="1200" dirty="0">
                          <a:latin typeface="Arial" panose="020B0604020202020204" pitchFamily="34" charset="0"/>
                          <a:cs typeface="Arial" panose="020B0604020202020204" pitchFamily="34" charset="0"/>
                        </a:rPr>
                        <a:t>Realiza pago en Tesorería</a:t>
                      </a:r>
                    </a:p>
                  </a:txBody>
                  <a:tcPr marL="68580" marR="68580" marT="0" marB="0"/>
                </a:tc>
                <a:extLst>
                  <a:ext uri="{0D108BD9-81ED-4DB2-BD59-A6C34878D82A}">
                    <a16:rowId xmlns:a16="http://schemas.microsoft.com/office/drawing/2014/main" val="304838743"/>
                  </a:ext>
                </a:extLst>
              </a:tr>
              <a:tr h="2880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Tesorería</a:t>
                      </a:r>
                    </a:p>
                  </a:txBody>
                  <a:tcPr marL="68580" marR="68580" marT="0" marB="0"/>
                </a:tc>
                <a:tc>
                  <a:txBody>
                    <a:bodyPr/>
                    <a:lstStyle/>
                    <a:p>
                      <a:r>
                        <a:rPr lang="es-MX" sz="1200" dirty="0">
                          <a:latin typeface="Arial" panose="020B0604020202020204" pitchFamily="34" charset="0"/>
                          <a:cs typeface="Arial" panose="020B0604020202020204" pitchFamily="34" charset="0"/>
                        </a:rPr>
                        <a:t>Realiza el cobro y entrega recibo de pago</a:t>
                      </a:r>
                    </a:p>
                  </a:txBody>
                  <a:tcPr marL="68580" marR="68580" marT="0" marB="0"/>
                </a:tc>
                <a:extLst>
                  <a:ext uri="{0D108BD9-81ED-4DB2-BD59-A6C34878D82A}">
                    <a16:rowId xmlns:a16="http://schemas.microsoft.com/office/drawing/2014/main" val="4048628430"/>
                  </a:ext>
                </a:extLst>
              </a:tr>
              <a:tr h="44024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r>
                        <a:rPr lang="es-MX" sz="1200" dirty="0">
                          <a:latin typeface="Arial" panose="020B0604020202020204" pitchFamily="34" charset="0"/>
                          <a:cs typeface="Arial" panose="020B0604020202020204" pitchFamily="34" charset="0"/>
                        </a:rPr>
                        <a:t>Regresa a Registro Civil a entregar el recibo de pago</a:t>
                      </a:r>
                    </a:p>
                  </a:txBody>
                  <a:tcPr marL="68580" marR="68580" marT="0" marB="0"/>
                </a:tc>
                <a:extLst>
                  <a:ext uri="{0D108BD9-81ED-4DB2-BD59-A6C34878D82A}">
                    <a16:rowId xmlns:a16="http://schemas.microsoft.com/office/drawing/2014/main" val="2876304250"/>
                  </a:ext>
                </a:extLst>
              </a:tr>
              <a:tr h="4594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a:lnSpc>
                          <a:spcPct val="107000"/>
                        </a:lnSpc>
                        <a:spcAft>
                          <a:spcPts val="0"/>
                        </a:spcAft>
                      </a:pPr>
                      <a:r>
                        <a:rPr lang="es-E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Interesado</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Acta de Nacimiento, revisa que los datos asentados en el acta sean los correctos y devuelve</a:t>
                      </a:r>
                    </a:p>
                  </a:txBody>
                  <a:tcPr marL="68580" marR="68580" marT="0" marB="0"/>
                </a:tc>
                <a:extLst>
                  <a:ext uri="{0D108BD9-81ED-4DB2-BD59-A6C34878D82A}">
                    <a16:rowId xmlns:a16="http://schemas.microsoft.com/office/drawing/2014/main" val="1473386933"/>
                  </a:ext>
                </a:extLst>
              </a:tr>
              <a:tr h="39486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del Registro Civil</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acta de Nacimiento revisada y recaba la huella digital del pulgar derecho del menor y las firmas de los padres y testigos. Se turna al Presidente Municipal. </a:t>
                      </a:r>
                    </a:p>
                  </a:txBody>
                  <a:tcPr marL="68580" marR="68580" marT="0" marB="0"/>
                </a:tc>
                <a:extLst>
                  <a:ext uri="{0D108BD9-81ED-4DB2-BD59-A6C34878D82A}">
                    <a16:rowId xmlns:a16="http://schemas.microsoft.com/office/drawing/2014/main" val="1863288757"/>
                  </a:ext>
                </a:extLst>
              </a:tr>
              <a:tr h="27659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07000"/>
                        </a:lnSpc>
                        <a:spcAft>
                          <a:spcPts val="0"/>
                        </a:spcAft>
                      </a:pPr>
                      <a:r>
                        <a:rPr lang="es-E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Presidente Municipal</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firma. Turna al Registro Civil. </a:t>
                      </a:r>
                      <a:endParaRPr lang="es-MX"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3905927076"/>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a:t>
            </a:r>
            <a:r>
              <a:rPr lang="es-ES" sz="1400" b="1" dirty="0">
                <a:solidFill>
                  <a:srgbClr val="000000"/>
                </a:solidFill>
                <a:ea typeface="Calibri" panose="020F0502020204030204" pitchFamily="34" charset="0"/>
                <a:cs typeface="Arial" panose="020B0604020202020204" pitchFamily="34" charset="0"/>
              </a:rPr>
              <a:t>Registro de Nacimientos</a:t>
            </a: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ext uri="{D42A27DB-BD31-4B8C-83A1-F6EECF244321}">
                <p14:modId xmlns:p14="http://schemas.microsoft.com/office/powerpoint/2010/main" val="3835814661"/>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754330533"/>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15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13731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C22BDE5-8C96-4FFF-8102-CBCFB8E7C3FC}"/>
              </a:ext>
            </a:extLst>
          </p:cNvPr>
          <p:cNvGraphicFramePr>
            <a:graphicFrameLocks noGrp="1"/>
          </p:cNvGraphicFramePr>
          <p:nvPr>
            <p:extLst>
              <p:ext uri="{D42A27DB-BD31-4B8C-83A1-F6EECF244321}">
                <p14:modId xmlns:p14="http://schemas.microsoft.com/office/powerpoint/2010/main" val="553103910"/>
              </p:ext>
            </p:extLst>
          </p:nvPr>
        </p:nvGraphicFramePr>
        <p:xfrm>
          <a:off x="474628" y="1715389"/>
          <a:ext cx="5820407" cy="2574791"/>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51125">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5954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del Registro Civil</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 Recibe el Acta de Nacimiento y sella, entrega un tanto al interesado y turna los cuatro tantos restantes junto con la documentación a la Coordinación del Registro Civil de Puebla. (en el informe mensual ) También se reporta a INEGI, de todos y cada uno de los trámites del Estado Civil de las Personas. Así como a la Jurisdicción del SESA por cualquier defunción tanto de adultos como muertes fetales e infantiles. Este reporte es quincenalmente. </a:t>
                      </a:r>
                      <a:endParaRPr lang="es-MX"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736362764"/>
                  </a:ext>
                </a:extLst>
              </a:tr>
              <a:tr h="39486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Interesado</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Recibe Acta de Nacimiento.</a:t>
                      </a:r>
                    </a:p>
                  </a:txBody>
                  <a:tcPr marL="68580" marR="68580" marT="0" marB="0"/>
                </a:tc>
                <a:extLst>
                  <a:ext uri="{0D108BD9-81ED-4DB2-BD59-A6C34878D82A}">
                    <a16:rowId xmlns:a16="http://schemas.microsoft.com/office/drawing/2014/main" val="3935992432"/>
                  </a:ext>
                </a:extLst>
              </a:tr>
            </a:tbl>
          </a:graphicData>
        </a:graphic>
      </p:graphicFrame>
      <p:sp>
        <p:nvSpPr>
          <p:cNvPr id="3" name="CuadroTexto 2">
            <a:extLst>
              <a:ext uri="{FF2B5EF4-FFF2-40B4-BE49-F238E27FC236}">
                <a16:creationId xmlns:a16="http://schemas.microsoft.com/office/drawing/2014/main" id="{73322907-E90A-4BFE-9C11-65E4F4C21FD8}"/>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a:t>
            </a:r>
            <a:r>
              <a:rPr lang="es-ES" sz="1400" b="1" dirty="0">
                <a:solidFill>
                  <a:srgbClr val="000000"/>
                </a:solidFill>
                <a:ea typeface="Calibri" panose="020F0502020204030204" pitchFamily="34" charset="0"/>
                <a:cs typeface="Arial" panose="020B0604020202020204" pitchFamily="34" charset="0"/>
              </a:rPr>
              <a:t>Registro de Nacimientos</a:t>
            </a:r>
          </a:p>
        </p:txBody>
      </p:sp>
      <p:graphicFrame>
        <p:nvGraphicFramePr>
          <p:cNvPr id="4" name="Tabla 3">
            <a:extLst>
              <a:ext uri="{FF2B5EF4-FFF2-40B4-BE49-F238E27FC236}">
                <a16:creationId xmlns:a16="http://schemas.microsoft.com/office/drawing/2014/main" id="{4A4C13EA-27A7-46BC-8423-FA67EF549B6D}"/>
              </a:ext>
            </a:extLst>
          </p:cNvPr>
          <p:cNvGraphicFramePr>
            <a:graphicFrameLocks noGrp="1"/>
          </p:cNvGraphicFramePr>
          <p:nvPr>
            <p:extLst>
              <p:ext uri="{D42A27DB-BD31-4B8C-83A1-F6EECF244321}">
                <p14:modId xmlns:p14="http://schemas.microsoft.com/office/powerpoint/2010/main" val="313812885"/>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5" name="Picture 2077" descr="Resultado de imagen para ayuntamiento de tlatlauquitepec">
            <a:hlinkClick r:id="rId2"/>
            <a:extLst>
              <a:ext uri="{FF2B5EF4-FFF2-40B4-BE49-F238E27FC236}">
                <a16:creationId xmlns:a16="http://schemas.microsoft.com/office/drawing/2014/main" id="{F4D0ADD0-A8EC-4A94-B1FB-14CFDE689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24917A8A-1CB7-4721-AD5E-1BCDF17C6649}"/>
              </a:ext>
            </a:extLst>
          </p:cNvPr>
          <p:cNvGraphicFramePr>
            <a:graphicFrameLocks noGrp="1"/>
          </p:cNvGraphicFramePr>
          <p:nvPr>
            <p:extLst>
              <p:ext uri="{D42A27DB-BD31-4B8C-83A1-F6EECF244321}">
                <p14:modId xmlns:p14="http://schemas.microsoft.com/office/powerpoint/2010/main" val="3419286751"/>
              </p:ext>
            </p:extLst>
          </p:nvPr>
        </p:nvGraphicFramePr>
        <p:xfrm>
          <a:off x="4941168" y="8912203"/>
          <a:ext cx="1551707" cy="370840"/>
        </p:xfrm>
        <a:graphic>
          <a:graphicData uri="http://schemas.openxmlformats.org/drawingml/2006/table">
            <a:tbl>
              <a:tblPr firstRow="1" bandRow="1">
                <a:tableStyleId>{F5AB1C69-6EDB-4FF4-983F-18BD219EF322}</a:tableStyleId>
              </a:tblPr>
              <a:tblGrid>
                <a:gridCol w="155170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16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92873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3428018651"/>
              </p:ext>
            </p:extLst>
          </p:nvPr>
        </p:nvGraphicFramePr>
        <p:xfrm>
          <a:off x="548677" y="767832"/>
          <a:ext cx="5904656" cy="505799"/>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505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ES" sz="1200" b="1" dirty="0">
                          <a:solidFill>
                            <a:srgbClr val="000000"/>
                          </a:solidFill>
                          <a:latin typeface="Arial" panose="020B0604020202020204" pitchFamily="34" charset="0"/>
                          <a:ea typeface="Calibri" panose="020F0502020204030204" pitchFamily="34" charset="0"/>
                          <a:cs typeface="Arial" panose="020B0604020202020204" pitchFamily="34" charset="0"/>
                        </a:rPr>
                        <a:t>Registro de Nacimientos</a:t>
                      </a:r>
                      <a:endParaRPr lang="es-E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1975850417"/>
              </p:ext>
            </p:extLst>
          </p:nvPr>
        </p:nvGraphicFramePr>
        <p:xfrm>
          <a:off x="548677" y="1289121"/>
          <a:ext cx="5904652" cy="426720"/>
        </p:xfrm>
        <a:graphic>
          <a:graphicData uri="http://schemas.openxmlformats.org/drawingml/2006/table">
            <a:tbl>
              <a:tblPr firstRow="1" bandRow="1">
                <a:tableStyleId>{F5AB1C69-6EDB-4FF4-983F-18BD219EF322}</a:tableStyleId>
              </a:tblPr>
              <a:tblGrid>
                <a:gridCol w="1457937">
                  <a:extLst>
                    <a:ext uri="{9D8B030D-6E8A-4147-A177-3AD203B41FA5}">
                      <a16:colId xmlns:a16="http://schemas.microsoft.com/office/drawing/2014/main" val="3531676926"/>
                    </a:ext>
                  </a:extLst>
                </a:gridCol>
                <a:gridCol w="1530833">
                  <a:extLst>
                    <a:ext uri="{9D8B030D-6E8A-4147-A177-3AD203B41FA5}">
                      <a16:colId xmlns:a16="http://schemas.microsoft.com/office/drawing/2014/main" val="4179167614"/>
                    </a:ext>
                  </a:extLst>
                </a:gridCol>
                <a:gridCol w="1457941">
                  <a:extLst>
                    <a:ext uri="{9D8B030D-6E8A-4147-A177-3AD203B41FA5}">
                      <a16:colId xmlns:a16="http://schemas.microsoft.com/office/drawing/2014/main" val="245987141"/>
                    </a:ext>
                  </a:extLst>
                </a:gridCol>
                <a:gridCol w="1457941">
                  <a:extLst>
                    <a:ext uri="{9D8B030D-6E8A-4147-A177-3AD203B41FA5}">
                      <a16:colId xmlns:a16="http://schemas.microsoft.com/office/drawing/2014/main" val="2162802058"/>
                    </a:ext>
                  </a:extLst>
                </a:gridCol>
              </a:tblGrid>
              <a:tr h="410136">
                <a:tc>
                  <a:txBody>
                    <a:bodyPr/>
                    <a:lstStyle/>
                    <a:p>
                      <a:pPr algn="ctr"/>
                      <a:r>
                        <a:rPr lang="es-MX" sz="1100" b="0" dirty="0">
                          <a:solidFill>
                            <a:schemeClr val="tx1"/>
                          </a:solidFill>
                          <a:latin typeface="Arial" panose="020B0604020202020204" pitchFamily="34" charset="0"/>
                          <a:cs typeface="Arial" panose="020B0604020202020204" pitchFamily="34" charset="0"/>
                        </a:rPr>
                        <a:t>Interesado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Tesorería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Presidente 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2154101000"/>
              </p:ext>
            </p:extLst>
          </p:nvPr>
        </p:nvGraphicFramePr>
        <p:xfrm>
          <a:off x="548677" y="1731331"/>
          <a:ext cx="5904653" cy="6954299"/>
        </p:xfrm>
        <a:graphic>
          <a:graphicData uri="http://schemas.openxmlformats.org/drawingml/2006/table">
            <a:tbl>
              <a:tblPr firstRow="1" bandRow="1">
                <a:tableStyleId>{F5AB1C69-6EDB-4FF4-983F-18BD219EF322}</a:tableStyleId>
              </a:tblPr>
              <a:tblGrid>
                <a:gridCol w="1463658">
                  <a:extLst>
                    <a:ext uri="{9D8B030D-6E8A-4147-A177-3AD203B41FA5}">
                      <a16:colId xmlns:a16="http://schemas.microsoft.com/office/drawing/2014/main" val="3531676926"/>
                    </a:ext>
                  </a:extLst>
                </a:gridCol>
                <a:gridCol w="1515757">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825449" y="1735138"/>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82649" y="2036890"/>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720812" y="2176258"/>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3300045" y="1770905"/>
            <a:ext cx="242374" cy="215444"/>
          </a:xfrm>
          <a:prstGeom prst="rect">
            <a:avLst/>
          </a:prstGeom>
          <a:noFill/>
        </p:spPr>
        <p:txBody>
          <a:bodyPr wrap="none" rtlCol="0">
            <a:spAutoFit/>
          </a:bodyPr>
          <a:lstStyle/>
          <a:p>
            <a:r>
              <a:rPr lang="es-MX" sz="800" dirty="0"/>
              <a:t>2</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3731487211"/>
              </p:ext>
            </p:extLst>
          </p:nvPr>
        </p:nvGraphicFramePr>
        <p:xfrm>
          <a:off x="5070062" y="8912203"/>
          <a:ext cx="1422813" cy="370840"/>
        </p:xfrm>
        <a:graphic>
          <a:graphicData uri="http://schemas.openxmlformats.org/drawingml/2006/table">
            <a:tbl>
              <a:tblPr firstRow="1" bandRow="1">
                <a:tableStyleId>{F5AB1C69-6EDB-4FF4-983F-18BD219EF322}</a:tableStyleId>
              </a:tblPr>
              <a:tblGrid>
                <a:gridCol w="142281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17 de 74</a:t>
                      </a:r>
                    </a:p>
                  </a:txBody>
                  <a:tcPr/>
                </a:tc>
                <a:extLst>
                  <a:ext uri="{0D108BD9-81ED-4DB2-BD59-A6C34878D82A}">
                    <a16:rowId xmlns:a16="http://schemas.microsoft.com/office/drawing/2014/main" val="2061326865"/>
                  </a:ext>
                </a:extLst>
              </a:tr>
            </a:tbl>
          </a:graphicData>
        </a:graphic>
      </p:graphicFrame>
      <p:sp>
        <p:nvSpPr>
          <p:cNvPr id="6" name="Diagrama de flujo: documento 5">
            <a:extLst>
              <a:ext uri="{FF2B5EF4-FFF2-40B4-BE49-F238E27FC236}">
                <a16:creationId xmlns:a16="http://schemas.microsoft.com/office/drawing/2014/main" id="{DDAEA932-A125-4F13-B4A7-ECE28CE49C84}"/>
              </a:ext>
            </a:extLst>
          </p:cNvPr>
          <p:cNvSpPr/>
          <p:nvPr/>
        </p:nvSpPr>
        <p:spPr bwMode="auto">
          <a:xfrm>
            <a:off x="548676" y="2386257"/>
            <a:ext cx="1368149"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a:solidFill>
                  <a:srgbClr val="000000"/>
                </a:solidFill>
                <a:latin typeface="Arial" panose="020B0604020202020204" pitchFamily="34" charset="0"/>
                <a:ea typeface="Calibri" panose="020F0502020204030204" pitchFamily="34" charset="0"/>
                <a:cs typeface="Times New Roman" panose="02020603050405020304" pitchFamily="18" charset="0"/>
              </a:rPr>
              <a:t>Acude al Registro Civil y solicita información para llevar a cabo el registro de nacimiento. </a:t>
            </a:r>
            <a:endPar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1" name="Diagrama de flujo: documento 50">
            <a:extLst>
              <a:ext uri="{FF2B5EF4-FFF2-40B4-BE49-F238E27FC236}">
                <a16:creationId xmlns:a16="http://schemas.microsoft.com/office/drawing/2014/main" id="{3A3EAFBD-EA1C-440C-90D5-AB6CBF6A62A3}"/>
              </a:ext>
            </a:extLst>
          </p:cNvPr>
          <p:cNvSpPr/>
          <p:nvPr/>
        </p:nvSpPr>
        <p:spPr bwMode="auto">
          <a:xfrm>
            <a:off x="2174270" y="1991196"/>
            <a:ext cx="1368149" cy="103322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dirty="0">
                <a:solidFill>
                  <a:schemeClr val="tx1"/>
                </a:solidFill>
                <a:latin typeface="Arial" panose="020B0604020202020204" pitchFamily="34" charset="0"/>
                <a:cs typeface="Arial" panose="020B0604020202020204" pitchFamily="34" charset="0"/>
              </a:rPr>
              <a:t>Se le proporciona la información sobre los documentos necesario para realizar el trámite de registro de nacimiento de acuerdo a su situación particular </a:t>
            </a:r>
          </a:p>
          <a:p>
            <a:pPr algn="just">
              <a:lnSpc>
                <a:spcPct val="107000"/>
              </a:lnSpc>
              <a:spcAft>
                <a:spcPts val="0"/>
              </a:spcAft>
            </a:pPr>
            <a:endPar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3" name="Diagrama de flujo: documento 52">
            <a:extLst>
              <a:ext uri="{FF2B5EF4-FFF2-40B4-BE49-F238E27FC236}">
                <a16:creationId xmlns:a16="http://schemas.microsoft.com/office/drawing/2014/main" id="{73F6E85B-CA7D-4567-A14A-5FDC6748CF4E}"/>
              </a:ext>
            </a:extLst>
          </p:cNvPr>
          <p:cNvSpPr/>
          <p:nvPr/>
        </p:nvSpPr>
        <p:spPr bwMode="auto">
          <a:xfrm>
            <a:off x="567582" y="3137415"/>
            <a:ext cx="1347865" cy="84512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just">
              <a:buFont typeface="Arial" panose="020B0604020202020204" pitchFamily="34" charset="0"/>
              <a:buNone/>
            </a:pPr>
            <a:r>
              <a:rPr lang="es-MX" sz="800" dirty="0">
                <a:solidFill>
                  <a:schemeClr val="tx1"/>
                </a:solidFill>
                <a:latin typeface="Arial" panose="020B0604020202020204" pitchFamily="34" charset="0"/>
                <a:cs typeface="Arial" panose="020B0604020202020204" pitchFamily="34" charset="0"/>
              </a:rPr>
              <a:t>Recibe información y procede a reunir la documentación solicitada según sea el caso y la presenta para su trámite</a:t>
            </a:r>
          </a:p>
          <a:p>
            <a:pPr algn="just">
              <a:lnSpc>
                <a:spcPct val="107000"/>
              </a:lnSpc>
              <a:spcAft>
                <a:spcPts val="0"/>
              </a:spcAft>
            </a:pPr>
            <a:endPar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4" name="Diagrama de flujo: documento 53">
            <a:extLst>
              <a:ext uri="{FF2B5EF4-FFF2-40B4-BE49-F238E27FC236}">
                <a16:creationId xmlns:a16="http://schemas.microsoft.com/office/drawing/2014/main" id="{0B811B27-5797-49C7-B0A3-B0D78F5F45AD}"/>
              </a:ext>
            </a:extLst>
          </p:cNvPr>
          <p:cNvSpPr/>
          <p:nvPr/>
        </p:nvSpPr>
        <p:spPr bwMode="auto">
          <a:xfrm>
            <a:off x="2153138" y="3642193"/>
            <a:ext cx="1347865" cy="103322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latin typeface="Arial" panose="020B0604020202020204" pitchFamily="34" charset="0"/>
                <a:cs typeface="Arial" panose="020B0604020202020204" pitchFamily="34" charset="0"/>
              </a:rPr>
              <a:t>Recibe documentación, la revisa y la turna al área secretarial y solicita se capturen los datos del Formato del Acta de Nacimiento en el sistema SIEC</a:t>
            </a:r>
          </a:p>
          <a:p>
            <a:pPr algn="just">
              <a:lnSpc>
                <a:spcPct val="107000"/>
              </a:lnSpc>
              <a:spcAft>
                <a:spcPts val="0"/>
              </a:spcAft>
            </a:pPr>
            <a:endPar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7" name="Diagrama de flujo: documento 56">
            <a:extLst>
              <a:ext uri="{FF2B5EF4-FFF2-40B4-BE49-F238E27FC236}">
                <a16:creationId xmlns:a16="http://schemas.microsoft.com/office/drawing/2014/main" id="{ABDFA388-B7F1-4310-8001-4EA8EBE76859}"/>
              </a:ext>
            </a:extLst>
          </p:cNvPr>
          <p:cNvSpPr/>
          <p:nvPr/>
        </p:nvSpPr>
        <p:spPr bwMode="auto">
          <a:xfrm>
            <a:off x="2153138" y="4872330"/>
            <a:ext cx="1368149" cy="44117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dirty="0">
                <a:latin typeface="Arial" panose="020B0604020202020204" pitchFamily="34" charset="0"/>
                <a:cs typeface="Arial" panose="020B0604020202020204" pitchFamily="34" charset="0"/>
              </a:rPr>
              <a:t>Otorga un número de folio, para realizar el pago en tesorería </a:t>
            </a:r>
          </a:p>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 name="Rectángulo 6">
            <a:extLst>
              <a:ext uri="{FF2B5EF4-FFF2-40B4-BE49-F238E27FC236}">
                <a16:creationId xmlns:a16="http://schemas.microsoft.com/office/drawing/2014/main" id="{07B8E8C8-2933-4981-BAAA-1AFE2CEA7A91}"/>
              </a:ext>
            </a:extLst>
          </p:cNvPr>
          <p:cNvSpPr/>
          <p:nvPr/>
        </p:nvSpPr>
        <p:spPr bwMode="auto">
          <a:xfrm>
            <a:off x="548674" y="5300034"/>
            <a:ext cx="1347865" cy="363988"/>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latin typeface="Arial" panose="020B0604020202020204" pitchFamily="34" charset="0"/>
                <a:cs typeface="Arial" panose="020B0604020202020204" pitchFamily="34" charset="0"/>
              </a:rPr>
              <a:t>Realiza pago en Tesorería</a:t>
            </a:r>
          </a:p>
        </p:txBody>
      </p:sp>
      <p:sp>
        <p:nvSpPr>
          <p:cNvPr id="70" name="Diagrama de flujo: documento 69">
            <a:extLst>
              <a:ext uri="{FF2B5EF4-FFF2-40B4-BE49-F238E27FC236}">
                <a16:creationId xmlns:a16="http://schemas.microsoft.com/office/drawing/2014/main" id="{DDDD6792-2699-4421-8781-A75F913E4501}"/>
              </a:ext>
            </a:extLst>
          </p:cNvPr>
          <p:cNvSpPr/>
          <p:nvPr/>
        </p:nvSpPr>
        <p:spPr bwMode="auto">
          <a:xfrm>
            <a:off x="3561162" y="5313503"/>
            <a:ext cx="1368149" cy="44117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dirty="0">
                <a:latin typeface="Arial" panose="020B0604020202020204" pitchFamily="34" charset="0"/>
                <a:cs typeface="Arial" panose="020B0604020202020204" pitchFamily="34" charset="0"/>
              </a:rPr>
              <a:t>Realiza el cobro y entrega recibo de pago</a:t>
            </a:r>
          </a:p>
          <a:p>
            <a:pPr algn="just">
              <a:lnSpc>
                <a:spcPct val="107000"/>
              </a:lnSpc>
              <a:spcAft>
                <a:spcPts val="0"/>
              </a:spcAft>
            </a:pPr>
            <a:endParaRPr lang="es-MX" sz="800" dirty="0">
              <a:latin typeface="Arial" panose="020B0604020202020204" pitchFamily="34" charset="0"/>
              <a:cs typeface="Arial" panose="020B0604020202020204" pitchFamily="34" charset="0"/>
            </a:endParaRPr>
          </a:p>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1" name="Diagrama de flujo: documento 70">
            <a:extLst>
              <a:ext uri="{FF2B5EF4-FFF2-40B4-BE49-F238E27FC236}">
                <a16:creationId xmlns:a16="http://schemas.microsoft.com/office/drawing/2014/main" id="{6BAB950D-4397-46F0-9AE0-2B5466EBDE2A}"/>
              </a:ext>
            </a:extLst>
          </p:cNvPr>
          <p:cNvSpPr/>
          <p:nvPr/>
        </p:nvSpPr>
        <p:spPr bwMode="auto">
          <a:xfrm>
            <a:off x="567582" y="5880610"/>
            <a:ext cx="1368149" cy="44117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latin typeface="Arial" panose="020B0604020202020204" pitchFamily="34" charset="0"/>
                <a:cs typeface="Arial" panose="020B0604020202020204" pitchFamily="34" charset="0"/>
              </a:rPr>
              <a:t>Regresa a Registro Civil a entregar el recibo de pago</a:t>
            </a:r>
          </a:p>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3" name="Diagrama de flujo: documento 72">
            <a:extLst>
              <a:ext uri="{FF2B5EF4-FFF2-40B4-BE49-F238E27FC236}">
                <a16:creationId xmlns:a16="http://schemas.microsoft.com/office/drawing/2014/main" id="{3BFAA1B0-4271-49F9-AB97-EA4F0EA4DA6B}"/>
              </a:ext>
            </a:extLst>
          </p:cNvPr>
          <p:cNvSpPr/>
          <p:nvPr/>
        </p:nvSpPr>
        <p:spPr bwMode="auto">
          <a:xfrm>
            <a:off x="538531" y="6495107"/>
            <a:ext cx="1368149" cy="811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buFont typeface="Arial" panose="020B0604020202020204" pitchFamily="34" charset="0"/>
              <a:buNone/>
            </a:pPr>
            <a:r>
              <a:rPr lang="es-MX" sz="800" dirty="0">
                <a:latin typeface="Arial" panose="020B0604020202020204" pitchFamily="34" charset="0"/>
                <a:cs typeface="Arial" panose="020B0604020202020204" pitchFamily="34" charset="0"/>
              </a:rPr>
              <a:t>Recibe Acta de Nacimiento, revisa que los datos asentados en el acta sean los correctos y devuelve</a:t>
            </a:r>
          </a:p>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4" name="Diagrama de flujo: documento 73">
            <a:extLst>
              <a:ext uri="{FF2B5EF4-FFF2-40B4-BE49-F238E27FC236}">
                <a16:creationId xmlns:a16="http://schemas.microsoft.com/office/drawing/2014/main" id="{6B63EC07-EA82-4DE3-AEC1-23C7A2FB94E2}"/>
              </a:ext>
            </a:extLst>
          </p:cNvPr>
          <p:cNvSpPr/>
          <p:nvPr/>
        </p:nvSpPr>
        <p:spPr bwMode="auto">
          <a:xfrm>
            <a:off x="2132854" y="6382539"/>
            <a:ext cx="1368149" cy="115582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800" dirty="0">
                <a:solidFill>
                  <a:schemeClr val="tx1"/>
                </a:solidFill>
                <a:latin typeface="Arial" panose="020B0604020202020204" pitchFamily="34" charset="0"/>
                <a:cs typeface="Arial" panose="020B0604020202020204" pitchFamily="34" charset="0"/>
              </a:rPr>
              <a:t>Recibe acta de Nacimiento revisada y recaba la huella digital del pulgar derecho del menor y las firmas de los padres y testigos. Se turna al Presidente Municipal. </a:t>
            </a:r>
          </a:p>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5" name="Diagrama de flujo: documento 74">
            <a:extLst>
              <a:ext uri="{FF2B5EF4-FFF2-40B4-BE49-F238E27FC236}">
                <a16:creationId xmlns:a16="http://schemas.microsoft.com/office/drawing/2014/main" id="{00F90836-57EE-4B7D-A816-825164D794F7}"/>
              </a:ext>
            </a:extLst>
          </p:cNvPr>
          <p:cNvSpPr/>
          <p:nvPr/>
        </p:nvSpPr>
        <p:spPr bwMode="auto">
          <a:xfrm>
            <a:off x="5070062" y="6656040"/>
            <a:ext cx="1368149" cy="44117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800" dirty="0">
                <a:solidFill>
                  <a:schemeClr val="tx1"/>
                </a:solidFill>
                <a:latin typeface="Arial" panose="020B0604020202020204" pitchFamily="34" charset="0"/>
                <a:cs typeface="Arial" panose="020B0604020202020204" pitchFamily="34" charset="0"/>
              </a:rPr>
              <a:t>Recibe, firma. Turna al Registro Civil. </a:t>
            </a:r>
            <a:endParaRPr lang="es-MX" sz="1050" dirty="0">
              <a:solidFill>
                <a:schemeClr val="tx1"/>
              </a:solidFill>
            </a:endParaRPr>
          </a:p>
          <a:p>
            <a:pPr algn="just">
              <a:lnSpc>
                <a:spcPct val="107000"/>
              </a:lnSpc>
              <a:spcAft>
                <a:spcPts val="0"/>
              </a:spcAft>
            </a:pPr>
            <a:endParaRPr lang="es-MX" sz="800" dirty="0">
              <a:latin typeface="Arial" panose="020B0604020202020204" pitchFamily="34" charset="0"/>
              <a:cs typeface="Arial" panose="020B0604020202020204" pitchFamily="34" charset="0"/>
            </a:endParaRPr>
          </a:p>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7" name="Diagrama de flujo: documento 76">
            <a:extLst>
              <a:ext uri="{FF2B5EF4-FFF2-40B4-BE49-F238E27FC236}">
                <a16:creationId xmlns:a16="http://schemas.microsoft.com/office/drawing/2014/main" id="{72648891-E8FD-45BE-9666-E3A7BED4CCC3}"/>
              </a:ext>
            </a:extLst>
          </p:cNvPr>
          <p:cNvSpPr/>
          <p:nvPr/>
        </p:nvSpPr>
        <p:spPr bwMode="auto">
          <a:xfrm>
            <a:off x="547298" y="7617858"/>
            <a:ext cx="1368149" cy="44117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Recibe Acta de Nacimiento.</a:t>
            </a:r>
          </a:p>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sp>
        <p:nvSpPr>
          <p:cNvPr id="79" name="Diagrama de flujo: documento 78">
            <a:extLst>
              <a:ext uri="{FF2B5EF4-FFF2-40B4-BE49-F238E27FC236}">
                <a16:creationId xmlns:a16="http://schemas.microsoft.com/office/drawing/2014/main" id="{02531AE5-7ADC-4B96-9160-715F45631028}"/>
              </a:ext>
            </a:extLst>
          </p:cNvPr>
          <p:cNvSpPr/>
          <p:nvPr/>
        </p:nvSpPr>
        <p:spPr bwMode="auto">
          <a:xfrm>
            <a:off x="2186665" y="7638688"/>
            <a:ext cx="1368149" cy="57597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dirty="0">
                <a:latin typeface="Arial" panose="020B0604020202020204" pitchFamily="34" charset="0"/>
                <a:cs typeface="Arial" panose="020B0604020202020204" pitchFamily="34" charset="0"/>
              </a:rPr>
              <a:t>Recibe el Acta de Nacimiento, entrega un tanto al interesado y turna</a:t>
            </a:r>
            <a:r>
              <a:rPr lang="es-MX"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p:txBody>
      </p:sp>
      <p:cxnSp>
        <p:nvCxnSpPr>
          <p:cNvPr id="11" name="Conector recto de flecha 10">
            <a:extLst>
              <a:ext uri="{FF2B5EF4-FFF2-40B4-BE49-F238E27FC236}">
                <a16:creationId xmlns:a16="http://schemas.microsoft.com/office/drawing/2014/main" id="{839D6D69-5721-471D-BD2E-E44D4ECA0E74}"/>
              </a:ext>
            </a:extLst>
          </p:cNvPr>
          <p:cNvCxnSpPr>
            <a:stCxn id="6" idx="3"/>
          </p:cNvCxnSpPr>
          <p:nvPr/>
        </p:nvCxnSpPr>
        <p:spPr bwMode="auto">
          <a:xfrm>
            <a:off x="1916825" y="2692581"/>
            <a:ext cx="2574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Conector recto 12">
            <a:extLst>
              <a:ext uri="{FF2B5EF4-FFF2-40B4-BE49-F238E27FC236}">
                <a16:creationId xmlns:a16="http://schemas.microsoft.com/office/drawing/2014/main" id="{281961E5-25B0-4233-8BF2-046ED10FD724}"/>
              </a:ext>
            </a:extLst>
          </p:cNvPr>
          <p:cNvCxnSpPr>
            <a:cxnSpLocks/>
            <a:stCxn id="51" idx="2"/>
          </p:cNvCxnSpPr>
          <p:nvPr/>
        </p:nvCxnSpPr>
        <p:spPr bwMode="auto">
          <a:xfrm>
            <a:off x="2858345" y="2956114"/>
            <a:ext cx="0" cy="4695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Conector recto de flecha 18">
            <a:extLst>
              <a:ext uri="{FF2B5EF4-FFF2-40B4-BE49-F238E27FC236}">
                <a16:creationId xmlns:a16="http://schemas.microsoft.com/office/drawing/2014/main" id="{9EFDD038-AEAE-4FAE-93BD-C50BDE6AA47C}"/>
              </a:ext>
            </a:extLst>
          </p:cNvPr>
          <p:cNvCxnSpPr/>
          <p:nvPr/>
        </p:nvCxnSpPr>
        <p:spPr bwMode="auto">
          <a:xfrm flipH="1">
            <a:off x="1946721" y="3425694"/>
            <a:ext cx="91162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Conector recto 28">
            <a:extLst>
              <a:ext uri="{FF2B5EF4-FFF2-40B4-BE49-F238E27FC236}">
                <a16:creationId xmlns:a16="http://schemas.microsoft.com/office/drawing/2014/main" id="{8DA563D3-0477-4BE5-AA22-6027F4D5CBCC}"/>
              </a:ext>
            </a:extLst>
          </p:cNvPr>
          <p:cNvCxnSpPr>
            <a:stCxn id="53" idx="2"/>
          </p:cNvCxnSpPr>
          <p:nvPr/>
        </p:nvCxnSpPr>
        <p:spPr bwMode="auto">
          <a:xfrm flipH="1">
            <a:off x="1241514" y="3926666"/>
            <a:ext cx="1" cy="3275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Conector recto de flecha 32">
            <a:extLst>
              <a:ext uri="{FF2B5EF4-FFF2-40B4-BE49-F238E27FC236}">
                <a16:creationId xmlns:a16="http://schemas.microsoft.com/office/drawing/2014/main" id="{A45F0662-F034-445B-BBC9-98B8F486E516}"/>
              </a:ext>
            </a:extLst>
          </p:cNvPr>
          <p:cNvCxnSpPr/>
          <p:nvPr/>
        </p:nvCxnSpPr>
        <p:spPr bwMode="auto">
          <a:xfrm>
            <a:off x="1231372" y="4254252"/>
            <a:ext cx="8860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Conector recto de flecha 35">
            <a:extLst>
              <a:ext uri="{FF2B5EF4-FFF2-40B4-BE49-F238E27FC236}">
                <a16:creationId xmlns:a16="http://schemas.microsoft.com/office/drawing/2014/main" id="{74E799C2-2B8B-4E65-AEB1-6C30C44F6D08}"/>
              </a:ext>
            </a:extLst>
          </p:cNvPr>
          <p:cNvCxnSpPr>
            <a:stCxn id="54" idx="2"/>
            <a:endCxn id="57" idx="0"/>
          </p:cNvCxnSpPr>
          <p:nvPr/>
        </p:nvCxnSpPr>
        <p:spPr bwMode="auto">
          <a:xfrm>
            <a:off x="2827071" y="4607111"/>
            <a:ext cx="10142" cy="2652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ector recto 37">
            <a:extLst>
              <a:ext uri="{FF2B5EF4-FFF2-40B4-BE49-F238E27FC236}">
                <a16:creationId xmlns:a16="http://schemas.microsoft.com/office/drawing/2014/main" id="{2D035F81-1EB6-4863-B8F0-4577B4683215}"/>
              </a:ext>
            </a:extLst>
          </p:cNvPr>
          <p:cNvCxnSpPr/>
          <p:nvPr/>
        </p:nvCxnSpPr>
        <p:spPr bwMode="auto">
          <a:xfrm flipH="1">
            <a:off x="1231372" y="5072404"/>
            <a:ext cx="90148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Conector recto de flecha 39">
            <a:extLst>
              <a:ext uri="{FF2B5EF4-FFF2-40B4-BE49-F238E27FC236}">
                <a16:creationId xmlns:a16="http://schemas.microsoft.com/office/drawing/2014/main" id="{93335075-7CA7-41D2-9383-7DB0B20B3111}"/>
              </a:ext>
            </a:extLst>
          </p:cNvPr>
          <p:cNvCxnSpPr/>
          <p:nvPr/>
        </p:nvCxnSpPr>
        <p:spPr bwMode="auto">
          <a:xfrm>
            <a:off x="1241514" y="5092916"/>
            <a:ext cx="0" cy="2071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ector recto de flecha 42">
            <a:extLst>
              <a:ext uri="{FF2B5EF4-FFF2-40B4-BE49-F238E27FC236}">
                <a16:creationId xmlns:a16="http://schemas.microsoft.com/office/drawing/2014/main" id="{912FCB4A-6018-4379-B8F6-13BD65BF1A58}"/>
              </a:ext>
            </a:extLst>
          </p:cNvPr>
          <p:cNvCxnSpPr/>
          <p:nvPr/>
        </p:nvCxnSpPr>
        <p:spPr bwMode="auto">
          <a:xfrm>
            <a:off x="1915447" y="5482028"/>
            <a:ext cx="16058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5" name="Conector recto 44">
            <a:extLst>
              <a:ext uri="{FF2B5EF4-FFF2-40B4-BE49-F238E27FC236}">
                <a16:creationId xmlns:a16="http://schemas.microsoft.com/office/drawing/2014/main" id="{AA616353-402C-42B9-92DA-46BAF239ED47}"/>
              </a:ext>
            </a:extLst>
          </p:cNvPr>
          <p:cNvCxnSpPr>
            <a:cxnSpLocks/>
            <a:stCxn id="70" idx="2"/>
          </p:cNvCxnSpPr>
          <p:nvPr/>
        </p:nvCxnSpPr>
        <p:spPr bwMode="auto">
          <a:xfrm>
            <a:off x="4245237" y="5725510"/>
            <a:ext cx="0" cy="3289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Conector recto de flecha 80">
            <a:extLst>
              <a:ext uri="{FF2B5EF4-FFF2-40B4-BE49-F238E27FC236}">
                <a16:creationId xmlns:a16="http://schemas.microsoft.com/office/drawing/2014/main" id="{3DB7453D-FEEB-4957-A71A-516FC191C7C0}"/>
              </a:ext>
            </a:extLst>
          </p:cNvPr>
          <p:cNvCxnSpPr/>
          <p:nvPr/>
        </p:nvCxnSpPr>
        <p:spPr bwMode="auto">
          <a:xfrm flipH="1">
            <a:off x="1946721" y="6054452"/>
            <a:ext cx="22985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5" name="Conector recto de flecha 84">
            <a:extLst>
              <a:ext uri="{FF2B5EF4-FFF2-40B4-BE49-F238E27FC236}">
                <a16:creationId xmlns:a16="http://schemas.microsoft.com/office/drawing/2014/main" id="{A8C46C20-292F-4D9E-A3B0-1C3FFCAAD336}"/>
              </a:ext>
            </a:extLst>
          </p:cNvPr>
          <p:cNvCxnSpPr/>
          <p:nvPr/>
        </p:nvCxnSpPr>
        <p:spPr bwMode="auto">
          <a:xfrm>
            <a:off x="1228235" y="6321783"/>
            <a:ext cx="0" cy="1733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8" name="Conector recto de flecha 87">
            <a:extLst>
              <a:ext uri="{FF2B5EF4-FFF2-40B4-BE49-F238E27FC236}">
                <a16:creationId xmlns:a16="http://schemas.microsoft.com/office/drawing/2014/main" id="{C6E760E8-2E7B-4A77-8B31-15FD29D0194E}"/>
              </a:ext>
            </a:extLst>
          </p:cNvPr>
          <p:cNvCxnSpPr/>
          <p:nvPr/>
        </p:nvCxnSpPr>
        <p:spPr bwMode="auto">
          <a:xfrm>
            <a:off x="1935731" y="6918548"/>
            <a:ext cx="18164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Conector recto de flecha 89">
            <a:extLst>
              <a:ext uri="{FF2B5EF4-FFF2-40B4-BE49-F238E27FC236}">
                <a16:creationId xmlns:a16="http://schemas.microsoft.com/office/drawing/2014/main" id="{5EA004CF-FDAD-40CD-8922-DC9D3478FE61}"/>
              </a:ext>
            </a:extLst>
          </p:cNvPr>
          <p:cNvCxnSpPr/>
          <p:nvPr/>
        </p:nvCxnSpPr>
        <p:spPr bwMode="auto">
          <a:xfrm>
            <a:off x="3501003" y="6774532"/>
            <a:ext cx="156905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Conector recto 94">
            <a:extLst>
              <a:ext uri="{FF2B5EF4-FFF2-40B4-BE49-F238E27FC236}">
                <a16:creationId xmlns:a16="http://schemas.microsoft.com/office/drawing/2014/main" id="{A9D1F8BE-EFFC-4150-94E4-02257BA55175}"/>
              </a:ext>
            </a:extLst>
          </p:cNvPr>
          <p:cNvCxnSpPr/>
          <p:nvPr/>
        </p:nvCxnSpPr>
        <p:spPr bwMode="auto">
          <a:xfrm>
            <a:off x="5733256" y="7097213"/>
            <a:ext cx="0" cy="8294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Conector recto de flecha 98">
            <a:extLst>
              <a:ext uri="{FF2B5EF4-FFF2-40B4-BE49-F238E27FC236}">
                <a16:creationId xmlns:a16="http://schemas.microsoft.com/office/drawing/2014/main" id="{45CEC081-73E6-4E68-946D-52D014AEFAE0}"/>
              </a:ext>
            </a:extLst>
          </p:cNvPr>
          <p:cNvCxnSpPr/>
          <p:nvPr/>
        </p:nvCxnSpPr>
        <p:spPr bwMode="auto">
          <a:xfrm flipH="1">
            <a:off x="3554814" y="7948596"/>
            <a:ext cx="21784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1" name="Conector recto de flecha 100">
            <a:extLst>
              <a:ext uri="{FF2B5EF4-FFF2-40B4-BE49-F238E27FC236}">
                <a16:creationId xmlns:a16="http://schemas.microsoft.com/office/drawing/2014/main" id="{2EAA71A3-5288-4FF7-84C9-E6A8227FC2CD}"/>
              </a:ext>
            </a:extLst>
          </p:cNvPr>
          <p:cNvCxnSpPr/>
          <p:nvPr/>
        </p:nvCxnSpPr>
        <p:spPr bwMode="auto">
          <a:xfrm flipH="1">
            <a:off x="1935731" y="7782644"/>
            <a:ext cx="21740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 name="Diagrama de flujo: terminador 101">
            <a:extLst>
              <a:ext uri="{FF2B5EF4-FFF2-40B4-BE49-F238E27FC236}">
                <a16:creationId xmlns:a16="http://schemas.microsoft.com/office/drawing/2014/main" id="{AC6207EA-4E4A-4D9D-9A26-3287F60327F0}"/>
              </a:ext>
            </a:extLst>
          </p:cNvPr>
          <p:cNvSpPr/>
          <p:nvPr/>
        </p:nvSpPr>
        <p:spPr bwMode="auto">
          <a:xfrm>
            <a:off x="811616" y="8370245"/>
            <a:ext cx="821978" cy="263331"/>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Fin</a:t>
            </a:r>
          </a:p>
        </p:txBody>
      </p:sp>
      <p:cxnSp>
        <p:nvCxnSpPr>
          <p:cNvPr id="108" name="Conector recto de flecha 107">
            <a:extLst>
              <a:ext uri="{FF2B5EF4-FFF2-40B4-BE49-F238E27FC236}">
                <a16:creationId xmlns:a16="http://schemas.microsoft.com/office/drawing/2014/main" id="{9E193D8A-AF11-42A9-836F-45DA59BFDC53}"/>
              </a:ext>
            </a:extLst>
          </p:cNvPr>
          <p:cNvCxnSpPr/>
          <p:nvPr/>
        </p:nvCxnSpPr>
        <p:spPr bwMode="auto">
          <a:xfrm>
            <a:off x="1226644" y="8059031"/>
            <a:ext cx="0" cy="3112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CuadroTexto 1">
            <a:extLst>
              <a:ext uri="{FF2B5EF4-FFF2-40B4-BE49-F238E27FC236}">
                <a16:creationId xmlns:a16="http://schemas.microsoft.com/office/drawing/2014/main" id="{B1AABD08-F990-4093-A550-A28BC69F0174}"/>
              </a:ext>
            </a:extLst>
          </p:cNvPr>
          <p:cNvSpPr txBox="1"/>
          <p:nvPr/>
        </p:nvSpPr>
        <p:spPr>
          <a:xfrm>
            <a:off x="1738232" y="2956858"/>
            <a:ext cx="242374" cy="215444"/>
          </a:xfrm>
          <a:prstGeom prst="rect">
            <a:avLst/>
          </a:prstGeom>
          <a:noFill/>
        </p:spPr>
        <p:txBody>
          <a:bodyPr wrap="none" rtlCol="0">
            <a:spAutoFit/>
          </a:bodyPr>
          <a:lstStyle/>
          <a:p>
            <a:r>
              <a:rPr lang="es-MX" sz="800" dirty="0"/>
              <a:t>3</a:t>
            </a:r>
          </a:p>
        </p:txBody>
      </p:sp>
      <p:sp>
        <p:nvSpPr>
          <p:cNvPr id="3" name="CuadroTexto 2">
            <a:extLst>
              <a:ext uri="{FF2B5EF4-FFF2-40B4-BE49-F238E27FC236}">
                <a16:creationId xmlns:a16="http://schemas.microsoft.com/office/drawing/2014/main" id="{EAC2024D-8CDD-4305-A16D-2242ACFD4F98}"/>
              </a:ext>
            </a:extLst>
          </p:cNvPr>
          <p:cNvSpPr txBox="1"/>
          <p:nvPr/>
        </p:nvSpPr>
        <p:spPr>
          <a:xfrm>
            <a:off x="3312440" y="3448516"/>
            <a:ext cx="242374" cy="215444"/>
          </a:xfrm>
          <a:prstGeom prst="rect">
            <a:avLst/>
          </a:prstGeom>
          <a:noFill/>
        </p:spPr>
        <p:txBody>
          <a:bodyPr wrap="none" rtlCol="0">
            <a:spAutoFit/>
          </a:bodyPr>
          <a:lstStyle/>
          <a:p>
            <a:r>
              <a:rPr lang="es-MX" sz="800" dirty="0"/>
              <a:t>4</a:t>
            </a:r>
          </a:p>
        </p:txBody>
      </p:sp>
      <p:sp>
        <p:nvSpPr>
          <p:cNvPr id="8" name="CuadroTexto 7">
            <a:extLst>
              <a:ext uri="{FF2B5EF4-FFF2-40B4-BE49-F238E27FC236}">
                <a16:creationId xmlns:a16="http://schemas.microsoft.com/office/drawing/2014/main" id="{F7E1C359-6371-4866-B924-D9D6AED5706C}"/>
              </a:ext>
            </a:extLst>
          </p:cNvPr>
          <p:cNvSpPr txBox="1"/>
          <p:nvPr/>
        </p:nvSpPr>
        <p:spPr>
          <a:xfrm>
            <a:off x="3263059" y="4695458"/>
            <a:ext cx="242374" cy="215444"/>
          </a:xfrm>
          <a:prstGeom prst="rect">
            <a:avLst/>
          </a:prstGeom>
          <a:noFill/>
        </p:spPr>
        <p:txBody>
          <a:bodyPr wrap="none" rtlCol="0">
            <a:spAutoFit/>
          </a:bodyPr>
          <a:lstStyle/>
          <a:p>
            <a:r>
              <a:rPr lang="es-MX" sz="800" dirty="0"/>
              <a:t>5</a:t>
            </a:r>
          </a:p>
        </p:txBody>
      </p:sp>
      <p:sp>
        <p:nvSpPr>
          <p:cNvPr id="10" name="CuadroTexto 9">
            <a:extLst>
              <a:ext uri="{FF2B5EF4-FFF2-40B4-BE49-F238E27FC236}">
                <a16:creationId xmlns:a16="http://schemas.microsoft.com/office/drawing/2014/main" id="{64ADBAC6-875B-43F2-980B-0ACEA1FCE82E}"/>
              </a:ext>
            </a:extLst>
          </p:cNvPr>
          <p:cNvSpPr txBox="1"/>
          <p:nvPr/>
        </p:nvSpPr>
        <p:spPr>
          <a:xfrm>
            <a:off x="1673073" y="5113010"/>
            <a:ext cx="242374" cy="215444"/>
          </a:xfrm>
          <a:prstGeom prst="rect">
            <a:avLst/>
          </a:prstGeom>
          <a:noFill/>
        </p:spPr>
        <p:txBody>
          <a:bodyPr wrap="none" rtlCol="0">
            <a:spAutoFit/>
          </a:bodyPr>
          <a:lstStyle/>
          <a:p>
            <a:r>
              <a:rPr lang="es-MX" sz="800" dirty="0"/>
              <a:t>6</a:t>
            </a:r>
          </a:p>
        </p:txBody>
      </p:sp>
      <p:sp>
        <p:nvSpPr>
          <p:cNvPr id="12" name="CuadroTexto 11">
            <a:extLst>
              <a:ext uri="{FF2B5EF4-FFF2-40B4-BE49-F238E27FC236}">
                <a16:creationId xmlns:a16="http://schemas.microsoft.com/office/drawing/2014/main" id="{4D8AC8D5-D20A-4831-B7AE-FA96A062F048}"/>
              </a:ext>
            </a:extLst>
          </p:cNvPr>
          <p:cNvSpPr txBox="1"/>
          <p:nvPr/>
        </p:nvSpPr>
        <p:spPr>
          <a:xfrm>
            <a:off x="4744934" y="5113010"/>
            <a:ext cx="242374" cy="215444"/>
          </a:xfrm>
          <a:prstGeom prst="rect">
            <a:avLst/>
          </a:prstGeom>
          <a:noFill/>
        </p:spPr>
        <p:txBody>
          <a:bodyPr wrap="none" rtlCol="0">
            <a:spAutoFit/>
          </a:bodyPr>
          <a:lstStyle/>
          <a:p>
            <a:r>
              <a:rPr lang="es-MX" sz="800" dirty="0"/>
              <a:t>7</a:t>
            </a:r>
          </a:p>
        </p:txBody>
      </p:sp>
      <p:sp>
        <p:nvSpPr>
          <p:cNvPr id="14" name="CuadroTexto 13">
            <a:extLst>
              <a:ext uri="{FF2B5EF4-FFF2-40B4-BE49-F238E27FC236}">
                <a16:creationId xmlns:a16="http://schemas.microsoft.com/office/drawing/2014/main" id="{EEDBB8EE-2741-44FF-BE3D-7A3898AD3F11}"/>
              </a:ext>
            </a:extLst>
          </p:cNvPr>
          <p:cNvSpPr txBox="1"/>
          <p:nvPr/>
        </p:nvSpPr>
        <p:spPr>
          <a:xfrm>
            <a:off x="1672919" y="5733057"/>
            <a:ext cx="242374" cy="215444"/>
          </a:xfrm>
          <a:prstGeom prst="rect">
            <a:avLst/>
          </a:prstGeom>
          <a:noFill/>
        </p:spPr>
        <p:txBody>
          <a:bodyPr wrap="none" rtlCol="0">
            <a:spAutoFit/>
          </a:bodyPr>
          <a:lstStyle/>
          <a:p>
            <a:r>
              <a:rPr lang="es-MX" sz="800" dirty="0"/>
              <a:t>8</a:t>
            </a:r>
          </a:p>
        </p:txBody>
      </p:sp>
      <p:sp>
        <p:nvSpPr>
          <p:cNvPr id="16" name="CuadroTexto 15">
            <a:extLst>
              <a:ext uri="{FF2B5EF4-FFF2-40B4-BE49-F238E27FC236}">
                <a16:creationId xmlns:a16="http://schemas.microsoft.com/office/drawing/2014/main" id="{93A0B8DA-5E47-48A9-A575-B1F5052D2BB8}"/>
              </a:ext>
            </a:extLst>
          </p:cNvPr>
          <p:cNvSpPr txBox="1"/>
          <p:nvPr/>
        </p:nvSpPr>
        <p:spPr>
          <a:xfrm>
            <a:off x="1679786" y="6321783"/>
            <a:ext cx="242374" cy="215444"/>
          </a:xfrm>
          <a:prstGeom prst="rect">
            <a:avLst/>
          </a:prstGeom>
          <a:noFill/>
        </p:spPr>
        <p:txBody>
          <a:bodyPr wrap="none" rtlCol="0">
            <a:spAutoFit/>
          </a:bodyPr>
          <a:lstStyle/>
          <a:p>
            <a:r>
              <a:rPr lang="es-MX" sz="800" dirty="0"/>
              <a:t>9</a:t>
            </a:r>
          </a:p>
        </p:txBody>
      </p:sp>
      <p:sp>
        <p:nvSpPr>
          <p:cNvPr id="17" name="CuadroTexto 16">
            <a:extLst>
              <a:ext uri="{FF2B5EF4-FFF2-40B4-BE49-F238E27FC236}">
                <a16:creationId xmlns:a16="http://schemas.microsoft.com/office/drawing/2014/main" id="{A284DF65-364C-4CD6-863E-0346852C087D}"/>
              </a:ext>
            </a:extLst>
          </p:cNvPr>
          <p:cNvSpPr txBox="1"/>
          <p:nvPr/>
        </p:nvSpPr>
        <p:spPr>
          <a:xfrm>
            <a:off x="3193739" y="6203545"/>
            <a:ext cx="300082" cy="215444"/>
          </a:xfrm>
          <a:prstGeom prst="rect">
            <a:avLst/>
          </a:prstGeom>
          <a:noFill/>
        </p:spPr>
        <p:txBody>
          <a:bodyPr wrap="none" rtlCol="0">
            <a:spAutoFit/>
          </a:bodyPr>
          <a:lstStyle/>
          <a:p>
            <a:r>
              <a:rPr lang="es-MX" sz="800" dirty="0"/>
              <a:t>10</a:t>
            </a:r>
          </a:p>
        </p:txBody>
      </p:sp>
      <p:sp>
        <p:nvSpPr>
          <p:cNvPr id="18" name="CuadroTexto 17">
            <a:extLst>
              <a:ext uri="{FF2B5EF4-FFF2-40B4-BE49-F238E27FC236}">
                <a16:creationId xmlns:a16="http://schemas.microsoft.com/office/drawing/2014/main" id="{5A7637A3-C69B-42F4-A108-9286FCD46407}"/>
              </a:ext>
            </a:extLst>
          </p:cNvPr>
          <p:cNvSpPr txBox="1"/>
          <p:nvPr/>
        </p:nvSpPr>
        <p:spPr>
          <a:xfrm>
            <a:off x="6138129" y="6425106"/>
            <a:ext cx="300082" cy="215444"/>
          </a:xfrm>
          <a:prstGeom prst="rect">
            <a:avLst/>
          </a:prstGeom>
          <a:noFill/>
        </p:spPr>
        <p:txBody>
          <a:bodyPr wrap="none" rtlCol="0">
            <a:spAutoFit/>
          </a:bodyPr>
          <a:lstStyle/>
          <a:p>
            <a:r>
              <a:rPr lang="es-MX" sz="800" dirty="0"/>
              <a:t>11</a:t>
            </a:r>
          </a:p>
        </p:txBody>
      </p:sp>
      <p:sp>
        <p:nvSpPr>
          <p:cNvPr id="20" name="CuadroTexto 19">
            <a:extLst>
              <a:ext uri="{FF2B5EF4-FFF2-40B4-BE49-F238E27FC236}">
                <a16:creationId xmlns:a16="http://schemas.microsoft.com/office/drawing/2014/main" id="{373031A0-A6D6-4D9A-93CE-897DD8EB8227}"/>
              </a:ext>
            </a:extLst>
          </p:cNvPr>
          <p:cNvSpPr txBox="1"/>
          <p:nvPr/>
        </p:nvSpPr>
        <p:spPr>
          <a:xfrm>
            <a:off x="3200921" y="7441410"/>
            <a:ext cx="300082" cy="215444"/>
          </a:xfrm>
          <a:prstGeom prst="rect">
            <a:avLst/>
          </a:prstGeom>
          <a:noFill/>
        </p:spPr>
        <p:txBody>
          <a:bodyPr wrap="none" rtlCol="0">
            <a:spAutoFit/>
          </a:bodyPr>
          <a:lstStyle/>
          <a:p>
            <a:r>
              <a:rPr lang="es-MX" sz="800" dirty="0"/>
              <a:t>12</a:t>
            </a:r>
          </a:p>
        </p:txBody>
      </p:sp>
      <p:sp>
        <p:nvSpPr>
          <p:cNvPr id="21" name="CuadroTexto 20">
            <a:extLst>
              <a:ext uri="{FF2B5EF4-FFF2-40B4-BE49-F238E27FC236}">
                <a16:creationId xmlns:a16="http://schemas.microsoft.com/office/drawing/2014/main" id="{6C55B66D-F618-4130-81D1-2E905430A533}"/>
              </a:ext>
            </a:extLst>
          </p:cNvPr>
          <p:cNvSpPr txBox="1"/>
          <p:nvPr/>
        </p:nvSpPr>
        <p:spPr>
          <a:xfrm>
            <a:off x="1630845" y="7441410"/>
            <a:ext cx="300082" cy="215444"/>
          </a:xfrm>
          <a:prstGeom prst="rect">
            <a:avLst/>
          </a:prstGeom>
          <a:noFill/>
        </p:spPr>
        <p:txBody>
          <a:bodyPr wrap="none" rtlCol="0">
            <a:spAutoFit/>
          </a:bodyPr>
          <a:lstStyle/>
          <a:p>
            <a:r>
              <a:rPr lang="es-MX" sz="800" dirty="0"/>
              <a:t>13</a:t>
            </a:r>
          </a:p>
        </p:txBody>
      </p:sp>
    </p:spTree>
    <p:extLst>
      <p:ext uri="{BB962C8B-B14F-4D97-AF65-F5344CB8AC3E}">
        <p14:creationId xmlns:p14="http://schemas.microsoft.com/office/powerpoint/2010/main" val="205363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738664"/>
          </a:xfrm>
          <a:prstGeom prst="rect">
            <a:avLst/>
          </a:prstGeom>
          <a:noFill/>
        </p:spPr>
        <p:txBody>
          <a:bodyPr wrap="square" rtlCol="0">
            <a:spAutoFit/>
          </a:bodyPr>
          <a:lstStyle/>
          <a:p>
            <a:r>
              <a:rPr lang="es-MX" sz="1400" b="1" dirty="0"/>
              <a:t>4.2. </a:t>
            </a:r>
          </a:p>
          <a:p>
            <a:endParaRPr lang="es-MX" sz="1400" b="1" dirty="0"/>
          </a:p>
          <a:p>
            <a:pPr algn="l"/>
            <a:r>
              <a:rPr lang="es-MX" sz="1400" b="1" dirty="0"/>
              <a:t>Nombre del procedimiento: Reconocimiento de hijos</a:t>
            </a:r>
            <a:r>
              <a:rPr lang="es-ES" sz="1400" b="1" dirty="0">
                <a:solidFill>
                  <a:srgbClr val="000000"/>
                </a:solidFill>
                <a:cs typeface="Arial" panose="020B0604020202020204" pitchFamily="34" charset="0"/>
              </a:rPr>
              <a:t> y/o Tutela</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24559855"/>
              </p:ext>
            </p:extLst>
          </p:nvPr>
        </p:nvGraphicFramePr>
        <p:xfrm>
          <a:off x="469417" y="2106879"/>
          <a:ext cx="5915024" cy="1960245"/>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100" dirty="0">
                          <a:effectLst/>
                          <a:latin typeface="Arial" panose="020B0604020202020204" pitchFamily="34" charset="0"/>
                          <a:cs typeface="Arial" panose="020B0604020202020204" pitchFamily="34" charset="0"/>
                        </a:rPr>
                        <a:t>Objetivo: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100" dirty="0">
                          <a:effectLst/>
                          <a:latin typeface="Arial" panose="020B0604020202020204" pitchFamily="34" charset="0"/>
                          <a:cs typeface="Arial" panose="020B0604020202020204" pitchFamily="34" charset="0"/>
                        </a:rPr>
                        <a:t>Es la manifestación espontánea y expresa de la voluntad de uno o ambos progenitores de considerar como hijo al habido fuera del matrimonio. Tiene por objeto la guarda de la persona y bienes o solamente de los bienes de los que, no están bajo la patria potestad y son incapaces de gobernarse por si mismos.</a:t>
                      </a:r>
                    </a:p>
                    <a:p>
                      <a:pPr algn="just">
                        <a:lnSpc>
                          <a:spcPct val="107000"/>
                        </a:lnSpc>
                        <a:spcAft>
                          <a:spcPts val="0"/>
                        </a:spcAft>
                      </a:pPr>
                      <a:r>
                        <a:rPr lang="es-MX" sz="1100" b="1" dirty="0">
                          <a:effectLst/>
                          <a:latin typeface="Arial" panose="020B0604020202020204" pitchFamily="34" charset="0"/>
                          <a:cs typeface="Arial" panose="020B0604020202020204" pitchFamily="34" charset="0"/>
                        </a:rPr>
                        <a:t>NOTA: Existe solo el reconocimiento de hijos por el padre biológico, y lo sabremos en el acta de nacimiento del reconocido porque la madre hizo mención del padre aunque el no haya comparecido ni firmado el acta de nacimiento en su momento. </a:t>
                      </a:r>
                      <a:endPar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323187118"/>
              </p:ext>
            </p:extLst>
          </p:nvPr>
        </p:nvGraphicFramePr>
        <p:xfrm>
          <a:off x="455878" y="4319060"/>
          <a:ext cx="5915024" cy="3215958"/>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 RECONOCIMIENTO DE HIJO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Menor de edad.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del reconocido.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del reconocido (de preferencia).</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del (os) reconocedor (es).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(os) reconocedor (es) y testigos. Mayor de edad.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del reconocido.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del reconocido, con la finalidad de otorgar su consentimiento para ser reconocido.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del (os) reconocedor (es).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(os) reconocedor (es) y testigos. </a:t>
                      </a:r>
                    </a:p>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TUTELA</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remisión del juzgado de lo familiar de procedencia. </a:t>
                      </a:r>
                    </a:p>
                    <a:p>
                      <a:pPr algn="just">
                        <a:lnSpc>
                          <a:spcPct val="107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auto de discernimiento.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663391345"/>
              </p:ext>
            </p:extLst>
          </p:nvPr>
        </p:nvGraphicFramePr>
        <p:xfrm>
          <a:off x="5180440" y="8912203"/>
          <a:ext cx="1312436" cy="370840"/>
        </p:xfrm>
        <a:graphic>
          <a:graphicData uri="http://schemas.openxmlformats.org/drawingml/2006/table">
            <a:tbl>
              <a:tblPr firstRow="1" bandRow="1">
                <a:tableStyleId>{F5AB1C69-6EDB-4FF4-983F-18BD219EF322}</a:tableStyleId>
              </a:tblPr>
              <a:tblGrid>
                <a:gridCol w="1312436">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18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65083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AACEBD-3E3A-467E-B43B-3260BEB759CE}"/>
              </a:ext>
            </a:extLst>
          </p:cNvPr>
          <p:cNvSpPr>
            <a:spLocks noChangeArrowheads="1"/>
          </p:cNvSpPr>
          <p:nvPr/>
        </p:nvSpPr>
        <p:spPr bwMode="auto">
          <a:xfrm>
            <a:off x="212304" y="2308840"/>
            <a:ext cx="6264696"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8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HOJA DE AUTORIZACIÓN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800" b="0" i="0" u="none" strike="noStrike" cap="none" normalizeH="0" baseline="0" dirty="0">
              <a:ln>
                <a:noFill/>
              </a:ln>
              <a:solidFill>
                <a:schemeClr val="bg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800" b="1" dirty="0">
                <a:solidFill>
                  <a:schemeClr val="bg1">
                    <a:lumMod val="50000"/>
                  </a:schemeClr>
                </a:solidFill>
                <a:ea typeface="Calibri" panose="020F0502020204030204" pitchFamily="34" charset="0"/>
                <a:cs typeface="Arial" panose="020B0604020202020204" pitchFamily="34" charset="0"/>
              </a:rPr>
              <a:t>El Presidente Municipal</a:t>
            </a:r>
            <a:r>
              <a:rPr kumimoji="0" lang="es-MX" altLang="es-MX" sz="18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del H. Ayuntamiento de Tlatlauquitepec emite el siguiente:</a:t>
            </a: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600" b="1" dirty="0">
              <a:solidFill>
                <a:schemeClr val="bg1">
                  <a:lumMod val="50000"/>
                </a:schemeClr>
              </a:solidFill>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6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600" b="0" i="0" u="none" strike="noStrike" cap="none" normalizeH="0" baseline="0" dirty="0">
              <a:ln>
                <a:noFill/>
              </a:ln>
              <a:solidFill>
                <a:schemeClr val="bg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2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MANUAL DE PROCEDIMIENTOS DE LA DIRECCION DE </a:t>
            </a:r>
            <a:r>
              <a:rPr lang="es-MX" altLang="es-MX" sz="2200" b="1" dirty="0" smtClean="0">
                <a:solidFill>
                  <a:schemeClr val="bg1">
                    <a:lumMod val="50000"/>
                  </a:schemeClr>
                </a:solidFill>
                <a:ea typeface="Calibri" panose="020F0502020204030204" pitchFamily="34" charset="0"/>
                <a:cs typeface="Arial" panose="020B0604020202020204" pitchFamily="34" charset="0"/>
              </a:rPr>
              <a:t>REGISTRO CIVIL</a:t>
            </a:r>
            <a:endParaRPr kumimoji="0" lang="es-MX" altLang="es-MX" sz="600" b="0" i="0" u="none" strike="noStrike" cap="none" normalizeH="0" baseline="0" dirty="0">
              <a:ln>
                <a:noFill/>
              </a:ln>
              <a:solidFill>
                <a:schemeClr val="bg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bg1">
                    <a:lumMod val="50000"/>
                  </a:schemeClr>
                </a:solidFill>
                <a:effectLst/>
                <a:ea typeface="Calibri" panose="020F0502020204030204" pitchFamily="34" charset="0"/>
                <a:cs typeface="Arial" panose="020B0604020202020204" pitchFamily="34" charset="0"/>
              </a:rPr>
              <a:t>Lic. Porfirio Loeza Aguilar</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4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Presidente Municipal</a:t>
            </a:r>
            <a:endParaRPr kumimoji="0" lang="es-MX" altLang="es-MX" sz="14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400" b="1" i="0" u="none" strike="noStrike" cap="none" normalizeH="0" baseline="0" dirty="0">
              <a:ln>
                <a:noFill/>
              </a:ln>
              <a:solidFill>
                <a:schemeClr val="bg1">
                  <a:lumMod val="50000"/>
                </a:schemeClr>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600" b="0" i="0" u="none" strike="noStrike" cap="none" normalizeH="0" baseline="0" dirty="0">
              <a:ln>
                <a:noFill/>
              </a:ln>
              <a:solidFill>
                <a:schemeClr val="bg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ea typeface="Calibri" panose="020F0502020204030204" pitchFamily="34" charset="0"/>
              <a:cs typeface="Arial" panose="020B0604020202020204" pitchFamily="34" charset="0"/>
            </a:endParaRPr>
          </a:p>
          <a:p>
            <a:pPr lvl="0" eaLnBrk="0" hangingPunct="0"/>
            <a:endParaRPr lang="es-MX" altLang="es-MX" sz="1400" dirty="0">
              <a:solidFill>
                <a:schemeClr val="bg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4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4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s-MX" altLang="es-MX" sz="1400" b="1" dirty="0">
                <a:solidFill>
                  <a:schemeClr val="bg1">
                    <a:lumMod val="50000"/>
                  </a:schemeClr>
                </a:solidFill>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s-MX" altLang="es-MX" sz="1600" b="1" dirty="0" smtClean="0">
                <a:solidFill>
                  <a:schemeClr val="bg1">
                    <a:lumMod val="50000"/>
                  </a:schemeClr>
                </a:solidFill>
                <a:cs typeface="Arial" panose="020B0604020202020204" pitchFamily="34" charset="0"/>
              </a:rPr>
              <a:t>06 DE NOVIEMBRE 2018</a:t>
            </a:r>
            <a:endParaRPr kumimoji="0" lang="es-MX" altLang="es-MX" sz="1600" b="0" i="0" u="none" strike="noStrike" cap="none" normalizeH="0" baseline="0" dirty="0">
              <a:ln>
                <a:noFill/>
              </a:ln>
              <a:solidFill>
                <a:schemeClr val="bg1">
                  <a:lumMod val="50000"/>
                </a:schemeClr>
              </a:solidFill>
              <a:effectLst/>
              <a:latin typeface="Arial" panose="020B0604020202020204" pitchFamily="34" charset="0"/>
            </a:endParaRPr>
          </a:p>
        </p:txBody>
      </p:sp>
      <p:sp>
        <p:nvSpPr>
          <p:cNvPr id="3" name="Line 17">
            <a:extLst>
              <a:ext uri="{FF2B5EF4-FFF2-40B4-BE49-F238E27FC236}">
                <a16:creationId xmlns:a16="http://schemas.microsoft.com/office/drawing/2014/main" id="{D8E2A30C-6912-4EE5-84CD-0E519A56CAD0}"/>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3710437B-B342-44BC-B339-FE5DA976DD7A}"/>
              </a:ext>
            </a:extLst>
          </p:cNvPr>
          <p:cNvSpPr>
            <a:spLocks noChangeShapeType="1"/>
          </p:cNvSpPr>
          <p:nvPr/>
        </p:nvSpPr>
        <p:spPr bwMode="auto">
          <a:xfrm>
            <a:off x="404810" y="381000"/>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D9156F93-FEB0-4054-9344-F00B38E7A7A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6E34649A-9B53-4809-99E4-6AF65FBE878A}"/>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CuadroTexto 6">
            <a:extLst>
              <a:ext uri="{FF2B5EF4-FFF2-40B4-BE49-F238E27FC236}">
                <a16:creationId xmlns:a16="http://schemas.microsoft.com/office/drawing/2014/main" id="{A17E73D4-79CC-473D-BB0D-E927B7A1D466}"/>
              </a:ext>
            </a:extLst>
          </p:cNvPr>
          <p:cNvSpPr txBox="1"/>
          <p:nvPr/>
        </p:nvSpPr>
        <p:spPr>
          <a:xfrm>
            <a:off x="389175" y="8199792"/>
            <a:ext cx="3141373" cy="338554"/>
          </a:xfrm>
          <a:prstGeom prst="rect">
            <a:avLst/>
          </a:prstGeom>
          <a:noFill/>
        </p:spPr>
        <p:txBody>
          <a:bodyPr wrap="none" rtlCol="0">
            <a:spAutoFit/>
          </a:bodyPr>
          <a:lstStyle/>
          <a:p>
            <a:r>
              <a:rPr lang="es-MX" sz="1600" b="1" dirty="0">
                <a:solidFill>
                  <a:schemeClr val="bg1">
                    <a:lumMod val="50000"/>
                  </a:schemeClr>
                </a:solidFill>
              </a:rPr>
              <a:t>REGISTRO: </a:t>
            </a:r>
            <a:r>
              <a:rPr lang="es-MX" sz="1600" b="1" dirty="0" smtClean="0">
                <a:solidFill>
                  <a:schemeClr val="bg1">
                    <a:lumMod val="50000"/>
                  </a:schemeClr>
                </a:solidFill>
              </a:rPr>
              <a:t>HATMPRC19-2018</a:t>
            </a:r>
            <a:endParaRPr lang="es-MX" sz="1600" b="1" dirty="0">
              <a:solidFill>
                <a:schemeClr val="bg1">
                  <a:lumMod val="50000"/>
                </a:schemeClr>
              </a:solidFill>
            </a:endParaRPr>
          </a:p>
        </p:txBody>
      </p:sp>
      <p:pic>
        <p:nvPicPr>
          <p:cNvPr id="8" name="Picture 2077" descr="Resultado de imagen para ayuntamiento de tlatlauquitepec">
            <a:hlinkClick r:id="rId3"/>
            <a:extLst>
              <a:ext uri="{FF2B5EF4-FFF2-40B4-BE49-F238E27FC236}">
                <a16:creationId xmlns:a16="http://schemas.microsoft.com/office/drawing/2014/main" id="{704B104E-536B-4C03-8E6D-D96CC606A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439" y="445347"/>
            <a:ext cx="1584425" cy="170960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45DFF10-DDE9-4260-B4BB-56590F00F611}"/>
              </a:ext>
            </a:extLst>
          </p:cNvPr>
          <p:cNvSpPr txBox="1"/>
          <p:nvPr/>
        </p:nvSpPr>
        <p:spPr>
          <a:xfrm>
            <a:off x="3577882" y="6540539"/>
            <a:ext cx="2786560" cy="1354217"/>
          </a:xfrm>
          <a:prstGeom prst="rect">
            <a:avLst/>
          </a:prstGeom>
          <a:noFill/>
        </p:spPr>
        <p:txBody>
          <a:bodyPr wrap="square" rtlCol="0">
            <a:spAutoFit/>
          </a:bodyPr>
          <a:lstStyle/>
          <a:p>
            <a:pPr lvl="0" eaLnBrk="0" hangingPunct="0"/>
            <a:r>
              <a:rPr lang="es-MX" altLang="es-MX" sz="1400" dirty="0">
                <a:solidFill>
                  <a:schemeClr val="bg1">
                    <a:lumMod val="50000"/>
                  </a:schemeClr>
                </a:solidFill>
              </a:rPr>
              <a:t>Recibe</a:t>
            </a:r>
          </a:p>
          <a:p>
            <a:pPr lvl="0" eaLnBrk="0" hangingPunct="0"/>
            <a:r>
              <a:rPr lang="es-MX" altLang="es-MX" sz="1400" b="1" dirty="0">
                <a:solidFill>
                  <a:schemeClr val="bg1">
                    <a:lumMod val="50000"/>
                  </a:schemeClr>
                </a:solidFill>
                <a:ea typeface="Calibri" panose="020F0502020204030204" pitchFamily="34" charset="0"/>
                <a:cs typeface="Arial" panose="020B0604020202020204" pitchFamily="34" charset="0"/>
              </a:rPr>
              <a:t>C. Blanca Alicia Manilla Aguilar </a:t>
            </a:r>
            <a:endParaRPr lang="es-MX" altLang="es-MX" sz="1400" dirty="0">
              <a:solidFill>
                <a:schemeClr val="bg1">
                  <a:lumMod val="50000"/>
                </a:schemeClr>
              </a:solidFill>
            </a:endParaRPr>
          </a:p>
          <a:p>
            <a:pPr lvl="0" eaLnBrk="0" hangingPunct="0"/>
            <a:r>
              <a:rPr lang="es-MX" altLang="es-MX" sz="1400" b="1" dirty="0">
                <a:solidFill>
                  <a:schemeClr val="bg1">
                    <a:lumMod val="50000"/>
                  </a:schemeClr>
                </a:solidFill>
                <a:ea typeface="Calibri" panose="020F0502020204030204" pitchFamily="34" charset="0"/>
                <a:cs typeface="Arial" panose="020B0604020202020204" pitchFamily="34" charset="0"/>
              </a:rPr>
              <a:t>Directora </a:t>
            </a:r>
            <a:r>
              <a:rPr lang="es-MX" altLang="es-MX" sz="1400" b="1" dirty="0" smtClean="0">
                <a:solidFill>
                  <a:schemeClr val="bg1">
                    <a:lumMod val="50000"/>
                  </a:schemeClr>
                </a:solidFill>
                <a:ea typeface="Calibri" panose="020F0502020204030204" pitchFamily="34" charset="0"/>
                <a:cs typeface="Arial" panose="020B0604020202020204" pitchFamily="34" charset="0"/>
              </a:rPr>
              <a:t>de Registro Civil</a:t>
            </a:r>
            <a:endParaRPr lang="es-MX" altLang="es-MX" sz="1400" b="1" dirty="0">
              <a:solidFill>
                <a:schemeClr val="bg1">
                  <a:lumMod val="50000"/>
                </a:schemeClr>
              </a:solidFill>
              <a:ea typeface="Calibri" panose="020F0502020204030204" pitchFamily="34" charset="0"/>
              <a:cs typeface="Arial" panose="020B0604020202020204" pitchFamily="34" charset="0"/>
            </a:endParaRPr>
          </a:p>
          <a:p>
            <a:pPr lvl="0" eaLnBrk="0" hangingPunct="0"/>
            <a:endParaRPr lang="es-MX" altLang="es-MX" sz="1400" b="1" dirty="0">
              <a:solidFill>
                <a:schemeClr val="bg1">
                  <a:lumMod val="50000"/>
                </a:schemeClr>
              </a:solidFill>
              <a:ea typeface="Calibri" panose="020F0502020204030204" pitchFamily="34" charset="0"/>
              <a:cs typeface="Arial" panose="020B0604020202020204" pitchFamily="34" charset="0"/>
            </a:endParaRPr>
          </a:p>
          <a:p>
            <a:endParaRPr lang="es-MX" dirty="0"/>
          </a:p>
        </p:txBody>
      </p:sp>
      <p:sp>
        <p:nvSpPr>
          <p:cNvPr id="10" name="CuadroTexto 9">
            <a:extLst>
              <a:ext uri="{FF2B5EF4-FFF2-40B4-BE49-F238E27FC236}">
                <a16:creationId xmlns:a16="http://schemas.microsoft.com/office/drawing/2014/main" id="{10C52DDC-21A6-455B-8277-5B1D46079A18}"/>
              </a:ext>
            </a:extLst>
          </p:cNvPr>
          <p:cNvSpPr txBox="1"/>
          <p:nvPr/>
        </p:nvSpPr>
        <p:spPr>
          <a:xfrm>
            <a:off x="493558" y="6560627"/>
            <a:ext cx="3120924" cy="923330"/>
          </a:xfrm>
          <a:prstGeom prst="rect">
            <a:avLst/>
          </a:prstGeom>
          <a:noFill/>
        </p:spPr>
        <p:txBody>
          <a:bodyPr wrap="square" rtlCol="0">
            <a:spAutoFit/>
          </a:bodyPr>
          <a:lstStyle/>
          <a:p>
            <a:pPr lvl="0" eaLnBrk="0" hangingPunct="0"/>
            <a:r>
              <a:rPr lang="es-MX" altLang="es-MX" sz="1400" dirty="0">
                <a:solidFill>
                  <a:schemeClr val="bg1">
                    <a:lumMod val="50000"/>
                  </a:schemeClr>
                </a:solidFill>
              </a:rPr>
              <a:t>Supervisó</a:t>
            </a:r>
          </a:p>
          <a:p>
            <a:pPr lvl="0" eaLnBrk="0" hangingPunct="0"/>
            <a:r>
              <a:rPr lang="es-MX" altLang="es-MX" sz="1400" b="1" dirty="0">
                <a:solidFill>
                  <a:schemeClr val="bg1">
                    <a:lumMod val="50000"/>
                  </a:schemeClr>
                </a:solidFill>
                <a:ea typeface="Calibri" panose="020F0502020204030204" pitchFamily="34" charset="0"/>
                <a:cs typeface="Arial" panose="020B0604020202020204" pitchFamily="34" charset="0"/>
              </a:rPr>
              <a:t>C. Doroteo </a:t>
            </a:r>
            <a:r>
              <a:rPr lang="es-MX" altLang="es-MX" sz="1400" b="1" dirty="0" smtClean="0">
                <a:solidFill>
                  <a:schemeClr val="bg1">
                    <a:lumMod val="50000"/>
                  </a:schemeClr>
                </a:solidFill>
                <a:ea typeface="Calibri" panose="020F0502020204030204" pitchFamily="34" charset="0"/>
                <a:cs typeface="Arial" panose="020B0604020202020204" pitchFamily="34" charset="0"/>
              </a:rPr>
              <a:t>Zerafín </a:t>
            </a:r>
            <a:r>
              <a:rPr lang="es-MX" altLang="es-MX" sz="1400" b="1" dirty="0">
                <a:solidFill>
                  <a:schemeClr val="bg1">
                    <a:lumMod val="50000"/>
                  </a:schemeClr>
                </a:solidFill>
                <a:ea typeface="Calibri" panose="020F0502020204030204" pitchFamily="34" charset="0"/>
                <a:cs typeface="Arial" panose="020B0604020202020204" pitchFamily="34" charset="0"/>
              </a:rPr>
              <a:t>Mirón Ordoñez</a:t>
            </a:r>
            <a:endParaRPr lang="es-MX" altLang="es-MX" sz="1400" dirty="0">
              <a:solidFill>
                <a:schemeClr val="bg1">
                  <a:lumMod val="50000"/>
                </a:schemeClr>
              </a:solidFill>
            </a:endParaRPr>
          </a:p>
          <a:p>
            <a:pPr lvl="0" eaLnBrk="0" hangingPunct="0"/>
            <a:r>
              <a:rPr lang="es-MX" altLang="es-MX" sz="1400" b="1" dirty="0">
                <a:solidFill>
                  <a:schemeClr val="bg1">
                    <a:lumMod val="50000"/>
                  </a:schemeClr>
                </a:solidFill>
                <a:ea typeface="Calibri" panose="020F0502020204030204" pitchFamily="34" charset="0"/>
                <a:cs typeface="Arial" panose="020B0604020202020204" pitchFamily="34" charset="0"/>
              </a:rPr>
              <a:t>Contralor Municipal</a:t>
            </a:r>
          </a:p>
          <a:p>
            <a:endParaRPr lang="es-MX" dirty="0"/>
          </a:p>
        </p:txBody>
      </p:sp>
    </p:spTree>
    <p:extLst>
      <p:ext uri="{BB962C8B-B14F-4D97-AF65-F5344CB8AC3E}">
        <p14:creationId xmlns:p14="http://schemas.microsoft.com/office/powerpoint/2010/main" val="95131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403147924"/>
              </p:ext>
            </p:extLst>
          </p:nvPr>
        </p:nvGraphicFramePr>
        <p:xfrm>
          <a:off x="474628" y="1930833"/>
          <a:ext cx="5820407" cy="4732119"/>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interesado recibe requisitos en el modulo de registro civil.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Verifica la documentación (anexo lista de requisitos)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Autoriza y proceden mandar a pagar al interesado con el folio asignado. </a:t>
                      </a:r>
                    </a:p>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Interesado</a:t>
                      </a:r>
                    </a:p>
                  </a:txBody>
                  <a:tcPr marL="68580" marR="68580" marT="0" marB="0"/>
                </a:tc>
                <a:tc>
                  <a:txBody>
                    <a:bodyPr/>
                    <a:lstStyle/>
                    <a:p>
                      <a:r>
                        <a:rPr lang="es-MX" sz="1200" dirty="0">
                          <a:latin typeface="Arial" panose="020B0604020202020204" pitchFamily="34" charset="0"/>
                          <a:cs typeface="Arial" panose="020B0604020202020204" pitchFamily="34" charset="0"/>
                        </a:rPr>
                        <a:t>Paga derechos en Tesorería Municipal con el folio asignado</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r>
                        <a:rPr lang="es-MX" sz="1200" dirty="0">
                          <a:latin typeface="Arial" panose="020B0604020202020204" pitchFamily="34" charset="0"/>
                          <a:cs typeface="Arial" panose="020B0604020202020204" pitchFamily="34" charset="0"/>
                        </a:rPr>
                        <a:t>Tesorería</a:t>
                      </a:r>
                    </a:p>
                  </a:txBody>
                  <a:tcPr marL="68580" marR="68580" marT="0" marB="0"/>
                </a:tc>
                <a:tc>
                  <a:txBody>
                    <a:bodyPr/>
                    <a:lstStyle/>
                    <a:p>
                      <a:r>
                        <a:rPr lang="es-MX" sz="1200" dirty="0">
                          <a:latin typeface="Arial" panose="020B0604020202020204" pitchFamily="34" charset="0"/>
                          <a:cs typeface="Arial" panose="020B0604020202020204" pitchFamily="34" charset="0"/>
                        </a:rPr>
                        <a:t>Recibe pago de derechos</a:t>
                      </a:r>
                    </a:p>
                  </a:txBody>
                  <a:tcPr marL="68580" marR="68580" marT="0" marB="0"/>
                </a:tc>
                <a:extLst>
                  <a:ext uri="{0D108BD9-81ED-4DB2-BD59-A6C34878D82A}">
                    <a16:rowId xmlns:a16="http://schemas.microsoft.com/office/drawing/2014/main" val="695602658"/>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Se capturan los datos del interesado en el Sistema SIEC, para dicho trámite.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recopila la firma del interesado en el formato</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Ya elaborado el tramite pasa a firma del presidente. </a:t>
                      </a:r>
                    </a:p>
                  </a:txBody>
                  <a:tcPr marL="68580" marR="68580" marT="0" marB="0"/>
                </a:tc>
                <a:extLst>
                  <a:ext uri="{0D108BD9-81ED-4DB2-BD59-A6C34878D82A}">
                    <a16:rowId xmlns:a16="http://schemas.microsoft.com/office/drawing/2014/main" val="3905927076"/>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Sella el documento. </a:t>
                      </a:r>
                    </a:p>
                  </a:txBody>
                  <a:tcPr marL="68580" marR="68580" marT="0" marB="0"/>
                </a:tc>
                <a:extLst>
                  <a:ext uri="{0D108BD9-81ED-4DB2-BD59-A6C34878D82A}">
                    <a16:rowId xmlns:a16="http://schemas.microsoft.com/office/drawing/2014/main" val="346264453"/>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entrega acta de reconocimiento al interesado. </a:t>
                      </a:r>
                    </a:p>
                  </a:txBody>
                  <a:tcPr marL="68580" marR="68580" marT="0" marB="0"/>
                </a:tc>
                <a:extLst>
                  <a:ext uri="{0D108BD9-81ED-4DB2-BD59-A6C34878D82A}">
                    <a16:rowId xmlns:a16="http://schemas.microsoft.com/office/drawing/2014/main" val="3113963205"/>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Reconocimiento de hijos</a:t>
            </a:r>
            <a:r>
              <a:rPr lang="es-ES" sz="1400" b="1" dirty="0">
                <a:solidFill>
                  <a:srgbClr val="000000"/>
                </a:solidFill>
                <a:cs typeface="Arial" panose="020B0604020202020204" pitchFamily="34" charset="0"/>
              </a:rPr>
              <a:t> y/o Tutela</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344840667"/>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19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47784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2422764573"/>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Reconocimiento de hijos</a:t>
                      </a:r>
                      <a:r>
                        <a:rPr lang="es-ES" sz="1200" b="1" dirty="0">
                          <a:solidFill>
                            <a:schemeClr val="tx1"/>
                          </a:solidFill>
                          <a:latin typeface="Arial" panose="020B0604020202020204" pitchFamily="34" charset="0"/>
                          <a:cs typeface="Arial" panose="020B0604020202020204" pitchFamily="34" charset="0"/>
                        </a:rPr>
                        <a:t> y/o Tutela</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819510079"/>
              </p:ext>
            </p:extLst>
          </p:nvPr>
        </p:nvGraphicFramePr>
        <p:xfrm>
          <a:off x="540941" y="1109695"/>
          <a:ext cx="5904652" cy="426720"/>
        </p:xfrm>
        <a:graphic>
          <a:graphicData uri="http://schemas.openxmlformats.org/drawingml/2006/table">
            <a:tbl>
              <a:tblPr firstRow="1" bandRow="1">
                <a:tableStyleId>{F5AB1C69-6EDB-4FF4-983F-18BD219EF322}</a:tableStyleId>
              </a:tblPr>
              <a:tblGrid>
                <a:gridCol w="1457937">
                  <a:extLst>
                    <a:ext uri="{9D8B030D-6E8A-4147-A177-3AD203B41FA5}">
                      <a16:colId xmlns:a16="http://schemas.microsoft.com/office/drawing/2014/main" val="3531676926"/>
                    </a:ext>
                  </a:extLst>
                </a:gridCol>
                <a:gridCol w="1530833">
                  <a:extLst>
                    <a:ext uri="{9D8B030D-6E8A-4147-A177-3AD203B41FA5}">
                      <a16:colId xmlns:a16="http://schemas.microsoft.com/office/drawing/2014/main" val="4179167614"/>
                    </a:ext>
                  </a:extLst>
                </a:gridCol>
                <a:gridCol w="1457941">
                  <a:extLst>
                    <a:ext uri="{9D8B030D-6E8A-4147-A177-3AD203B41FA5}">
                      <a16:colId xmlns:a16="http://schemas.microsoft.com/office/drawing/2014/main" val="245987141"/>
                    </a:ext>
                  </a:extLst>
                </a:gridCol>
                <a:gridCol w="1457941">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Interesado</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Tesorería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Presidente Municipal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185463456"/>
              </p:ext>
            </p:extLst>
          </p:nvPr>
        </p:nvGraphicFramePr>
        <p:xfrm>
          <a:off x="555433" y="1591493"/>
          <a:ext cx="5904653" cy="6954299"/>
        </p:xfrm>
        <a:graphic>
          <a:graphicData uri="http://schemas.openxmlformats.org/drawingml/2006/table">
            <a:tbl>
              <a:tblPr firstRow="1" bandRow="1">
                <a:tableStyleId>{F5AB1C69-6EDB-4FF4-983F-18BD219EF322}</a:tableStyleId>
              </a:tblPr>
              <a:tblGrid>
                <a:gridCol w="1463658">
                  <a:extLst>
                    <a:ext uri="{9D8B030D-6E8A-4147-A177-3AD203B41FA5}">
                      <a16:colId xmlns:a16="http://schemas.microsoft.com/office/drawing/2014/main" val="3531676926"/>
                    </a:ext>
                  </a:extLst>
                </a:gridCol>
                <a:gridCol w="1515757">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98708" y="1622751"/>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sp>
        <p:nvSpPr>
          <p:cNvPr id="16" name="Diagrama de flujo: proceso 15">
            <a:extLst>
              <a:ext uri="{FF2B5EF4-FFF2-40B4-BE49-F238E27FC236}">
                <a16:creationId xmlns:a16="http://schemas.microsoft.com/office/drawing/2014/main" id="{930BB352-B89D-45ED-965F-59101D8FA374}"/>
              </a:ext>
            </a:extLst>
          </p:cNvPr>
          <p:cNvSpPr/>
          <p:nvPr/>
        </p:nvSpPr>
        <p:spPr bwMode="auto">
          <a:xfrm>
            <a:off x="2122509" y="1983226"/>
            <a:ext cx="1324690" cy="436042"/>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Verifica la documentación 	</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624958" y="2971799"/>
            <a:ext cx="1299389" cy="303413"/>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Termina. </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55908" y="1924503"/>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DB05BF6C-E55E-4F04-87CE-BA9562480833}"/>
              </a:ext>
            </a:extLst>
          </p:cNvPr>
          <p:cNvCxnSpPr>
            <a:cxnSpLocks/>
          </p:cNvCxnSpPr>
          <p:nvPr/>
        </p:nvCxnSpPr>
        <p:spPr bwMode="auto">
          <a:xfrm>
            <a:off x="2759362" y="2429711"/>
            <a:ext cx="0" cy="4232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Conector recto de flecha 41">
            <a:extLst>
              <a:ext uri="{FF2B5EF4-FFF2-40B4-BE49-F238E27FC236}">
                <a16:creationId xmlns:a16="http://schemas.microsoft.com/office/drawing/2014/main" id="{F323EE90-B56D-4DEB-B8D8-40BC26385004}"/>
              </a:ext>
            </a:extLst>
          </p:cNvPr>
          <p:cNvCxnSpPr>
            <a:cxnSpLocks/>
          </p:cNvCxnSpPr>
          <p:nvPr/>
        </p:nvCxnSpPr>
        <p:spPr bwMode="auto">
          <a:xfrm flipV="1">
            <a:off x="1913870" y="4149275"/>
            <a:ext cx="1739784" cy="183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497475" y="2046206"/>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3241067" y="1790723"/>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2972994" y="2800391"/>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1722971" y="3783539"/>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3211687" y="415223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716953" y="3729336"/>
            <a:ext cx="242374" cy="215444"/>
          </a:xfrm>
          <a:prstGeom prst="rect">
            <a:avLst/>
          </a:prstGeom>
          <a:noFill/>
        </p:spPr>
        <p:txBody>
          <a:bodyPr wrap="none" rtlCol="0">
            <a:spAutoFit/>
          </a:bodyPr>
          <a:lstStyle/>
          <a:p>
            <a:r>
              <a:rPr lang="es-MX" sz="800" dirty="0"/>
              <a:t>5</a:t>
            </a:r>
          </a:p>
        </p:txBody>
      </p:sp>
      <p:sp>
        <p:nvSpPr>
          <p:cNvPr id="66" name="CuadroTexto 65">
            <a:extLst>
              <a:ext uri="{FF2B5EF4-FFF2-40B4-BE49-F238E27FC236}">
                <a16:creationId xmlns:a16="http://schemas.microsoft.com/office/drawing/2014/main" id="{A48961E4-33A7-40E8-8DF2-C72637099C1C}"/>
              </a:ext>
            </a:extLst>
          </p:cNvPr>
          <p:cNvSpPr txBox="1"/>
          <p:nvPr/>
        </p:nvSpPr>
        <p:spPr>
          <a:xfrm>
            <a:off x="3125745" y="5013761"/>
            <a:ext cx="441510" cy="215444"/>
          </a:xfrm>
          <a:prstGeom prst="rect">
            <a:avLst/>
          </a:prstGeom>
          <a:noFill/>
        </p:spPr>
        <p:txBody>
          <a:bodyPr wrap="square" rtlCol="0">
            <a:spAutoFit/>
          </a:bodyPr>
          <a:lstStyle/>
          <a:p>
            <a:r>
              <a:rPr lang="es-MX" sz="800" dirty="0"/>
              <a:t>7</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1453202382"/>
              </p:ext>
            </p:extLst>
          </p:nvPr>
        </p:nvGraphicFramePr>
        <p:xfrm>
          <a:off x="5109776" y="8912203"/>
          <a:ext cx="1383100" cy="370840"/>
        </p:xfrm>
        <a:graphic>
          <a:graphicData uri="http://schemas.openxmlformats.org/drawingml/2006/table">
            <a:tbl>
              <a:tblPr firstRow="1" bandRow="1">
                <a:tableStyleId>{F5AB1C69-6EDB-4FF4-983F-18BD219EF322}</a:tableStyleId>
              </a:tblPr>
              <a:tblGrid>
                <a:gridCol w="138310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20 de 74</a:t>
                      </a:r>
                    </a:p>
                  </a:txBody>
                  <a:tcPr/>
                </a:tc>
                <a:extLst>
                  <a:ext uri="{0D108BD9-81ED-4DB2-BD59-A6C34878D82A}">
                    <a16:rowId xmlns:a16="http://schemas.microsoft.com/office/drawing/2014/main" val="2061326865"/>
                  </a:ext>
                </a:extLst>
              </a:tr>
            </a:tbl>
          </a:graphicData>
        </a:graphic>
      </p:graphicFrame>
      <p:sp>
        <p:nvSpPr>
          <p:cNvPr id="2" name="Diagrama de flujo: proceso 1">
            <a:extLst>
              <a:ext uri="{FF2B5EF4-FFF2-40B4-BE49-F238E27FC236}">
                <a16:creationId xmlns:a16="http://schemas.microsoft.com/office/drawing/2014/main" id="{CEEBDCB2-E796-4E91-974F-8E3E8F961A7D}"/>
              </a:ext>
            </a:extLst>
          </p:cNvPr>
          <p:cNvSpPr/>
          <p:nvPr/>
        </p:nvSpPr>
        <p:spPr bwMode="auto">
          <a:xfrm>
            <a:off x="624959" y="2253500"/>
            <a:ext cx="1299389" cy="421461"/>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Informe de requisitos</a:t>
            </a:r>
            <a:endParaRPr kumimoji="0" lang="es-MX"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6179212" y="5024355"/>
            <a:ext cx="319134" cy="215444"/>
          </a:xfrm>
          <a:prstGeom prst="rect">
            <a:avLst/>
          </a:prstGeom>
          <a:noFill/>
        </p:spPr>
        <p:txBody>
          <a:bodyPr wrap="square" rtlCol="0">
            <a:spAutoFit/>
          </a:bodyPr>
          <a:lstStyle/>
          <a:p>
            <a:r>
              <a:rPr lang="es-MX" sz="800" dirty="0"/>
              <a:t>8</a:t>
            </a:r>
          </a:p>
        </p:txBody>
      </p:sp>
      <p:cxnSp>
        <p:nvCxnSpPr>
          <p:cNvPr id="47" name="Conector recto de flecha 46">
            <a:extLst>
              <a:ext uri="{FF2B5EF4-FFF2-40B4-BE49-F238E27FC236}">
                <a16:creationId xmlns:a16="http://schemas.microsoft.com/office/drawing/2014/main" id="{DC97ACF8-C319-45FF-9613-AA34D69860BE}"/>
              </a:ext>
            </a:extLst>
          </p:cNvPr>
          <p:cNvCxnSpPr>
            <a:cxnSpLocks/>
          </p:cNvCxnSpPr>
          <p:nvPr/>
        </p:nvCxnSpPr>
        <p:spPr bwMode="auto">
          <a:xfrm>
            <a:off x="2759362" y="3399705"/>
            <a:ext cx="0" cy="265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1" name="CuadroTexto 60">
            <a:extLst>
              <a:ext uri="{FF2B5EF4-FFF2-40B4-BE49-F238E27FC236}">
                <a16:creationId xmlns:a16="http://schemas.microsoft.com/office/drawing/2014/main" id="{AE40CA48-8E4D-4C42-8F2E-E65FA22C8A8E}"/>
              </a:ext>
            </a:extLst>
          </p:cNvPr>
          <p:cNvSpPr txBox="1"/>
          <p:nvPr/>
        </p:nvSpPr>
        <p:spPr>
          <a:xfrm>
            <a:off x="3148808" y="2834693"/>
            <a:ext cx="276038" cy="215444"/>
          </a:xfrm>
          <a:prstGeom prst="rect">
            <a:avLst/>
          </a:prstGeom>
          <a:noFill/>
        </p:spPr>
        <p:txBody>
          <a:bodyPr wrap="none" rtlCol="0">
            <a:spAutoFit/>
          </a:bodyPr>
          <a:lstStyle/>
          <a:p>
            <a:r>
              <a:rPr lang="es-MX" sz="800" dirty="0"/>
              <a:t>Si</a:t>
            </a:r>
          </a:p>
        </p:txBody>
      </p:sp>
      <p:sp>
        <p:nvSpPr>
          <p:cNvPr id="63" name="CuadroTexto 62">
            <a:extLst>
              <a:ext uri="{FF2B5EF4-FFF2-40B4-BE49-F238E27FC236}">
                <a16:creationId xmlns:a16="http://schemas.microsoft.com/office/drawing/2014/main" id="{37AD18A9-1097-4C4C-952C-8871C635FA0F}"/>
              </a:ext>
            </a:extLst>
          </p:cNvPr>
          <p:cNvSpPr txBox="1"/>
          <p:nvPr/>
        </p:nvSpPr>
        <p:spPr>
          <a:xfrm>
            <a:off x="1988198" y="2953575"/>
            <a:ext cx="316112" cy="215444"/>
          </a:xfrm>
          <a:prstGeom prst="rect">
            <a:avLst/>
          </a:prstGeom>
          <a:noFill/>
        </p:spPr>
        <p:txBody>
          <a:bodyPr wrap="none" rtlCol="0">
            <a:spAutoFit/>
          </a:bodyPr>
          <a:lstStyle/>
          <a:p>
            <a:r>
              <a:rPr lang="es-MX" sz="800" dirty="0"/>
              <a:t>No</a:t>
            </a:r>
          </a:p>
        </p:txBody>
      </p: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1007011" y="7839784"/>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3" name="Diagrama de flujo: decisión 2">
            <a:extLst>
              <a:ext uri="{FF2B5EF4-FFF2-40B4-BE49-F238E27FC236}">
                <a16:creationId xmlns:a16="http://schemas.microsoft.com/office/drawing/2014/main" id="{2DE4A1F5-48AA-41E1-AA7D-7B3A715A63EB}"/>
              </a:ext>
            </a:extLst>
          </p:cNvPr>
          <p:cNvSpPr/>
          <p:nvPr/>
        </p:nvSpPr>
        <p:spPr bwMode="auto">
          <a:xfrm>
            <a:off x="2127551" y="2870130"/>
            <a:ext cx="1263622" cy="529575"/>
          </a:xfrm>
          <a:prstGeom prst="flowChartDecision">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a:ln>
                  <a:noFill/>
                </a:ln>
                <a:solidFill>
                  <a:schemeClr val="tx1"/>
                </a:solidFill>
                <a:effectLst/>
                <a:latin typeface="Arial" charset="0"/>
              </a:rPr>
              <a:t>Autoriza</a:t>
            </a:r>
          </a:p>
        </p:txBody>
      </p:sp>
      <p:cxnSp>
        <p:nvCxnSpPr>
          <p:cNvPr id="20" name="Conector recto de flecha 19">
            <a:extLst>
              <a:ext uri="{FF2B5EF4-FFF2-40B4-BE49-F238E27FC236}">
                <a16:creationId xmlns:a16="http://schemas.microsoft.com/office/drawing/2014/main" id="{01677EFC-4CCC-4E66-B760-B30FFBAE674E}"/>
              </a:ext>
            </a:extLst>
          </p:cNvPr>
          <p:cNvCxnSpPr/>
          <p:nvPr/>
        </p:nvCxnSpPr>
        <p:spPr bwMode="auto">
          <a:xfrm>
            <a:off x="1924348" y="2324166"/>
            <a:ext cx="19362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7" name="Conector recto de flecha 106">
            <a:extLst>
              <a:ext uri="{FF2B5EF4-FFF2-40B4-BE49-F238E27FC236}">
                <a16:creationId xmlns:a16="http://schemas.microsoft.com/office/drawing/2014/main" id="{05B1AAFF-C943-4422-8E06-B760EEAB4FC8}"/>
              </a:ext>
            </a:extLst>
          </p:cNvPr>
          <p:cNvCxnSpPr>
            <a:cxnSpLocks/>
          </p:cNvCxnSpPr>
          <p:nvPr/>
        </p:nvCxnSpPr>
        <p:spPr bwMode="auto">
          <a:xfrm flipH="1">
            <a:off x="1269414" y="7536305"/>
            <a:ext cx="1" cy="2947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1" name="CuadroTexto 110">
            <a:extLst>
              <a:ext uri="{FF2B5EF4-FFF2-40B4-BE49-F238E27FC236}">
                <a16:creationId xmlns:a16="http://schemas.microsoft.com/office/drawing/2014/main" id="{28E0CADF-3E3D-473B-A243-B882354B62FC}"/>
              </a:ext>
            </a:extLst>
          </p:cNvPr>
          <p:cNvSpPr txBox="1"/>
          <p:nvPr/>
        </p:nvSpPr>
        <p:spPr>
          <a:xfrm rot="10800000" flipV="1">
            <a:off x="1669064" y="6716181"/>
            <a:ext cx="319134" cy="215444"/>
          </a:xfrm>
          <a:prstGeom prst="rect">
            <a:avLst/>
          </a:prstGeom>
          <a:noFill/>
        </p:spPr>
        <p:txBody>
          <a:bodyPr wrap="square" rtlCol="0">
            <a:spAutoFit/>
          </a:bodyPr>
          <a:lstStyle/>
          <a:p>
            <a:r>
              <a:rPr lang="es-MX" sz="800" dirty="0"/>
              <a:t>10</a:t>
            </a:r>
          </a:p>
        </p:txBody>
      </p:sp>
      <p:sp>
        <p:nvSpPr>
          <p:cNvPr id="112" name="CuadroTexto 111">
            <a:extLst>
              <a:ext uri="{FF2B5EF4-FFF2-40B4-BE49-F238E27FC236}">
                <a16:creationId xmlns:a16="http://schemas.microsoft.com/office/drawing/2014/main" id="{41F70F89-7510-486B-9481-6DA031AA653E}"/>
              </a:ext>
            </a:extLst>
          </p:cNvPr>
          <p:cNvSpPr txBox="1"/>
          <p:nvPr/>
        </p:nvSpPr>
        <p:spPr>
          <a:xfrm rot="10800000" flipV="1">
            <a:off x="3185420" y="6033527"/>
            <a:ext cx="319134" cy="215444"/>
          </a:xfrm>
          <a:prstGeom prst="rect">
            <a:avLst/>
          </a:prstGeom>
          <a:noFill/>
        </p:spPr>
        <p:txBody>
          <a:bodyPr wrap="square" rtlCol="0">
            <a:spAutoFit/>
          </a:bodyPr>
          <a:lstStyle/>
          <a:p>
            <a:r>
              <a:rPr lang="es-MX" sz="800" dirty="0"/>
              <a:t>9</a:t>
            </a:r>
          </a:p>
        </p:txBody>
      </p:sp>
      <p:sp>
        <p:nvSpPr>
          <p:cNvPr id="48" name="Diagrama de flujo: proceso 47">
            <a:extLst>
              <a:ext uri="{FF2B5EF4-FFF2-40B4-BE49-F238E27FC236}">
                <a16:creationId xmlns:a16="http://schemas.microsoft.com/office/drawing/2014/main" id="{C50879AC-74D8-4D9B-8F3E-ADC558114ADF}"/>
              </a:ext>
            </a:extLst>
          </p:cNvPr>
          <p:cNvSpPr/>
          <p:nvPr/>
        </p:nvSpPr>
        <p:spPr bwMode="auto">
          <a:xfrm>
            <a:off x="2127550" y="3642123"/>
            <a:ext cx="1297295" cy="303413"/>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Asigna folio</a:t>
            </a:r>
          </a:p>
        </p:txBody>
      </p:sp>
      <p:sp>
        <p:nvSpPr>
          <p:cNvPr id="6" name="Diagrama de flujo: documento 5">
            <a:extLst>
              <a:ext uri="{FF2B5EF4-FFF2-40B4-BE49-F238E27FC236}">
                <a16:creationId xmlns:a16="http://schemas.microsoft.com/office/drawing/2014/main" id="{1C234C29-875A-4ECE-AFDB-DA3CD1A46738}"/>
              </a:ext>
            </a:extLst>
          </p:cNvPr>
          <p:cNvSpPr/>
          <p:nvPr/>
        </p:nvSpPr>
        <p:spPr bwMode="auto">
          <a:xfrm>
            <a:off x="624958" y="3994567"/>
            <a:ext cx="1288912" cy="407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charset="0"/>
              </a:rPr>
              <a:t>Pago en Tesorería </a:t>
            </a:r>
            <a:endParaRPr kumimoji="0" lang="es-MX" sz="1000" b="0" i="0" u="none" strike="noStrike" cap="none" normalizeH="0" baseline="0">
              <a:ln>
                <a:noFill/>
              </a:ln>
              <a:solidFill>
                <a:schemeClr val="tx1"/>
              </a:solidFill>
              <a:effectLst/>
              <a:latin typeface="Arial" charset="0"/>
            </a:endParaRPr>
          </a:p>
        </p:txBody>
      </p:sp>
      <p:sp>
        <p:nvSpPr>
          <p:cNvPr id="51" name="Diagrama de flujo: documento 50">
            <a:extLst>
              <a:ext uri="{FF2B5EF4-FFF2-40B4-BE49-F238E27FC236}">
                <a16:creationId xmlns:a16="http://schemas.microsoft.com/office/drawing/2014/main" id="{FA46A4AF-2880-49E4-96A8-7A23022FE9DC}"/>
              </a:ext>
            </a:extLst>
          </p:cNvPr>
          <p:cNvSpPr/>
          <p:nvPr/>
        </p:nvSpPr>
        <p:spPr bwMode="auto">
          <a:xfrm>
            <a:off x="3664649" y="3966651"/>
            <a:ext cx="1288912" cy="407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pago</a:t>
            </a:r>
            <a:endParaRPr kumimoji="0" lang="es-MX" sz="1000" b="0" i="0" u="none" strike="noStrike" cap="none" normalizeH="0" baseline="0" dirty="0">
              <a:ln>
                <a:noFill/>
              </a:ln>
              <a:solidFill>
                <a:schemeClr val="tx1"/>
              </a:solidFill>
              <a:effectLst/>
              <a:latin typeface="Arial" charset="0"/>
            </a:endParaRPr>
          </a:p>
        </p:txBody>
      </p:sp>
      <p:sp>
        <p:nvSpPr>
          <p:cNvPr id="8" name="Diagrama de flujo: documento 7">
            <a:extLst>
              <a:ext uri="{FF2B5EF4-FFF2-40B4-BE49-F238E27FC236}">
                <a16:creationId xmlns:a16="http://schemas.microsoft.com/office/drawing/2014/main" id="{5F68918F-A67F-4837-8C11-7813B0BEF795}"/>
              </a:ext>
            </a:extLst>
          </p:cNvPr>
          <p:cNvSpPr/>
          <p:nvPr/>
        </p:nvSpPr>
        <p:spPr bwMode="auto">
          <a:xfrm>
            <a:off x="2107131" y="4238863"/>
            <a:ext cx="1329230" cy="74511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Capturan los datos del interesado en el SIEC para dicho trámite </a:t>
            </a:r>
            <a:endParaRPr kumimoji="0" lang="es-MX" sz="1000" b="0" i="0" u="none" strike="noStrike" cap="none" normalizeH="0" baseline="0" dirty="0">
              <a:ln>
                <a:noFill/>
              </a:ln>
              <a:solidFill>
                <a:schemeClr val="tx1"/>
              </a:solidFill>
              <a:effectLst/>
              <a:latin typeface="Arial" charset="0"/>
            </a:endParaRPr>
          </a:p>
        </p:txBody>
      </p:sp>
      <p:sp>
        <p:nvSpPr>
          <p:cNvPr id="53" name="Diagrama de flujo: documento 52">
            <a:extLst>
              <a:ext uri="{FF2B5EF4-FFF2-40B4-BE49-F238E27FC236}">
                <a16:creationId xmlns:a16="http://schemas.microsoft.com/office/drawing/2014/main" id="{8CBD2EEB-1017-4B81-A58B-95129E0F212F}"/>
              </a:ext>
            </a:extLst>
          </p:cNvPr>
          <p:cNvSpPr/>
          <p:nvPr/>
        </p:nvSpPr>
        <p:spPr bwMode="auto">
          <a:xfrm>
            <a:off x="2107131" y="5184468"/>
            <a:ext cx="1329230"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Recopila la firma del interesado en el acta</a:t>
            </a:r>
            <a:endParaRPr kumimoji="0" lang="es-MX" sz="1000" b="0" i="0" u="none" strike="noStrike" cap="none" normalizeH="0" baseline="0" dirty="0">
              <a:ln>
                <a:noFill/>
              </a:ln>
              <a:solidFill>
                <a:schemeClr val="tx1"/>
              </a:solidFill>
              <a:effectLst/>
              <a:latin typeface="Arial" charset="0"/>
            </a:endParaRPr>
          </a:p>
        </p:txBody>
      </p:sp>
      <p:sp>
        <p:nvSpPr>
          <p:cNvPr id="54" name="Diagrama de flujo: documento 53">
            <a:extLst>
              <a:ext uri="{FF2B5EF4-FFF2-40B4-BE49-F238E27FC236}">
                <a16:creationId xmlns:a16="http://schemas.microsoft.com/office/drawing/2014/main" id="{253239AE-0C1F-49E1-AA3D-24CCE207F2E4}"/>
              </a:ext>
            </a:extLst>
          </p:cNvPr>
          <p:cNvSpPr/>
          <p:nvPr/>
        </p:nvSpPr>
        <p:spPr bwMode="auto">
          <a:xfrm>
            <a:off x="5109775" y="5214075"/>
            <a:ext cx="1329230"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Firma el acta</a:t>
            </a:r>
            <a:endParaRPr kumimoji="0" lang="es-MX" sz="1000" b="0" i="0" u="none" strike="noStrike" cap="none" normalizeH="0" baseline="0" dirty="0">
              <a:ln>
                <a:noFill/>
              </a:ln>
              <a:solidFill>
                <a:schemeClr val="tx1"/>
              </a:solidFill>
              <a:effectLst/>
              <a:latin typeface="Arial" charset="0"/>
            </a:endParaRPr>
          </a:p>
        </p:txBody>
      </p:sp>
      <p:sp>
        <p:nvSpPr>
          <p:cNvPr id="57" name="Diagrama de flujo: documento 56">
            <a:extLst>
              <a:ext uri="{FF2B5EF4-FFF2-40B4-BE49-F238E27FC236}">
                <a16:creationId xmlns:a16="http://schemas.microsoft.com/office/drawing/2014/main" id="{AA21946A-0BFF-4876-A4A2-AB39FF007270}"/>
              </a:ext>
            </a:extLst>
          </p:cNvPr>
          <p:cNvSpPr/>
          <p:nvPr/>
        </p:nvSpPr>
        <p:spPr bwMode="auto">
          <a:xfrm>
            <a:off x="2136116" y="6275090"/>
            <a:ext cx="1329230"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Sella el acta</a:t>
            </a:r>
            <a:endParaRPr kumimoji="0" lang="es-MX" sz="1000" b="0" i="0" u="none" strike="noStrike" cap="none" normalizeH="0" baseline="0" dirty="0">
              <a:ln>
                <a:noFill/>
              </a:ln>
              <a:solidFill>
                <a:schemeClr val="tx1"/>
              </a:solidFill>
              <a:effectLst/>
              <a:latin typeface="Arial" charset="0"/>
            </a:endParaRPr>
          </a:p>
        </p:txBody>
      </p:sp>
      <p:sp>
        <p:nvSpPr>
          <p:cNvPr id="62" name="Diagrama de flujo: documento 61">
            <a:extLst>
              <a:ext uri="{FF2B5EF4-FFF2-40B4-BE49-F238E27FC236}">
                <a16:creationId xmlns:a16="http://schemas.microsoft.com/office/drawing/2014/main" id="{2F5D0635-94A1-46FA-B015-1499F3095A95}"/>
              </a:ext>
            </a:extLst>
          </p:cNvPr>
          <p:cNvSpPr/>
          <p:nvPr/>
        </p:nvSpPr>
        <p:spPr bwMode="auto">
          <a:xfrm>
            <a:off x="621783" y="6966083"/>
            <a:ext cx="1299389"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el acta</a:t>
            </a:r>
            <a:endParaRPr kumimoji="0" lang="es-MX" sz="1000" b="0" i="0" u="none" strike="noStrike" cap="none" normalizeH="0" baseline="0" dirty="0">
              <a:ln>
                <a:noFill/>
              </a:ln>
              <a:solidFill>
                <a:schemeClr val="tx1"/>
              </a:solidFill>
              <a:effectLst/>
              <a:latin typeface="Arial" charset="0"/>
            </a:endParaRPr>
          </a:p>
        </p:txBody>
      </p:sp>
      <p:cxnSp>
        <p:nvCxnSpPr>
          <p:cNvPr id="13" name="Conector recto de flecha 12">
            <a:extLst>
              <a:ext uri="{FF2B5EF4-FFF2-40B4-BE49-F238E27FC236}">
                <a16:creationId xmlns:a16="http://schemas.microsoft.com/office/drawing/2014/main" id="{70F2114D-3E61-45AA-A85C-509DE50706DD}"/>
              </a:ext>
            </a:extLst>
          </p:cNvPr>
          <p:cNvCxnSpPr/>
          <p:nvPr/>
        </p:nvCxnSpPr>
        <p:spPr bwMode="auto">
          <a:xfrm flipH="1">
            <a:off x="1938542" y="3139724"/>
            <a:ext cx="19717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17">
            <a:extLst>
              <a:ext uri="{FF2B5EF4-FFF2-40B4-BE49-F238E27FC236}">
                <a16:creationId xmlns:a16="http://schemas.microsoft.com/office/drawing/2014/main" id="{28F86CA1-1659-4AC1-B7FC-FD4B69F22CDB}"/>
              </a:ext>
            </a:extLst>
          </p:cNvPr>
          <p:cNvCxnSpPr/>
          <p:nvPr/>
        </p:nvCxnSpPr>
        <p:spPr bwMode="auto">
          <a:xfrm flipH="1">
            <a:off x="1269413" y="3665684"/>
            <a:ext cx="85813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Conector recto de flecha 20">
            <a:extLst>
              <a:ext uri="{FF2B5EF4-FFF2-40B4-BE49-F238E27FC236}">
                <a16:creationId xmlns:a16="http://schemas.microsoft.com/office/drawing/2014/main" id="{7487E23E-1215-45CA-86C9-EBB70D83ABA3}"/>
              </a:ext>
            </a:extLst>
          </p:cNvPr>
          <p:cNvCxnSpPr/>
          <p:nvPr/>
        </p:nvCxnSpPr>
        <p:spPr bwMode="auto">
          <a:xfrm>
            <a:off x="1269413" y="3665684"/>
            <a:ext cx="0" cy="3009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Conector recto 26">
            <a:extLst>
              <a:ext uri="{FF2B5EF4-FFF2-40B4-BE49-F238E27FC236}">
                <a16:creationId xmlns:a16="http://schemas.microsoft.com/office/drawing/2014/main" id="{321CF6F6-24C0-4237-82C7-595B24722548}"/>
              </a:ext>
            </a:extLst>
          </p:cNvPr>
          <p:cNvCxnSpPr>
            <a:stCxn id="51" idx="2"/>
          </p:cNvCxnSpPr>
          <p:nvPr/>
        </p:nvCxnSpPr>
        <p:spPr bwMode="auto">
          <a:xfrm>
            <a:off x="4309105" y="4347245"/>
            <a:ext cx="0" cy="3304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Conector recto de flecha 28">
            <a:extLst>
              <a:ext uri="{FF2B5EF4-FFF2-40B4-BE49-F238E27FC236}">
                <a16:creationId xmlns:a16="http://schemas.microsoft.com/office/drawing/2014/main" id="{30244074-CF86-4F30-A56C-4E27BC3AFBA8}"/>
              </a:ext>
            </a:extLst>
          </p:cNvPr>
          <p:cNvCxnSpPr/>
          <p:nvPr/>
        </p:nvCxnSpPr>
        <p:spPr bwMode="auto">
          <a:xfrm flipH="1">
            <a:off x="3493267" y="4677658"/>
            <a:ext cx="815838" cy="86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Conector recto de flecha 36">
            <a:extLst>
              <a:ext uri="{FF2B5EF4-FFF2-40B4-BE49-F238E27FC236}">
                <a16:creationId xmlns:a16="http://schemas.microsoft.com/office/drawing/2014/main" id="{B7225A1E-3C68-4B83-AF74-41ED669B16AE}"/>
              </a:ext>
            </a:extLst>
          </p:cNvPr>
          <p:cNvCxnSpPr>
            <a:cxnSpLocks/>
            <a:stCxn id="8" idx="2"/>
          </p:cNvCxnSpPr>
          <p:nvPr/>
        </p:nvCxnSpPr>
        <p:spPr bwMode="auto">
          <a:xfrm>
            <a:off x="2771746" y="4934721"/>
            <a:ext cx="12016" cy="2497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 name="Conector recto de flecha 38">
            <a:extLst>
              <a:ext uri="{FF2B5EF4-FFF2-40B4-BE49-F238E27FC236}">
                <a16:creationId xmlns:a16="http://schemas.microsoft.com/office/drawing/2014/main" id="{00671A8B-C761-45DB-988A-DDC24C71FD61}"/>
              </a:ext>
            </a:extLst>
          </p:cNvPr>
          <p:cNvCxnSpPr/>
          <p:nvPr/>
        </p:nvCxnSpPr>
        <p:spPr bwMode="auto">
          <a:xfrm>
            <a:off x="3447199" y="5471121"/>
            <a:ext cx="166257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1" name="Conector recto 40">
            <a:extLst>
              <a:ext uri="{FF2B5EF4-FFF2-40B4-BE49-F238E27FC236}">
                <a16:creationId xmlns:a16="http://schemas.microsoft.com/office/drawing/2014/main" id="{9A6C55FF-C8C7-4129-BDE1-89A59A3C76A4}"/>
              </a:ext>
            </a:extLst>
          </p:cNvPr>
          <p:cNvCxnSpPr/>
          <p:nvPr/>
        </p:nvCxnSpPr>
        <p:spPr bwMode="auto">
          <a:xfrm>
            <a:off x="5774390" y="5797116"/>
            <a:ext cx="0" cy="7842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8EF47D25-9DCF-45FD-9444-8A39A8DB16F6}"/>
              </a:ext>
            </a:extLst>
          </p:cNvPr>
          <p:cNvCxnSpPr/>
          <p:nvPr/>
        </p:nvCxnSpPr>
        <p:spPr bwMode="auto">
          <a:xfrm flipH="1">
            <a:off x="3501005" y="6581414"/>
            <a:ext cx="227338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Conector recto 45">
            <a:extLst>
              <a:ext uri="{FF2B5EF4-FFF2-40B4-BE49-F238E27FC236}">
                <a16:creationId xmlns:a16="http://schemas.microsoft.com/office/drawing/2014/main" id="{53D1505A-35E5-46EC-8BC4-78164BBF75E7}"/>
              </a:ext>
            </a:extLst>
          </p:cNvPr>
          <p:cNvCxnSpPr/>
          <p:nvPr/>
        </p:nvCxnSpPr>
        <p:spPr bwMode="auto">
          <a:xfrm flipH="1">
            <a:off x="1269413" y="6581414"/>
            <a:ext cx="8377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Conector recto de flecha 70">
            <a:extLst>
              <a:ext uri="{FF2B5EF4-FFF2-40B4-BE49-F238E27FC236}">
                <a16:creationId xmlns:a16="http://schemas.microsoft.com/office/drawing/2014/main" id="{DF4B0EE9-4416-4CF9-BCE1-809422CEB0A3}"/>
              </a:ext>
            </a:extLst>
          </p:cNvPr>
          <p:cNvCxnSpPr/>
          <p:nvPr/>
        </p:nvCxnSpPr>
        <p:spPr bwMode="auto">
          <a:xfrm>
            <a:off x="1269413" y="6581414"/>
            <a:ext cx="0" cy="3502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9037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523220"/>
          </a:xfrm>
          <a:prstGeom prst="rect">
            <a:avLst/>
          </a:prstGeom>
          <a:noFill/>
        </p:spPr>
        <p:txBody>
          <a:bodyPr wrap="square" rtlCol="0">
            <a:spAutoFit/>
          </a:bodyPr>
          <a:lstStyle/>
          <a:p>
            <a:r>
              <a:rPr lang="es-MX" sz="1400" b="1" dirty="0"/>
              <a:t>4.3. </a:t>
            </a:r>
          </a:p>
          <a:p>
            <a:pPr algn="l"/>
            <a:r>
              <a:rPr lang="es-MX" sz="1400" b="1" dirty="0"/>
              <a:t>Nombre del procedimiento: Matrimonio</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567976476"/>
              </p:ext>
            </p:extLst>
          </p:nvPr>
        </p:nvGraphicFramePr>
        <p:xfrm>
          <a:off x="469417" y="1974618"/>
          <a:ext cx="5915024" cy="3574733"/>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100" dirty="0">
                          <a:effectLst/>
                          <a:latin typeface="Arial" panose="020B0604020202020204" pitchFamily="34" charset="0"/>
                          <a:cs typeface="Arial" panose="020B0604020202020204" pitchFamily="34" charset="0"/>
                        </a:rPr>
                        <a:t>Objetivo: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100" dirty="0">
                          <a:effectLst/>
                          <a:latin typeface="Arial" panose="020B0604020202020204" pitchFamily="34" charset="0"/>
                          <a:cs typeface="Arial" panose="020B0604020202020204" pitchFamily="34" charset="0"/>
                        </a:rPr>
                        <a:t>Es un contrato civil por el cual un solo hombre y una sola mujer se unen en sociedad para perpetuar la especie y ayudarse en la lucha por la existencia.</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Registro de acta de matrimonio. </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Registro del acta. </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Presentación de matrimonio (obligatorio diez días antes de la boda, cumpliendo con todos los requisitos de ley). </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Dispensa de publicación.(cuando no cumplen lo establecido por el Código Civil del Estado de Puebla, esto es publicaciones con diez días de anticipación a la fecha de la boda)</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Registro de matrimonio. </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Celebración de matrimonio en el juzgado día y hora hábil (opcional). </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Celebración de matrimonio: A domicilio en día y hora de oficina, dentro de su circunscripción territorial. (opcional) </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Celebración de matrimonio: A domicilio en día inhábil, dentro de su circunscripción territorial. (opcional)</a:t>
                      </a:r>
                    </a:p>
                    <a:p>
                      <a:pPr marL="171450" indent="-171450" algn="just">
                        <a:lnSpc>
                          <a:spcPct val="107000"/>
                        </a:lnSpc>
                        <a:spcAft>
                          <a:spcPts val="0"/>
                        </a:spcAft>
                        <a:buFont typeface="Wingdings" panose="05000000000000000000" pitchFamily="2" charset="2"/>
                        <a:buChar char="Ø"/>
                      </a:pPr>
                      <a:r>
                        <a:rPr lang="es-MX" sz="1100" dirty="0">
                          <a:effectLst/>
                          <a:latin typeface="Arial" panose="020B0604020202020204" pitchFamily="34" charset="0"/>
                          <a:cs typeface="Arial" panose="020B0604020202020204" pitchFamily="34" charset="0"/>
                        </a:rPr>
                        <a:t>Sujeto a consulta de agenda del Juez del Registro del Estado Civil.</a:t>
                      </a:r>
                      <a:endPar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524039476"/>
              </p:ext>
            </p:extLst>
          </p:nvPr>
        </p:nvGraphicFramePr>
        <p:xfrm>
          <a:off x="400050" y="5641308"/>
          <a:ext cx="5915024" cy="3185794"/>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3185794">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8600" indent="-228600" algn="just">
                        <a:lnSpc>
                          <a:spcPct val="107000"/>
                        </a:lnSpc>
                        <a:spcAft>
                          <a:spcPts val="0"/>
                        </a:spcAft>
                        <a:buAutoNum type="arabicPeriod"/>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CONTRAYENTES MAYORES DE EDAD. </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 los solicitantes.</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Certificados médicos prenupciales, expedidos por alguna institución de salud o médico particular, en un término no mayor de 15 días anteriores a la presentación de matrimonio. </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Exámenes de VIH (sida). Obligatorio aunque estén embarazadas. O ya tengan muchos años de vivir juntos.</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Dos testigos por cada uno de los solicitantes.</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los solicitantes y testigos. </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Una vez reunidos estos requisitos los solicitantes se presentaran ante el juez del registro del estado civil a quien esté sujeto el domicilio de cualquiera de los solicitantes con la finalidad de levantar su acta de presentación matrimonial, la cual deberá realizarse 8 días antes de la celebración del matrimonio</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4082872231"/>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21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463711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467BC7E-7BAE-4605-BDB2-270ABE5B44EC}"/>
              </a:ext>
            </a:extLst>
          </p:cNvPr>
          <p:cNvSpPr txBox="1"/>
          <p:nvPr/>
        </p:nvSpPr>
        <p:spPr>
          <a:xfrm>
            <a:off x="533833" y="1290694"/>
            <a:ext cx="5904656" cy="738664"/>
          </a:xfrm>
          <a:prstGeom prst="rect">
            <a:avLst/>
          </a:prstGeom>
          <a:noFill/>
        </p:spPr>
        <p:txBody>
          <a:bodyPr wrap="square" rtlCol="0">
            <a:spAutoFit/>
          </a:bodyPr>
          <a:lstStyle/>
          <a:p>
            <a:r>
              <a:rPr lang="es-MX" sz="1400" b="1" dirty="0"/>
              <a:t>4.3. </a:t>
            </a:r>
          </a:p>
          <a:p>
            <a:endParaRPr lang="es-MX" sz="1400" b="1" dirty="0"/>
          </a:p>
          <a:p>
            <a:pPr algn="l"/>
            <a:r>
              <a:rPr lang="es-MX" sz="1400" b="1" dirty="0"/>
              <a:t>Nombre del procedimiento: Matrimonio</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6B63FD6-182C-4C25-A433-825A0DE4805C}"/>
              </a:ext>
            </a:extLst>
          </p:cNvPr>
          <p:cNvGraphicFramePr>
            <a:graphicFrameLocks noGrp="1"/>
          </p:cNvGraphicFramePr>
          <p:nvPr>
            <p:extLst>
              <p:ext uri="{D42A27DB-BD31-4B8C-83A1-F6EECF244321}">
                <p14:modId xmlns:p14="http://schemas.microsoft.com/office/powerpoint/2010/main" val="2044437086"/>
              </p:ext>
            </p:extLst>
          </p:nvPr>
        </p:nvGraphicFramePr>
        <p:xfrm>
          <a:off x="429141" y="2208287"/>
          <a:ext cx="5915024" cy="5727383"/>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253811">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pueden contraer matrimonio el hombre y la mujer, antes de cumplir los 16 años de edad, si es su deseo después de los 16 años con autorización y consentimiento de los padres y constancia de identidad de la menor de edad y certificado de institución educativa según corresponda. </a:t>
                      </a:r>
                    </a:p>
                    <a:p>
                      <a:pPr algn="just">
                        <a:lnSpc>
                          <a:spcPct val="107000"/>
                        </a:lnSpc>
                        <a:spcAft>
                          <a:spcPts val="0"/>
                        </a:spcAft>
                      </a:pPr>
                      <a:endPar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CONTRAYENTES MENORES DE EDAD.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 los solicitantes.</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del padre y/o la madre debidamente identificados para otorgar consentimiento de los solicitantes.</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 en su caso, la resolución judicial dictada por un juez de lo familiar competente, donde resuelva la suplencia del consentimiento.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Certificados médicos prenupciales, expedidos por alguna institución de salud o médico particular, en un término no mayor de 15 días anteriores a la presentación de matrimonio.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Exámenes de VIH (sida). Obligatorio aunque ya vivieran muchos años juntos o estuviese embarazada.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Dos testigos por cada uno de los solicitantes.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los solicitantes y testigos. No pueden contraer matrimonio el hombre y la mujer, antes de cumplir los 16 años de edad. Que sean menores de 18 años pero mayores de 16 años con autorización y consentimiento de los padres y constancia de identidad de la menor de edad y certificado de institución educativa según corresponda.</a:t>
                      </a:r>
                    </a:p>
                    <a:p>
                      <a:pPr marL="171450" indent="-171450" algn="just">
                        <a:lnSpc>
                          <a:spcPct val="107000"/>
                        </a:lnSpc>
                        <a:spcAft>
                          <a:spcPts val="0"/>
                        </a:spcAft>
                        <a:buFont typeface="Wingdings" panose="05000000000000000000" pitchFamily="2" charset="2"/>
                        <a:buChar char="Ø"/>
                      </a:pPr>
                      <a:endPar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EC473A5F-5847-400C-AD80-0B2E198AF0A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7B872685-BA38-4685-8E3F-910113AB48B5}"/>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DC868DF3-9711-49CD-B598-92B8FB87473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146DA6EC-7C95-4618-A4E2-CD1C1083803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FA58844D-2DCB-4139-B73A-3511B44D4BB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D1E464B8-0538-40F0-98AE-E50536116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23EFCC6C-B9E0-4C79-98F2-FE9C6A8F64B5}"/>
              </a:ext>
            </a:extLst>
          </p:cNvPr>
          <p:cNvGraphicFramePr>
            <a:graphicFrameLocks noGrp="1"/>
          </p:cNvGraphicFramePr>
          <p:nvPr>
            <p:extLst>
              <p:ext uri="{D42A27DB-BD31-4B8C-83A1-F6EECF244321}">
                <p14:modId xmlns:p14="http://schemas.microsoft.com/office/powerpoint/2010/main" val="2724197349"/>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22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735830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9B8F44-1CAB-47DD-9ABC-B72ABFE76A6F}"/>
              </a:ext>
            </a:extLst>
          </p:cNvPr>
          <p:cNvSpPr txBox="1"/>
          <p:nvPr/>
        </p:nvSpPr>
        <p:spPr>
          <a:xfrm>
            <a:off x="533833" y="1290694"/>
            <a:ext cx="5904656" cy="738664"/>
          </a:xfrm>
          <a:prstGeom prst="rect">
            <a:avLst/>
          </a:prstGeom>
          <a:noFill/>
        </p:spPr>
        <p:txBody>
          <a:bodyPr wrap="square" rtlCol="0">
            <a:spAutoFit/>
          </a:bodyPr>
          <a:lstStyle/>
          <a:p>
            <a:r>
              <a:rPr lang="es-MX" sz="1400" b="1" dirty="0"/>
              <a:t>4.3. </a:t>
            </a:r>
          </a:p>
          <a:p>
            <a:endParaRPr lang="es-MX" sz="1400" b="1" dirty="0"/>
          </a:p>
          <a:p>
            <a:pPr algn="l"/>
            <a:r>
              <a:rPr lang="es-MX" sz="1400" b="1" dirty="0"/>
              <a:t>Nombre del procedimiento: Matrimonio</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B737AEB6-EADF-412F-8A5F-D34C12C91CFE}"/>
              </a:ext>
            </a:extLst>
          </p:cNvPr>
          <p:cNvGraphicFramePr>
            <a:graphicFrameLocks noGrp="1"/>
          </p:cNvGraphicFramePr>
          <p:nvPr>
            <p:extLst>
              <p:ext uri="{D42A27DB-BD31-4B8C-83A1-F6EECF244321}">
                <p14:modId xmlns:p14="http://schemas.microsoft.com/office/powerpoint/2010/main" val="1282384287"/>
              </p:ext>
            </p:extLst>
          </p:nvPr>
        </p:nvGraphicFramePr>
        <p:xfrm>
          <a:off x="414750" y="2208287"/>
          <a:ext cx="5915024" cy="6265545"/>
        </p:xfrm>
        <a:graphic>
          <a:graphicData uri="http://schemas.openxmlformats.org/drawingml/2006/table">
            <a:tbl>
              <a:tblPr>
                <a:tableStyleId>{5C22544A-7EE6-4342-B048-85BDC9FD1C3A}</a:tableStyleId>
              </a:tblPr>
              <a:tblGrid>
                <a:gridCol w="2078146">
                  <a:extLst>
                    <a:ext uri="{9D8B030D-6E8A-4147-A177-3AD203B41FA5}">
                      <a16:colId xmlns:a16="http://schemas.microsoft.com/office/drawing/2014/main" val="1684066273"/>
                    </a:ext>
                  </a:extLst>
                </a:gridCol>
                <a:gridCol w="3836878">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CONTRAYENTES NACIONAL CON EXTRANJERO (A)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autorización de la Secretaría de gobernación (Instituto Nacional de Migración, Delegación Puebla)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 los solicitantes.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Certificados médicos prenupciales, expedidos por alguna institución de salud o médico particular, en un término no mayor de 15 días anteriores a la presentación de matrimonio.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Exámenes de VIH (sida). Obligatorio aunque ya tengan años de vivir juntos o ella este embarazada.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o 3 testigos por cada uno de los solicitantes.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los solicitantes y testigos. </a:t>
                      </a:r>
                    </a:p>
                    <a:p>
                      <a:pPr marL="171450" indent="-171450" algn="just">
                        <a:lnSpc>
                          <a:spcPct val="107000"/>
                        </a:lnSpc>
                        <a:spcAft>
                          <a:spcPts val="0"/>
                        </a:spcAft>
                        <a:buFont typeface="Wingdings" panose="05000000000000000000" pitchFamily="2" charset="2"/>
                        <a:buChar char="Ø"/>
                      </a:pPr>
                      <a:endPar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CONTRAYENTES EXTRANJEROS.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Demostrar su estancia legal en el país. A través del documento oficial por migración y pasaporte vigente.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 los solicitantes.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Certificados médicos prenupciales, expedidos por alguna  institución de salud o médico particular, en un término no mayor de 15 días anteriores a la presentación de matrimonio.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Exámenes de VIH (sida). Obligatorio aunque ya tengan años viviendo juntos o ella este embarazada.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testigos por cada uno de los solicitantes.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los solicitantes y testigos. </a:t>
                      </a:r>
                    </a:p>
                    <a:p>
                      <a:pPr marL="171450" indent="-171450" algn="just">
                        <a:lnSpc>
                          <a:spcPct val="107000"/>
                        </a:lnSpc>
                        <a:spcAft>
                          <a:spcPts val="0"/>
                        </a:spcAft>
                        <a:buFont typeface="Wingdings" panose="05000000000000000000" pitchFamily="2" charset="2"/>
                        <a:buChar char="Ø"/>
                      </a:pPr>
                      <a:r>
                        <a:rPr lang="es-MX" sz="11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Unaa</a:t>
                      </a: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vez reunidos estos requisitos los solicitantes se presentarán ante el juez del Registro Civil a quien esté sujeto al domicilio de cualquiera de los solicitantes con la finalidad de levantar su acta de presentación matrimonial, la cual deberá realizarse 10 días antes de la celebración matrimonial. Los pretensos deberán demostrar su legal estancia en el país. </a:t>
                      </a:r>
                    </a:p>
                    <a:p>
                      <a:pPr marL="171450" indent="-171450" algn="just">
                        <a:lnSpc>
                          <a:spcPct val="107000"/>
                        </a:lnSpc>
                        <a:spcAft>
                          <a:spcPts val="0"/>
                        </a:spcAft>
                        <a:buFont typeface="Wingdings" panose="05000000000000000000" pitchFamily="2" charset="2"/>
                        <a:buChar char="Ø"/>
                      </a:pPr>
                      <a:endPar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02AA3FD1-A86B-4424-8539-663515B8D68D}"/>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CF8CBFC2-21BD-4199-8062-2E11C924AE9F}"/>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8C1724C3-694D-48A7-A3BC-485E4D3BE092}"/>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5525BDB4-B738-4A4D-BDF3-B55386F75CE6}"/>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11DFEFB3-1E86-4AC2-8B2A-A5D3A95329DA}"/>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5D378FC5-4A88-4140-BA93-D5EB9982A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7B8B1C08-F62D-4A85-8667-D89F4E4F6B28}"/>
              </a:ext>
            </a:extLst>
          </p:cNvPr>
          <p:cNvGraphicFramePr>
            <a:graphicFrameLocks noGrp="1"/>
          </p:cNvGraphicFramePr>
          <p:nvPr>
            <p:extLst>
              <p:ext uri="{D42A27DB-BD31-4B8C-83A1-F6EECF244321}">
                <p14:modId xmlns:p14="http://schemas.microsoft.com/office/powerpoint/2010/main" val="805643928"/>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23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62180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535F29-D342-4387-A75E-E8FD854D5FDC}"/>
              </a:ext>
            </a:extLst>
          </p:cNvPr>
          <p:cNvSpPr txBox="1"/>
          <p:nvPr/>
        </p:nvSpPr>
        <p:spPr>
          <a:xfrm>
            <a:off x="533833" y="1290694"/>
            <a:ext cx="5904656" cy="738664"/>
          </a:xfrm>
          <a:prstGeom prst="rect">
            <a:avLst/>
          </a:prstGeom>
          <a:noFill/>
        </p:spPr>
        <p:txBody>
          <a:bodyPr wrap="square" rtlCol="0">
            <a:spAutoFit/>
          </a:bodyPr>
          <a:lstStyle/>
          <a:p>
            <a:r>
              <a:rPr lang="es-MX" sz="1400" b="1" dirty="0"/>
              <a:t>4.3. </a:t>
            </a:r>
          </a:p>
          <a:p>
            <a:endParaRPr lang="es-MX" sz="1400" b="1" dirty="0"/>
          </a:p>
          <a:p>
            <a:pPr algn="l"/>
            <a:r>
              <a:rPr lang="es-MX" sz="1400" b="1" dirty="0"/>
              <a:t>Nombre del procedimiento: Matrimonio</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70AB758C-065E-430F-9514-4C872605680D}"/>
              </a:ext>
            </a:extLst>
          </p:cNvPr>
          <p:cNvGraphicFramePr>
            <a:graphicFrameLocks noGrp="1"/>
          </p:cNvGraphicFramePr>
          <p:nvPr>
            <p:extLst>
              <p:ext uri="{D42A27DB-BD31-4B8C-83A1-F6EECF244321}">
                <p14:modId xmlns:p14="http://schemas.microsoft.com/office/powerpoint/2010/main" val="2635015210"/>
              </p:ext>
            </p:extLst>
          </p:nvPr>
        </p:nvGraphicFramePr>
        <p:xfrm>
          <a:off x="414750" y="2208287"/>
          <a:ext cx="5915024" cy="3574733"/>
        </p:xfrm>
        <a:graphic>
          <a:graphicData uri="http://schemas.openxmlformats.org/drawingml/2006/table">
            <a:tbl>
              <a:tblPr>
                <a:tableStyleId>{5C22544A-7EE6-4342-B048-85BDC9FD1C3A}</a:tableStyleId>
              </a:tblPr>
              <a:tblGrid>
                <a:gridCol w="2078146">
                  <a:extLst>
                    <a:ext uri="{9D8B030D-6E8A-4147-A177-3AD203B41FA5}">
                      <a16:colId xmlns:a16="http://schemas.microsoft.com/office/drawing/2014/main" val="1684066273"/>
                    </a:ext>
                  </a:extLst>
                </a:gridCol>
                <a:gridCol w="3836878">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 REGISTRO DE TRASLADO DE ACTA DE MATRIMONIO ASENTADA EN EL EXTRANJERO.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documento probatorio de registro del matrimonio expedido por la autoridad extranjera competente.</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documento probatorio legalizado por las autoridades diplomáticas mexicanas o apostillado por las autoridades del lugar donde proceda.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Traducción de los documentos al español por un perito, en caso de que se encuentre redactado en idioma diferente a éste.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es necesario la presencia de los dos interesados, sin embargo, el que comparezca debe tener la nacionalidad mexicana.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interesado y los testigos.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bodas a domicilio en día y hora hábil, también en sábado o domingo.  Boda en juzgado de lunes a viernes.  Bodas por cuestión de salud urgentes también se realizan.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4" name="Line 16">
            <a:extLst>
              <a:ext uri="{FF2B5EF4-FFF2-40B4-BE49-F238E27FC236}">
                <a16:creationId xmlns:a16="http://schemas.microsoft.com/office/drawing/2014/main" id="{865A0DA5-25B3-4D7E-B7A1-024C21ECF5E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4">
            <a:extLst>
              <a:ext uri="{FF2B5EF4-FFF2-40B4-BE49-F238E27FC236}">
                <a16:creationId xmlns:a16="http://schemas.microsoft.com/office/drawing/2014/main" id="{94AE7389-5454-4876-ABD1-EBFFAB3FED1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7">
            <a:extLst>
              <a:ext uri="{FF2B5EF4-FFF2-40B4-BE49-F238E27FC236}">
                <a16:creationId xmlns:a16="http://schemas.microsoft.com/office/drawing/2014/main" id="{BDFE7706-143D-4D64-A11C-816F4A253091}"/>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5">
            <a:extLst>
              <a:ext uri="{FF2B5EF4-FFF2-40B4-BE49-F238E27FC236}">
                <a16:creationId xmlns:a16="http://schemas.microsoft.com/office/drawing/2014/main" id="{CFAA1610-64FF-41D5-9142-FB3BB8D814CE}"/>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8" name="Tabla 7">
            <a:extLst>
              <a:ext uri="{FF2B5EF4-FFF2-40B4-BE49-F238E27FC236}">
                <a16:creationId xmlns:a16="http://schemas.microsoft.com/office/drawing/2014/main" id="{35F05387-3575-45ED-88D5-EB6BB9BFF2F0}"/>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9" name="Picture 2077" descr="Resultado de imagen para ayuntamiento de tlatlauquitepec">
            <a:hlinkClick r:id="rId2"/>
            <a:extLst>
              <a:ext uri="{FF2B5EF4-FFF2-40B4-BE49-F238E27FC236}">
                <a16:creationId xmlns:a16="http://schemas.microsoft.com/office/drawing/2014/main" id="{D2558061-8D02-4291-9F8C-4ED322675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a:extLst>
              <a:ext uri="{FF2B5EF4-FFF2-40B4-BE49-F238E27FC236}">
                <a16:creationId xmlns:a16="http://schemas.microsoft.com/office/drawing/2014/main" id="{156F73D5-8BAD-4AE4-B8C5-49C25809338E}"/>
              </a:ext>
            </a:extLst>
          </p:cNvPr>
          <p:cNvGraphicFramePr>
            <a:graphicFrameLocks noGrp="1"/>
          </p:cNvGraphicFramePr>
          <p:nvPr>
            <p:extLst>
              <p:ext uri="{D42A27DB-BD31-4B8C-83A1-F6EECF244321}">
                <p14:modId xmlns:p14="http://schemas.microsoft.com/office/powerpoint/2010/main" val="2098399760"/>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24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515975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998667627"/>
              </p:ext>
            </p:extLst>
          </p:nvPr>
        </p:nvGraphicFramePr>
        <p:xfrm>
          <a:off x="474628" y="1892289"/>
          <a:ext cx="5820407" cy="6510237"/>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Contrayentes</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Reciben requisitos en el Registro Civil.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Verifica la documentación (anexo lista de requisitos)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agenda fecha de boda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Contrayentes</a:t>
                      </a:r>
                    </a:p>
                  </a:txBody>
                  <a:tcPr marL="68580" marR="68580" marT="0" marB="0"/>
                </a:tc>
                <a:tc>
                  <a:txBody>
                    <a:bodyPr/>
                    <a:lstStyle/>
                    <a:p>
                      <a:r>
                        <a:rPr lang="es-MX" sz="1200" dirty="0">
                          <a:latin typeface="Arial" panose="020B0604020202020204" pitchFamily="34" charset="0"/>
                          <a:cs typeface="Arial" panose="020B0604020202020204" pitchFamily="34" charset="0"/>
                        </a:rPr>
                        <a:t>Se realiza presentación matrimonial diez días antes de la boda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Se capturan datos de los pretensos en el Sistema SIEC. </a:t>
                      </a:r>
                    </a:p>
                  </a:txBody>
                  <a:tcPr marL="68580" marR="68580" marT="0" marB="0"/>
                </a:tc>
                <a:extLst>
                  <a:ext uri="{0D108BD9-81ED-4DB2-BD59-A6C34878D82A}">
                    <a16:rowId xmlns:a16="http://schemas.microsoft.com/office/drawing/2014/main" val="695602658"/>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Contrayentes</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Se verifican datos.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Asigna Folio de pago en Tesorería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Contrayentes</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Realiza pago en Tesorería </a:t>
                      </a:r>
                    </a:p>
                  </a:txBody>
                  <a:tcPr marL="68580" marR="68580" marT="0" marB="0"/>
                </a:tc>
                <a:extLst>
                  <a:ext uri="{0D108BD9-81ED-4DB2-BD59-A6C34878D82A}">
                    <a16:rowId xmlns:a16="http://schemas.microsoft.com/office/drawing/2014/main" val="3905927076"/>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Tesorería</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Realiza cobro de derechos</a:t>
                      </a:r>
                    </a:p>
                  </a:txBody>
                  <a:tcPr marL="68580" marR="68580" marT="0" marB="0"/>
                </a:tc>
                <a:extLst>
                  <a:ext uri="{0D108BD9-81ED-4DB2-BD59-A6C34878D82A}">
                    <a16:rowId xmlns:a16="http://schemas.microsoft.com/office/drawing/2014/main" val="346264453"/>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Recibe recibo de pago de Tesorería, procediendo a realizar el protocolo de Matrimonio </a:t>
                      </a:r>
                    </a:p>
                  </a:txBody>
                  <a:tcPr marL="68580" marR="68580" marT="0" marB="0"/>
                </a:tc>
                <a:extLst>
                  <a:ext uri="{0D108BD9-81ED-4DB2-BD59-A6C34878D82A}">
                    <a16:rowId xmlns:a16="http://schemas.microsoft.com/office/drawing/2014/main" val="3113963205"/>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Contrayentes</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Firman el acta de matrimonio</a:t>
                      </a:r>
                    </a:p>
                    <a:p>
                      <a:pPr algn="just">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058388"/>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Pasa a firma con el presidente </a:t>
                      </a:r>
                    </a:p>
                  </a:txBody>
                  <a:tcPr marL="68580" marR="68580" marT="0" marB="0"/>
                </a:tc>
                <a:extLst>
                  <a:ext uri="{0D108BD9-81ED-4DB2-BD59-A6C34878D82A}">
                    <a16:rowId xmlns:a16="http://schemas.microsoft.com/office/drawing/2014/main" val="994204498"/>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sella todo el juego </a:t>
                      </a:r>
                    </a:p>
                  </a:txBody>
                  <a:tcPr marL="68580" marR="68580" marT="0" marB="0"/>
                </a:tc>
                <a:extLst>
                  <a:ext uri="{0D108BD9-81ED-4DB2-BD59-A6C34878D82A}">
                    <a16:rowId xmlns:a16="http://schemas.microsoft.com/office/drawing/2014/main" val="2727621145"/>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Contrayentes</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Reciben acta de matrimonio. </a:t>
                      </a:r>
                    </a:p>
                    <a:p>
                      <a:pPr algn="just">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480820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Matrimonio</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287441886"/>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25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604874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1500868471"/>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Matrimonio</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3795064687"/>
              </p:ext>
            </p:extLst>
          </p:nvPr>
        </p:nvGraphicFramePr>
        <p:xfrm>
          <a:off x="540941" y="1109695"/>
          <a:ext cx="5904652" cy="426720"/>
        </p:xfrm>
        <a:graphic>
          <a:graphicData uri="http://schemas.openxmlformats.org/drawingml/2006/table">
            <a:tbl>
              <a:tblPr firstRow="1" bandRow="1">
                <a:tableStyleId>{F5AB1C69-6EDB-4FF4-983F-18BD219EF322}</a:tableStyleId>
              </a:tblPr>
              <a:tblGrid>
                <a:gridCol w="1457937">
                  <a:extLst>
                    <a:ext uri="{9D8B030D-6E8A-4147-A177-3AD203B41FA5}">
                      <a16:colId xmlns:a16="http://schemas.microsoft.com/office/drawing/2014/main" val="3531676926"/>
                    </a:ext>
                  </a:extLst>
                </a:gridCol>
                <a:gridCol w="1530833">
                  <a:extLst>
                    <a:ext uri="{9D8B030D-6E8A-4147-A177-3AD203B41FA5}">
                      <a16:colId xmlns:a16="http://schemas.microsoft.com/office/drawing/2014/main" val="4179167614"/>
                    </a:ext>
                  </a:extLst>
                </a:gridCol>
                <a:gridCol w="1457941">
                  <a:extLst>
                    <a:ext uri="{9D8B030D-6E8A-4147-A177-3AD203B41FA5}">
                      <a16:colId xmlns:a16="http://schemas.microsoft.com/office/drawing/2014/main" val="245987141"/>
                    </a:ext>
                  </a:extLst>
                </a:gridCol>
                <a:gridCol w="1457941">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Contrayentes</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Tesorería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Presidente Municipal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834393311"/>
              </p:ext>
            </p:extLst>
          </p:nvPr>
        </p:nvGraphicFramePr>
        <p:xfrm>
          <a:off x="555433" y="1591493"/>
          <a:ext cx="5904653" cy="6954299"/>
        </p:xfrm>
        <a:graphic>
          <a:graphicData uri="http://schemas.openxmlformats.org/drawingml/2006/table">
            <a:tbl>
              <a:tblPr firstRow="1" bandRow="1">
                <a:tableStyleId>{F5AB1C69-6EDB-4FF4-983F-18BD219EF322}</a:tableStyleId>
              </a:tblPr>
              <a:tblGrid>
                <a:gridCol w="1463658">
                  <a:extLst>
                    <a:ext uri="{9D8B030D-6E8A-4147-A177-3AD203B41FA5}">
                      <a16:colId xmlns:a16="http://schemas.microsoft.com/office/drawing/2014/main" val="3531676926"/>
                    </a:ext>
                  </a:extLst>
                </a:gridCol>
                <a:gridCol w="1515757">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98708" y="1622751"/>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sp>
        <p:nvSpPr>
          <p:cNvPr id="16" name="Diagrama de flujo: proceso 15">
            <a:extLst>
              <a:ext uri="{FF2B5EF4-FFF2-40B4-BE49-F238E27FC236}">
                <a16:creationId xmlns:a16="http://schemas.microsoft.com/office/drawing/2014/main" id="{930BB352-B89D-45ED-965F-59101D8FA374}"/>
              </a:ext>
            </a:extLst>
          </p:cNvPr>
          <p:cNvSpPr/>
          <p:nvPr/>
        </p:nvSpPr>
        <p:spPr bwMode="auto">
          <a:xfrm>
            <a:off x="2122509" y="1983226"/>
            <a:ext cx="1324690" cy="436042"/>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Verifica la documentación 	</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624958" y="2971799"/>
            <a:ext cx="1299389" cy="303413"/>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Termina. </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55908" y="1924503"/>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DB05BF6C-E55E-4F04-87CE-BA9562480833}"/>
              </a:ext>
            </a:extLst>
          </p:cNvPr>
          <p:cNvCxnSpPr>
            <a:cxnSpLocks/>
          </p:cNvCxnSpPr>
          <p:nvPr/>
        </p:nvCxnSpPr>
        <p:spPr bwMode="auto">
          <a:xfrm>
            <a:off x="2759362" y="2429711"/>
            <a:ext cx="0" cy="4232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497475" y="2046206"/>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3241067" y="1790723"/>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2972994" y="2800391"/>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1722971" y="3783539"/>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1761860" y="4863677"/>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3185420" y="4162838"/>
            <a:ext cx="242374" cy="215444"/>
          </a:xfrm>
          <a:prstGeom prst="rect">
            <a:avLst/>
          </a:prstGeom>
          <a:noFill/>
        </p:spPr>
        <p:txBody>
          <a:bodyPr wrap="none" rtlCol="0">
            <a:spAutoFit/>
          </a:bodyPr>
          <a:lstStyle/>
          <a:p>
            <a:r>
              <a:rPr lang="es-MX" sz="800" dirty="0"/>
              <a:t>5</a:t>
            </a:r>
          </a:p>
        </p:txBody>
      </p:sp>
      <p:sp>
        <p:nvSpPr>
          <p:cNvPr id="66" name="CuadroTexto 65">
            <a:extLst>
              <a:ext uri="{FF2B5EF4-FFF2-40B4-BE49-F238E27FC236}">
                <a16:creationId xmlns:a16="http://schemas.microsoft.com/office/drawing/2014/main" id="{A48961E4-33A7-40E8-8DF2-C72637099C1C}"/>
              </a:ext>
            </a:extLst>
          </p:cNvPr>
          <p:cNvSpPr txBox="1"/>
          <p:nvPr/>
        </p:nvSpPr>
        <p:spPr>
          <a:xfrm>
            <a:off x="3124232" y="5385605"/>
            <a:ext cx="441510" cy="215444"/>
          </a:xfrm>
          <a:prstGeom prst="rect">
            <a:avLst/>
          </a:prstGeom>
          <a:noFill/>
        </p:spPr>
        <p:txBody>
          <a:bodyPr wrap="square" rtlCol="0">
            <a:spAutoFit/>
          </a:bodyPr>
          <a:lstStyle/>
          <a:p>
            <a:r>
              <a:rPr lang="es-MX" sz="800" dirty="0"/>
              <a:t>7</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1318160145"/>
              </p:ext>
            </p:extLst>
          </p:nvPr>
        </p:nvGraphicFramePr>
        <p:xfrm>
          <a:off x="5116364" y="8912203"/>
          <a:ext cx="1376512" cy="370840"/>
        </p:xfrm>
        <a:graphic>
          <a:graphicData uri="http://schemas.openxmlformats.org/drawingml/2006/table">
            <a:tbl>
              <a:tblPr firstRow="1" bandRow="1">
                <a:tableStyleId>{F5AB1C69-6EDB-4FF4-983F-18BD219EF322}</a:tableStyleId>
              </a:tblPr>
              <a:tblGrid>
                <a:gridCol w="137651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26 de 74</a:t>
                      </a:r>
                    </a:p>
                  </a:txBody>
                  <a:tcPr/>
                </a:tc>
                <a:extLst>
                  <a:ext uri="{0D108BD9-81ED-4DB2-BD59-A6C34878D82A}">
                    <a16:rowId xmlns:a16="http://schemas.microsoft.com/office/drawing/2014/main" val="2061326865"/>
                  </a:ext>
                </a:extLst>
              </a:tr>
            </a:tbl>
          </a:graphicData>
        </a:graphic>
      </p:graphicFrame>
      <p:sp>
        <p:nvSpPr>
          <p:cNvPr id="2" name="Diagrama de flujo: proceso 1">
            <a:extLst>
              <a:ext uri="{FF2B5EF4-FFF2-40B4-BE49-F238E27FC236}">
                <a16:creationId xmlns:a16="http://schemas.microsoft.com/office/drawing/2014/main" id="{CEEBDCB2-E796-4E91-974F-8E3E8F961A7D}"/>
              </a:ext>
            </a:extLst>
          </p:cNvPr>
          <p:cNvSpPr/>
          <p:nvPr/>
        </p:nvSpPr>
        <p:spPr bwMode="auto">
          <a:xfrm>
            <a:off x="624959" y="2253500"/>
            <a:ext cx="1299389" cy="421461"/>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Informe de requisitos</a:t>
            </a:r>
            <a:endParaRPr kumimoji="0" lang="es-MX"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1695954" y="5845726"/>
            <a:ext cx="319134" cy="215444"/>
          </a:xfrm>
          <a:prstGeom prst="rect">
            <a:avLst/>
          </a:prstGeom>
          <a:noFill/>
        </p:spPr>
        <p:txBody>
          <a:bodyPr wrap="square" rtlCol="0">
            <a:spAutoFit/>
          </a:bodyPr>
          <a:lstStyle/>
          <a:p>
            <a:r>
              <a:rPr lang="es-MX" sz="800" dirty="0"/>
              <a:t>8</a:t>
            </a:r>
          </a:p>
        </p:txBody>
      </p:sp>
      <p:cxnSp>
        <p:nvCxnSpPr>
          <p:cNvPr id="47" name="Conector recto de flecha 46">
            <a:extLst>
              <a:ext uri="{FF2B5EF4-FFF2-40B4-BE49-F238E27FC236}">
                <a16:creationId xmlns:a16="http://schemas.microsoft.com/office/drawing/2014/main" id="{DC97ACF8-C319-45FF-9613-AA34D69860BE}"/>
              </a:ext>
            </a:extLst>
          </p:cNvPr>
          <p:cNvCxnSpPr>
            <a:cxnSpLocks/>
          </p:cNvCxnSpPr>
          <p:nvPr/>
        </p:nvCxnSpPr>
        <p:spPr bwMode="auto">
          <a:xfrm>
            <a:off x="2759362" y="3399705"/>
            <a:ext cx="0" cy="265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1" name="CuadroTexto 60">
            <a:extLst>
              <a:ext uri="{FF2B5EF4-FFF2-40B4-BE49-F238E27FC236}">
                <a16:creationId xmlns:a16="http://schemas.microsoft.com/office/drawing/2014/main" id="{AE40CA48-8E4D-4C42-8F2E-E65FA22C8A8E}"/>
              </a:ext>
            </a:extLst>
          </p:cNvPr>
          <p:cNvSpPr txBox="1"/>
          <p:nvPr/>
        </p:nvSpPr>
        <p:spPr>
          <a:xfrm>
            <a:off x="2757177" y="3423768"/>
            <a:ext cx="276038" cy="215444"/>
          </a:xfrm>
          <a:prstGeom prst="rect">
            <a:avLst/>
          </a:prstGeom>
          <a:noFill/>
        </p:spPr>
        <p:txBody>
          <a:bodyPr wrap="none" rtlCol="0">
            <a:spAutoFit/>
          </a:bodyPr>
          <a:lstStyle/>
          <a:p>
            <a:r>
              <a:rPr lang="es-MX" sz="800" dirty="0"/>
              <a:t>Si</a:t>
            </a:r>
          </a:p>
        </p:txBody>
      </p:sp>
      <p:sp>
        <p:nvSpPr>
          <p:cNvPr id="63" name="CuadroTexto 62">
            <a:extLst>
              <a:ext uri="{FF2B5EF4-FFF2-40B4-BE49-F238E27FC236}">
                <a16:creationId xmlns:a16="http://schemas.microsoft.com/office/drawing/2014/main" id="{37AD18A9-1097-4C4C-952C-8871C635FA0F}"/>
              </a:ext>
            </a:extLst>
          </p:cNvPr>
          <p:cNvSpPr txBox="1"/>
          <p:nvPr/>
        </p:nvSpPr>
        <p:spPr>
          <a:xfrm>
            <a:off x="1988198" y="2953575"/>
            <a:ext cx="316112" cy="215444"/>
          </a:xfrm>
          <a:prstGeom prst="rect">
            <a:avLst/>
          </a:prstGeom>
          <a:noFill/>
        </p:spPr>
        <p:txBody>
          <a:bodyPr wrap="none" rtlCol="0">
            <a:spAutoFit/>
          </a:bodyPr>
          <a:lstStyle/>
          <a:p>
            <a:r>
              <a:rPr lang="es-MX" sz="800" dirty="0"/>
              <a:t>No</a:t>
            </a:r>
          </a:p>
        </p:txBody>
      </p: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1007010" y="8224282"/>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3" name="Diagrama de flujo: decisión 2">
            <a:extLst>
              <a:ext uri="{FF2B5EF4-FFF2-40B4-BE49-F238E27FC236}">
                <a16:creationId xmlns:a16="http://schemas.microsoft.com/office/drawing/2014/main" id="{2DE4A1F5-48AA-41E1-AA7D-7B3A715A63EB}"/>
              </a:ext>
            </a:extLst>
          </p:cNvPr>
          <p:cNvSpPr/>
          <p:nvPr/>
        </p:nvSpPr>
        <p:spPr bwMode="auto">
          <a:xfrm>
            <a:off x="2127551" y="2870130"/>
            <a:ext cx="1263622" cy="529575"/>
          </a:xfrm>
          <a:prstGeom prst="flowChartDecision">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a:ln>
                  <a:noFill/>
                </a:ln>
                <a:solidFill>
                  <a:schemeClr val="tx1"/>
                </a:solidFill>
                <a:effectLst/>
                <a:latin typeface="Arial" charset="0"/>
              </a:rPr>
              <a:t>Autoriza</a:t>
            </a:r>
          </a:p>
        </p:txBody>
      </p:sp>
      <p:cxnSp>
        <p:nvCxnSpPr>
          <p:cNvPr id="20" name="Conector recto de flecha 19">
            <a:extLst>
              <a:ext uri="{FF2B5EF4-FFF2-40B4-BE49-F238E27FC236}">
                <a16:creationId xmlns:a16="http://schemas.microsoft.com/office/drawing/2014/main" id="{01677EFC-4CCC-4E66-B760-B30FFBAE674E}"/>
              </a:ext>
            </a:extLst>
          </p:cNvPr>
          <p:cNvCxnSpPr/>
          <p:nvPr/>
        </p:nvCxnSpPr>
        <p:spPr bwMode="auto">
          <a:xfrm>
            <a:off x="1924348" y="2324166"/>
            <a:ext cx="19362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1" name="CuadroTexto 110">
            <a:extLst>
              <a:ext uri="{FF2B5EF4-FFF2-40B4-BE49-F238E27FC236}">
                <a16:creationId xmlns:a16="http://schemas.microsoft.com/office/drawing/2014/main" id="{28E0CADF-3E3D-473B-A243-B882354B62FC}"/>
              </a:ext>
            </a:extLst>
          </p:cNvPr>
          <p:cNvSpPr txBox="1"/>
          <p:nvPr/>
        </p:nvSpPr>
        <p:spPr>
          <a:xfrm rot="10800000" flipV="1">
            <a:off x="3163558" y="6360985"/>
            <a:ext cx="319134" cy="215444"/>
          </a:xfrm>
          <a:prstGeom prst="rect">
            <a:avLst/>
          </a:prstGeom>
          <a:noFill/>
        </p:spPr>
        <p:txBody>
          <a:bodyPr wrap="square" rtlCol="0">
            <a:spAutoFit/>
          </a:bodyPr>
          <a:lstStyle/>
          <a:p>
            <a:r>
              <a:rPr lang="es-MX" sz="800" dirty="0"/>
              <a:t>10</a:t>
            </a:r>
          </a:p>
        </p:txBody>
      </p:sp>
      <p:sp>
        <p:nvSpPr>
          <p:cNvPr id="112" name="CuadroTexto 111">
            <a:extLst>
              <a:ext uri="{FF2B5EF4-FFF2-40B4-BE49-F238E27FC236}">
                <a16:creationId xmlns:a16="http://schemas.microsoft.com/office/drawing/2014/main" id="{41F70F89-7510-486B-9481-6DA031AA653E}"/>
              </a:ext>
            </a:extLst>
          </p:cNvPr>
          <p:cNvSpPr txBox="1"/>
          <p:nvPr/>
        </p:nvSpPr>
        <p:spPr>
          <a:xfrm rot="10800000" flipV="1">
            <a:off x="4605545" y="5845726"/>
            <a:ext cx="319134" cy="215444"/>
          </a:xfrm>
          <a:prstGeom prst="rect">
            <a:avLst/>
          </a:prstGeom>
          <a:noFill/>
        </p:spPr>
        <p:txBody>
          <a:bodyPr wrap="square" rtlCol="0">
            <a:spAutoFit/>
          </a:bodyPr>
          <a:lstStyle/>
          <a:p>
            <a:r>
              <a:rPr lang="es-MX" sz="800" dirty="0"/>
              <a:t>9</a:t>
            </a:r>
          </a:p>
        </p:txBody>
      </p:sp>
      <p:sp>
        <p:nvSpPr>
          <p:cNvPr id="48" name="Diagrama de flujo: proceso 47">
            <a:extLst>
              <a:ext uri="{FF2B5EF4-FFF2-40B4-BE49-F238E27FC236}">
                <a16:creationId xmlns:a16="http://schemas.microsoft.com/office/drawing/2014/main" id="{C50879AC-74D8-4D9B-8F3E-ADC558114ADF}"/>
              </a:ext>
            </a:extLst>
          </p:cNvPr>
          <p:cNvSpPr/>
          <p:nvPr/>
        </p:nvSpPr>
        <p:spPr bwMode="auto">
          <a:xfrm>
            <a:off x="2127550" y="3642123"/>
            <a:ext cx="1297295" cy="362800"/>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Agenda fecha de boda </a:t>
            </a:r>
          </a:p>
        </p:txBody>
      </p:sp>
      <p:sp>
        <p:nvSpPr>
          <p:cNvPr id="6" name="Diagrama de flujo: documento 5">
            <a:extLst>
              <a:ext uri="{FF2B5EF4-FFF2-40B4-BE49-F238E27FC236}">
                <a16:creationId xmlns:a16="http://schemas.microsoft.com/office/drawing/2014/main" id="{1C234C29-875A-4ECE-AFDB-DA3CD1A46738}"/>
              </a:ext>
            </a:extLst>
          </p:cNvPr>
          <p:cNvSpPr/>
          <p:nvPr/>
        </p:nvSpPr>
        <p:spPr bwMode="auto">
          <a:xfrm>
            <a:off x="624958" y="3994567"/>
            <a:ext cx="1288912" cy="407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Se presentan 10 días antes </a:t>
            </a:r>
            <a:endParaRPr kumimoji="0" lang="es-MX" sz="1000" b="0" i="0" u="none" strike="noStrike" cap="none" normalizeH="0" baseline="0" dirty="0">
              <a:ln>
                <a:noFill/>
              </a:ln>
              <a:solidFill>
                <a:schemeClr val="tx1"/>
              </a:solidFill>
              <a:effectLst/>
              <a:latin typeface="Arial" charset="0"/>
            </a:endParaRPr>
          </a:p>
        </p:txBody>
      </p:sp>
      <p:sp>
        <p:nvSpPr>
          <p:cNvPr id="51" name="Diagrama de flujo: documento 50">
            <a:extLst>
              <a:ext uri="{FF2B5EF4-FFF2-40B4-BE49-F238E27FC236}">
                <a16:creationId xmlns:a16="http://schemas.microsoft.com/office/drawing/2014/main" id="{FA46A4AF-2880-49E4-96A8-7A23022FE9DC}"/>
              </a:ext>
            </a:extLst>
          </p:cNvPr>
          <p:cNvSpPr/>
          <p:nvPr/>
        </p:nvSpPr>
        <p:spPr bwMode="auto">
          <a:xfrm>
            <a:off x="3623527" y="6061170"/>
            <a:ext cx="1288912" cy="407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pago</a:t>
            </a:r>
            <a:endParaRPr kumimoji="0" lang="es-MX" sz="1000" b="0" i="0" u="none" strike="noStrike" cap="none" normalizeH="0" baseline="0" dirty="0">
              <a:ln>
                <a:noFill/>
              </a:ln>
              <a:solidFill>
                <a:schemeClr val="tx1"/>
              </a:solidFill>
              <a:effectLst/>
              <a:latin typeface="Arial" charset="0"/>
            </a:endParaRPr>
          </a:p>
        </p:txBody>
      </p:sp>
      <p:sp>
        <p:nvSpPr>
          <p:cNvPr id="8" name="Diagrama de flujo: documento 7">
            <a:extLst>
              <a:ext uri="{FF2B5EF4-FFF2-40B4-BE49-F238E27FC236}">
                <a16:creationId xmlns:a16="http://schemas.microsoft.com/office/drawing/2014/main" id="{5F68918F-A67F-4837-8C11-7813B0BEF795}"/>
              </a:ext>
            </a:extLst>
          </p:cNvPr>
          <p:cNvSpPr/>
          <p:nvPr/>
        </p:nvSpPr>
        <p:spPr bwMode="auto">
          <a:xfrm>
            <a:off x="2107131" y="4371334"/>
            <a:ext cx="1329230"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Capturan los datos en el SIEC para dicho trámite </a:t>
            </a:r>
            <a:endParaRPr kumimoji="0" lang="es-MX" sz="1000" b="0" i="0" u="none" strike="noStrike" cap="none" normalizeH="0" baseline="0" dirty="0">
              <a:ln>
                <a:noFill/>
              </a:ln>
              <a:solidFill>
                <a:schemeClr val="tx1"/>
              </a:solidFill>
              <a:effectLst/>
              <a:latin typeface="Arial" charset="0"/>
            </a:endParaRPr>
          </a:p>
        </p:txBody>
      </p:sp>
      <p:sp>
        <p:nvSpPr>
          <p:cNvPr id="53" name="Diagrama de flujo: documento 52">
            <a:extLst>
              <a:ext uri="{FF2B5EF4-FFF2-40B4-BE49-F238E27FC236}">
                <a16:creationId xmlns:a16="http://schemas.microsoft.com/office/drawing/2014/main" id="{8CBD2EEB-1017-4B81-A58B-95129E0F212F}"/>
              </a:ext>
            </a:extLst>
          </p:cNvPr>
          <p:cNvSpPr/>
          <p:nvPr/>
        </p:nvSpPr>
        <p:spPr bwMode="auto">
          <a:xfrm>
            <a:off x="615772" y="5062987"/>
            <a:ext cx="1329230"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Verifica datos asentados</a:t>
            </a:r>
            <a:endParaRPr kumimoji="0" lang="es-MX" sz="1000" b="0" i="0" u="none" strike="noStrike" cap="none" normalizeH="0" baseline="0" dirty="0">
              <a:ln>
                <a:noFill/>
              </a:ln>
              <a:solidFill>
                <a:schemeClr val="tx1"/>
              </a:solidFill>
              <a:effectLst/>
              <a:latin typeface="Arial" charset="0"/>
            </a:endParaRPr>
          </a:p>
        </p:txBody>
      </p:sp>
      <p:sp>
        <p:nvSpPr>
          <p:cNvPr id="54" name="Diagrama de flujo: documento 53">
            <a:extLst>
              <a:ext uri="{FF2B5EF4-FFF2-40B4-BE49-F238E27FC236}">
                <a16:creationId xmlns:a16="http://schemas.microsoft.com/office/drawing/2014/main" id="{253239AE-0C1F-49E1-AA3D-24CCE207F2E4}"/>
              </a:ext>
            </a:extLst>
          </p:cNvPr>
          <p:cNvSpPr/>
          <p:nvPr/>
        </p:nvSpPr>
        <p:spPr bwMode="auto">
          <a:xfrm>
            <a:off x="5116363" y="7336365"/>
            <a:ext cx="1329230" cy="32977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Firma el acta</a:t>
            </a:r>
            <a:endParaRPr kumimoji="0" lang="es-MX" sz="1000" b="0" i="0" u="none" strike="noStrike" cap="none" normalizeH="0" baseline="0" dirty="0">
              <a:ln>
                <a:noFill/>
              </a:ln>
              <a:solidFill>
                <a:schemeClr val="tx1"/>
              </a:solidFill>
              <a:effectLst/>
              <a:latin typeface="Arial" charset="0"/>
            </a:endParaRPr>
          </a:p>
        </p:txBody>
      </p:sp>
      <p:sp>
        <p:nvSpPr>
          <p:cNvPr id="57" name="Diagrama de flujo: documento 56">
            <a:extLst>
              <a:ext uri="{FF2B5EF4-FFF2-40B4-BE49-F238E27FC236}">
                <a16:creationId xmlns:a16="http://schemas.microsoft.com/office/drawing/2014/main" id="{AA21946A-0BFF-4876-A4A2-AB39FF007270}"/>
              </a:ext>
            </a:extLst>
          </p:cNvPr>
          <p:cNvSpPr/>
          <p:nvPr/>
        </p:nvSpPr>
        <p:spPr bwMode="auto">
          <a:xfrm>
            <a:off x="2092562" y="6562617"/>
            <a:ext cx="1329230" cy="7737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el folio pagado de Tesorería y procede al Protocolo </a:t>
            </a:r>
            <a:endParaRPr kumimoji="0" lang="es-MX" sz="1000" b="0" i="0" u="none" strike="noStrike" cap="none" normalizeH="0" baseline="0" dirty="0">
              <a:ln>
                <a:noFill/>
              </a:ln>
              <a:solidFill>
                <a:schemeClr val="tx1"/>
              </a:solidFill>
              <a:effectLst/>
              <a:latin typeface="Arial" charset="0"/>
            </a:endParaRPr>
          </a:p>
        </p:txBody>
      </p:sp>
      <p:sp>
        <p:nvSpPr>
          <p:cNvPr id="62" name="Diagrama de flujo: documento 61">
            <a:extLst>
              <a:ext uri="{FF2B5EF4-FFF2-40B4-BE49-F238E27FC236}">
                <a16:creationId xmlns:a16="http://schemas.microsoft.com/office/drawing/2014/main" id="{2F5D0635-94A1-46FA-B015-1499F3095A95}"/>
              </a:ext>
            </a:extLst>
          </p:cNvPr>
          <p:cNvSpPr/>
          <p:nvPr/>
        </p:nvSpPr>
        <p:spPr bwMode="auto">
          <a:xfrm>
            <a:off x="619717" y="6702926"/>
            <a:ext cx="1299389" cy="47206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Firman Acta de Matrimonio </a:t>
            </a:r>
            <a:endParaRPr kumimoji="0" lang="es-MX" sz="1000" b="0" i="0" u="none" strike="noStrike" cap="none" normalizeH="0" baseline="0" dirty="0">
              <a:ln>
                <a:noFill/>
              </a:ln>
              <a:solidFill>
                <a:schemeClr val="tx1"/>
              </a:solidFill>
              <a:effectLst/>
              <a:latin typeface="Arial" charset="0"/>
            </a:endParaRPr>
          </a:p>
        </p:txBody>
      </p:sp>
      <p:cxnSp>
        <p:nvCxnSpPr>
          <p:cNvPr id="13" name="Conector recto de flecha 12">
            <a:extLst>
              <a:ext uri="{FF2B5EF4-FFF2-40B4-BE49-F238E27FC236}">
                <a16:creationId xmlns:a16="http://schemas.microsoft.com/office/drawing/2014/main" id="{70F2114D-3E61-45AA-A85C-509DE50706DD}"/>
              </a:ext>
            </a:extLst>
          </p:cNvPr>
          <p:cNvCxnSpPr/>
          <p:nvPr/>
        </p:nvCxnSpPr>
        <p:spPr bwMode="auto">
          <a:xfrm flipH="1">
            <a:off x="1938542" y="3139724"/>
            <a:ext cx="19717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17">
            <a:extLst>
              <a:ext uri="{FF2B5EF4-FFF2-40B4-BE49-F238E27FC236}">
                <a16:creationId xmlns:a16="http://schemas.microsoft.com/office/drawing/2014/main" id="{28F86CA1-1659-4AC1-B7FC-FD4B69F22CDB}"/>
              </a:ext>
            </a:extLst>
          </p:cNvPr>
          <p:cNvCxnSpPr/>
          <p:nvPr/>
        </p:nvCxnSpPr>
        <p:spPr bwMode="auto">
          <a:xfrm flipH="1">
            <a:off x="1269413" y="3665684"/>
            <a:ext cx="85813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Conector recto de flecha 20">
            <a:extLst>
              <a:ext uri="{FF2B5EF4-FFF2-40B4-BE49-F238E27FC236}">
                <a16:creationId xmlns:a16="http://schemas.microsoft.com/office/drawing/2014/main" id="{7487E23E-1215-45CA-86C9-EBB70D83ABA3}"/>
              </a:ext>
            </a:extLst>
          </p:cNvPr>
          <p:cNvCxnSpPr/>
          <p:nvPr/>
        </p:nvCxnSpPr>
        <p:spPr bwMode="auto">
          <a:xfrm>
            <a:off x="1269413" y="3665684"/>
            <a:ext cx="0" cy="3009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2" name="Diagrama de flujo: proceso 51">
            <a:extLst>
              <a:ext uri="{FF2B5EF4-FFF2-40B4-BE49-F238E27FC236}">
                <a16:creationId xmlns:a16="http://schemas.microsoft.com/office/drawing/2014/main" id="{3AC2FCF5-E95C-4BC4-AB7C-DD41EDEF75C6}"/>
              </a:ext>
            </a:extLst>
          </p:cNvPr>
          <p:cNvSpPr/>
          <p:nvPr/>
        </p:nvSpPr>
        <p:spPr bwMode="auto">
          <a:xfrm>
            <a:off x="2082289" y="5550644"/>
            <a:ext cx="1324690" cy="436042"/>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Asigna folio de pago</a:t>
            </a:r>
          </a:p>
        </p:txBody>
      </p:sp>
      <p:sp>
        <p:nvSpPr>
          <p:cNvPr id="64" name="Diagrama de flujo: documento 63">
            <a:extLst>
              <a:ext uri="{FF2B5EF4-FFF2-40B4-BE49-F238E27FC236}">
                <a16:creationId xmlns:a16="http://schemas.microsoft.com/office/drawing/2014/main" id="{810A3685-AF37-48DC-9F2F-487741EFD46D}"/>
              </a:ext>
            </a:extLst>
          </p:cNvPr>
          <p:cNvSpPr/>
          <p:nvPr/>
        </p:nvSpPr>
        <p:spPr bwMode="auto">
          <a:xfrm>
            <a:off x="624958" y="6061170"/>
            <a:ext cx="1320605" cy="407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Paga Derechos en Tesorería</a:t>
            </a:r>
            <a:endParaRPr kumimoji="0" lang="es-MX" sz="1000" b="0" i="0" u="none" strike="noStrike" cap="none" normalizeH="0" baseline="0" dirty="0">
              <a:ln>
                <a:noFill/>
              </a:ln>
              <a:solidFill>
                <a:schemeClr val="tx1"/>
              </a:solidFill>
              <a:effectLst/>
              <a:latin typeface="Arial" charset="0"/>
            </a:endParaRPr>
          </a:p>
        </p:txBody>
      </p:sp>
      <p:sp>
        <p:nvSpPr>
          <p:cNvPr id="67" name="Diagrama de flujo: documento 66">
            <a:extLst>
              <a:ext uri="{FF2B5EF4-FFF2-40B4-BE49-F238E27FC236}">
                <a16:creationId xmlns:a16="http://schemas.microsoft.com/office/drawing/2014/main" id="{D7613A77-BBF5-435A-BE56-7A922330137D}"/>
              </a:ext>
            </a:extLst>
          </p:cNvPr>
          <p:cNvSpPr/>
          <p:nvPr/>
        </p:nvSpPr>
        <p:spPr bwMode="auto">
          <a:xfrm>
            <a:off x="611452" y="7592203"/>
            <a:ext cx="1288912" cy="407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Reciben Acta de Matrimonio</a:t>
            </a:r>
            <a:endParaRPr kumimoji="0" lang="es-MX" sz="1000" b="0" i="0" u="none" strike="noStrike" cap="none" normalizeH="0" baseline="0" dirty="0">
              <a:ln>
                <a:noFill/>
              </a:ln>
              <a:solidFill>
                <a:schemeClr val="tx1"/>
              </a:solidFill>
              <a:effectLst/>
              <a:latin typeface="Arial" charset="0"/>
            </a:endParaRPr>
          </a:p>
        </p:txBody>
      </p:sp>
      <p:sp>
        <p:nvSpPr>
          <p:cNvPr id="69" name="Diagrama de flujo: documento 68">
            <a:extLst>
              <a:ext uri="{FF2B5EF4-FFF2-40B4-BE49-F238E27FC236}">
                <a16:creationId xmlns:a16="http://schemas.microsoft.com/office/drawing/2014/main" id="{A4AAE998-9466-4FD6-AF62-73602B6196D3}"/>
              </a:ext>
            </a:extLst>
          </p:cNvPr>
          <p:cNvSpPr/>
          <p:nvPr/>
        </p:nvSpPr>
        <p:spPr bwMode="auto">
          <a:xfrm>
            <a:off x="2107131" y="7591516"/>
            <a:ext cx="1288912" cy="40753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Sella Acta</a:t>
            </a:r>
            <a:endParaRPr kumimoji="0" lang="es-MX" sz="1000" b="0" i="0" u="none" strike="noStrike" cap="none" normalizeH="0" baseline="0" dirty="0">
              <a:ln>
                <a:noFill/>
              </a:ln>
              <a:solidFill>
                <a:schemeClr val="tx1"/>
              </a:solidFill>
              <a:effectLst/>
              <a:latin typeface="Arial" charset="0"/>
            </a:endParaRPr>
          </a:p>
        </p:txBody>
      </p:sp>
      <p:cxnSp>
        <p:nvCxnSpPr>
          <p:cNvPr id="11" name="Conector recto 10">
            <a:extLst>
              <a:ext uri="{FF2B5EF4-FFF2-40B4-BE49-F238E27FC236}">
                <a16:creationId xmlns:a16="http://schemas.microsoft.com/office/drawing/2014/main" id="{CBC6060B-C5D4-4F8D-B5E1-E767120C180D}"/>
              </a:ext>
            </a:extLst>
          </p:cNvPr>
          <p:cNvCxnSpPr/>
          <p:nvPr/>
        </p:nvCxnSpPr>
        <p:spPr bwMode="auto">
          <a:xfrm flipH="1">
            <a:off x="1280387" y="4677658"/>
            <a:ext cx="8121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Conector recto de flecha 13">
            <a:extLst>
              <a:ext uri="{FF2B5EF4-FFF2-40B4-BE49-F238E27FC236}">
                <a16:creationId xmlns:a16="http://schemas.microsoft.com/office/drawing/2014/main" id="{13546F81-250E-4937-B55D-2623415F47B7}"/>
              </a:ext>
            </a:extLst>
          </p:cNvPr>
          <p:cNvCxnSpPr/>
          <p:nvPr/>
        </p:nvCxnSpPr>
        <p:spPr bwMode="auto">
          <a:xfrm>
            <a:off x="1255908" y="4677658"/>
            <a:ext cx="0" cy="3853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Conector recto 21">
            <a:extLst>
              <a:ext uri="{FF2B5EF4-FFF2-40B4-BE49-F238E27FC236}">
                <a16:creationId xmlns:a16="http://schemas.microsoft.com/office/drawing/2014/main" id="{C869CC96-75B7-4F55-9EB8-A3B49884D06B}"/>
              </a:ext>
            </a:extLst>
          </p:cNvPr>
          <p:cNvCxnSpPr>
            <a:cxnSpLocks/>
          </p:cNvCxnSpPr>
          <p:nvPr/>
        </p:nvCxnSpPr>
        <p:spPr bwMode="auto">
          <a:xfrm>
            <a:off x="1959730" y="5262364"/>
            <a:ext cx="7996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Conector recto de flecha 27">
            <a:extLst>
              <a:ext uri="{FF2B5EF4-FFF2-40B4-BE49-F238E27FC236}">
                <a16:creationId xmlns:a16="http://schemas.microsoft.com/office/drawing/2014/main" id="{0C923A02-C54B-4490-9786-2B5FF1FCAD5B}"/>
              </a:ext>
            </a:extLst>
          </p:cNvPr>
          <p:cNvCxnSpPr/>
          <p:nvPr/>
        </p:nvCxnSpPr>
        <p:spPr bwMode="auto">
          <a:xfrm>
            <a:off x="2770657" y="5262364"/>
            <a:ext cx="0" cy="2882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31">
            <a:extLst>
              <a:ext uri="{FF2B5EF4-FFF2-40B4-BE49-F238E27FC236}">
                <a16:creationId xmlns:a16="http://schemas.microsoft.com/office/drawing/2014/main" id="{151786FE-9FD2-4336-8128-4677CA9EA3B8}"/>
              </a:ext>
            </a:extLst>
          </p:cNvPr>
          <p:cNvCxnSpPr/>
          <p:nvPr/>
        </p:nvCxnSpPr>
        <p:spPr bwMode="auto">
          <a:xfrm flipH="1">
            <a:off x="1269411" y="5768665"/>
            <a:ext cx="8128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Conector recto de flecha 33">
            <a:extLst>
              <a:ext uri="{FF2B5EF4-FFF2-40B4-BE49-F238E27FC236}">
                <a16:creationId xmlns:a16="http://schemas.microsoft.com/office/drawing/2014/main" id="{B2A9BA59-A1A9-496A-8157-22E8C78A1DC5}"/>
              </a:ext>
            </a:extLst>
          </p:cNvPr>
          <p:cNvCxnSpPr/>
          <p:nvPr/>
        </p:nvCxnSpPr>
        <p:spPr bwMode="auto">
          <a:xfrm>
            <a:off x="1255908" y="5768665"/>
            <a:ext cx="0" cy="2925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Conector recto de flecha 35">
            <a:extLst>
              <a:ext uri="{FF2B5EF4-FFF2-40B4-BE49-F238E27FC236}">
                <a16:creationId xmlns:a16="http://schemas.microsoft.com/office/drawing/2014/main" id="{BA3BB851-B1F2-40BD-8BEC-50CCBA73E959}"/>
              </a:ext>
            </a:extLst>
          </p:cNvPr>
          <p:cNvCxnSpPr>
            <a:stCxn id="64" idx="3"/>
          </p:cNvCxnSpPr>
          <p:nvPr/>
        </p:nvCxnSpPr>
        <p:spPr bwMode="auto">
          <a:xfrm flipV="1">
            <a:off x="1945563" y="6264938"/>
            <a:ext cx="1620179"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ector recto 39">
            <a:extLst>
              <a:ext uri="{FF2B5EF4-FFF2-40B4-BE49-F238E27FC236}">
                <a16:creationId xmlns:a16="http://schemas.microsoft.com/office/drawing/2014/main" id="{1BA6FFEB-10F8-412F-BBEA-11A03E5534A1}"/>
              </a:ext>
            </a:extLst>
          </p:cNvPr>
          <p:cNvCxnSpPr>
            <a:stCxn id="51" idx="2"/>
          </p:cNvCxnSpPr>
          <p:nvPr/>
        </p:nvCxnSpPr>
        <p:spPr bwMode="auto">
          <a:xfrm>
            <a:off x="4267983" y="6441764"/>
            <a:ext cx="0" cy="5077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Conector recto de flecha 44">
            <a:extLst>
              <a:ext uri="{FF2B5EF4-FFF2-40B4-BE49-F238E27FC236}">
                <a16:creationId xmlns:a16="http://schemas.microsoft.com/office/drawing/2014/main" id="{98A81449-242E-41F7-A15B-5844D1BE54F1}"/>
              </a:ext>
            </a:extLst>
          </p:cNvPr>
          <p:cNvCxnSpPr/>
          <p:nvPr/>
        </p:nvCxnSpPr>
        <p:spPr bwMode="auto">
          <a:xfrm flipH="1">
            <a:off x="3436361" y="6938957"/>
            <a:ext cx="8316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Conector recto de flecha 71">
            <a:extLst>
              <a:ext uri="{FF2B5EF4-FFF2-40B4-BE49-F238E27FC236}">
                <a16:creationId xmlns:a16="http://schemas.microsoft.com/office/drawing/2014/main" id="{6A23D405-8ADF-4AD8-91A1-12ABB1DF2860}"/>
              </a:ext>
            </a:extLst>
          </p:cNvPr>
          <p:cNvCxnSpPr>
            <a:cxnSpLocks/>
          </p:cNvCxnSpPr>
          <p:nvPr/>
        </p:nvCxnSpPr>
        <p:spPr bwMode="auto">
          <a:xfrm flipH="1">
            <a:off x="1959730" y="6911996"/>
            <a:ext cx="1474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4" name="CuadroTexto 73">
            <a:extLst>
              <a:ext uri="{FF2B5EF4-FFF2-40B4-BE49-F238E27FC236}">
                <a16:creationId xmlns:a16="http://schemas.microsoft.com/office/drawing/2014/main" id="{FAD3B087-C338-4F4F-A6B3-4063A1D2BC5D}"/>
              </a:ext>
            </a:extLst>
          </p:cNvPr>
          <p:cNvSpPr txBox="1"/>
          <p:nvPr/>
        </p:nvSpPr>
        <p:spPr>
          <a:xfrm>
            <a:off x="1669841" y="6506596"/>
            <a:ext cx="300082" cy="215444"/>
          </a:xfrm>
          <a:prstGeom prst="rect">
            <a:avLst/>
          </a:prstGeom>
          <a:noFill/>
        </p:spPr>
        <p:txBody>
          <a:bodyPr wrap="none" rtlCol="0">
            <a:spAutoFit/>
          </a:bodyPr>
          <a:lstStyle/>
          <a:p>
            <a:r>
              <a:rPr lang="es-MX" sz="800" dirty="0"/>
              <a:t>11</a:t>
            </a:r>
          </a:p>
        </p:txBody>
      </p:sp>
      <p:cxnSp>
        <p:nvCxnSpPr>
          <p:cNvPr id="78" name="Conector recto 77">
            <a:extLst>
              <a:ext uri="{FF2B5EF4-FFF2-40B4-BE49-F238E27FC236}">
                <a16:creationId xmlns:a16="http://schemas.microsoft.com/office/drawing/2014/main" id="{A35FF894-31A3-4FF3-87E8-AD5F7FD9AF0F}"/>
              </a:ext>
            </a:extLst>
          </p:cNvPr>
          <p:cNvCxnSpPr/>
          <p:nvPr/>
        </p:nvCxnSpPr>
        <p:spPr bwMode="auto">
          <a:xfrm>
            <a:off x="1255908" y="7128233"/>
            <a:ext cx="0" cy="3289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Conector recto de flecha 79">
            <a:extLst>
              <a:ext uri="{FF2B5EF4-FFF2-40B4-BE49-F238E27FC236}">
                <a16:creationId xmlns:a16="http://schemas.microsoft.com/office/drawing/2014/main" id="{1A81BCF4-6C67-4E65-B415-9E9261EEF337}"/>
              </a:ext>
            </a:extLst>
          </p:cNvPr>
          <p:cNvCxnSpPr/>
          <p:nvPr/>
        </p:nvCxnSpPr>
        <p:spPr bwMode="auto">
          <a:xfrm>
            <a:off x="1255908" y="7448097"/>
            <a:ext cx="386045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2" name="Conector recto 81">
            <a:extLst>
              <a:ext uri="{FF2B5EF4-FFF2-40B4-BE49-F238E27FC236}">
                <a16:creationId xmlns:a16="http://schemas.microsoft.com/office/drawing/2014/main" id="{C2A40267-8C88-4329-A32E-25025B135957}"/>
              </a:ext>
            </a:extLst>
          </p:cNvPr>
          <p:cNvCxnSpPr>
            <a:cxnSpLocks/>
          </p:cNvCxnSpPr>
          <p:nvPr/>
        </p:nvCxnSpPr>
        <p:spPr bwMode="auto">
          <a:xfrm>
            <a:off x="5780978" y="7666140"/>
            <a:ext cx="0" cy="1291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Conector recto de flecha 84">
            <a:extLst>
              <a:ext uri="{FF2B5EF4-FFF2-40B4-BE49-F238E27FC236}">
                <a16:creationId xmlns:a16="http://schemas.microsoft.com/office/drawing/2014/main" id="{3BE72A29-6542-42F6-884A-B41625A7D6BC}"/>
              </a:ext>
            </a:extLst>
          </p:cNvPr>
          <p:cNvCxnSpPr>
            <a:endCxn id="69" idx="3"/>
          </p:cNvCxnSpPr>
          <p:nvPr/>
        </p:nvCxnSpPr>
        <p:spPr bwMode="auto">
          <a:xfrm flipH="1">
            <a:off x="3396043" y="7795284"/>
            <a:ext cx="2384935"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Conector recto de flecha 89">
            <a:extLst>
              <a:ext uri="{FF2B5EF4-FFF2-40B4-BE49-F238E27FC236}">
                <a16:creationId xmlns:a16="http://schemas.microsoft.com/office/drawing/2014/main" id="{09CFEE96-E446-4547-A5ED-5D141FBC7BAD}"/>
              </a:ext>
            </a:extLst>
          </p:cNvPr>
          <p:cNvCxnSpPr/>
          <p:nvPr/>
        </p:nvCxnSpPr>
        <p:spPr bwMode="auto">
          <a:xfrm flipH="1">
            <a:off x="1938542" y="7765903"/>
            <a:ext cx="1479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3" name="Conector recto de flecha 92">
            <a:extLst>
              <a:ext uri="{FF2B5EF4-FFF2-40B4-BE49-F238E27FC236}">
                <a16:creationId xmlns:a16="http://schemas.microsoft.com/office/drawing/2014/main" id="{F4AF508B-FEE4-4AE2-85A7-921B826F3AEA}"/>
              </a:ext>
            </a:extLst>
          </p:cNvPr>
          <p:cNvCxnSpPr/>
          <p:nvPr/>
        </p:nvCxnSpPr>
        <p:spPr bwMode="auto">
          <a:xfrm>
            <a:off x="1300040" y="7999053"/>
            <a:ext cx="0" cy="2252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4" name="CuadroTexto 93">
            <a:extLst>
              <a:ext uri="{FF2B5EF4-FFF2-40B4-BE49-F238E27FC236}">
                <a16:creationId xmlns:a16="http://schemas.microsoft.com/office/drawing/2014/main" id="{725270A9-78A0-4A4B-A860-62B1676ADB63}"/>
              </a:ext>
            </a:extLst>
          </p:cNvPr>
          <p:cNvSpPr txBox="1"/>
          <p:nvPr/>
        </p:nvSpPr>
        <p:spPr>
          <a:xfrm>
            <a:off x="6180316" y="7168363"/>
            <a:ext cx="300082" cy="215444"/>
          </a:xfrm>
          <a:prstGeom prst="rect">
            <a:avLst/>
          </a:prstGeom>
          <a:noFill/>
        </p:spPr>
        <p:txBody>
          <a:bodyPr wrap="none" rtlCol="0">
            <a:spAutoFit/>
          </a:bodyPr>
          <a:lstStyle/>
          <a:p>
            <a:r>
              <a:rPr lang="es-MX" sz="800" dirty="0"/>
              <a:t>12</a:t>
            </a:r>
          </a:p>
        </p:txBody>
      </p:sp>
      <p:sp>
        <p:nvSpPr>
          <p:cNvPr id="95" name="CuadroTexto 94">
            <a:extLst>
              <a:ext uri="{FF2B5EF4-FFF2-40B4-BE49-F238E27FC236}">
                <a16:creationId xmlns:a16="http://schemas.microsoft.com/office/drawing/2014/main" id="{07ED0C43-04DE-427E-8BDD-51C5CAF7BAB7}"/>
              </a:ext>
            </a:extLst>
          </p:cNvPr>
          <p:cNvSpPr txBox="1"/>
          <p:nvPr/>
        </p:nvSpPr>
        <p:spPr>
          <a:xfrm>
            <a:off x="3144840" y="7419947"/>
            <a:ext cx="300082" cy="215444"/>
          </a:xfrm>
          <a:prstGeom prst="rect">
            <a:avLst/>
          </a:prstGeom>
          <a:noFill/>
        </p:spPr>
        <p:txBody>
          <a:bodyPr wrap="none" rtlCol="0">
            <a:spAutoFit/>
          </a:bodyPr>
          <a:lstStyle/>
          <a:p>
            <a:r>
              <a:rPr lang="es-MX" sz="800" dirty="0"/>
              <a:t>13</a:t>
            </a:r>
          </a:p>
        </p:txBody>
      </p:sp>
      <p:sp>
        <p:nvSpPr>
          <p:cNvPr id="96" name="CuadroTexto 95">
            <a:extLst>
              <a:ext uri="{FF2B5EF4-FFF2-40B4-BE49-F238E27FC236}">
                <a16:creationId xmlns:a16="http://schemas.microsoft.com/office/drawing/2014/main" id="{D5C71830-A748-47E9-A19E-224433EDFD90}"/>
              </a:ext>
            </a:extLst>
          </p:cNvPr>
          <p:cNvSpPr txBox="1"/>
          <p:nvPr/>
        </p:nvSpPr>
        <p:spPr>
          <a:xfrm>
            <a:off x="1643168" y="7416995"/>
            <a:ext cx="300082" cy="215444"/>
          </a:xfrm>
          <a:prstGeom prst="rect">
            <a:avLst/>
          </a:prstGeom>
          <a:noFill/>
        </p:spPr>
        <p:txBody>
          <a:bodyPr wrap="none" rtlCol="0">
            <a:spAutoFit/>
          </a:bodyPr>
          <a:lstStyle/>
          <a:p>
            <a:r>
              <a:rPr lang="es-MX" sz="800" dirty="0"/>
              <a:t>14</a:t>
            </a:r>
          </a:p>
        </p:txBody>
      </p:sp>
    </p:spTree>
    <p:extLst>
      <p:ext uri="{BB962C8B-B14F-4D97-AF65-F5344CB8AC3E}">
        <p14:creationId xmlns:p14="http://schemas.microsoft.com/office/powerpoint/2010/main" val="4246580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523220"/>
          </a:xfrm>
          <a:prstGeom prst="rect">
            <a:avLst/>
          </a:prstGeom>
          <a:noFill/>
        </p:spPr>
        <p:txBody>
          <a:bodyPr wrap="square" rtlCol="0">
            <a:spAutoFit/>
          </a:bodyPr>
          <a:lstStyle/>
          <a:p>
            <a:r>
              <a:rPr lang="es-MX" sz="1400" b="1" dirty="0"/>
              <a:t>4.4. </a:t>
            </a:r>
          </a:p>
          <a:p>
            <a:pPr algn="l"/>
            <a:r>
              <a:rPr lang="es-MX" sz="1400" b="1" dirty="0"/>
              <a:t>Nombre del procedimiento: Divorcio</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1952632655"/>
              </p:ext>
            </p:extLst>
          </p:nvPr>
        </p:nvGraphicFramePr>
        <p:xfrm>
          <a:off x="469417" y="1974618"/>
          <a:ext cx="5915024" cy="883920"/>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100" b="0" dirty="0">
                          <a:effectLst/>
                          <a:latin typeface="Arial" panose="020B0604020202020204" pitchFamily="34" charset="0"/>
                          <a:cs typeface="Arial" panose="020B0604020202020204" pitchFamily="34" charset="0"/>
                        </a:rPr>
                        <a:t>Objetivo: </a:t>
                      </a:r>
                      <a:endPar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la disolución del vínculo matrimonial y deja a los ex cónyuges en aptitud de contraer otro.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Asentar las anotaciones correspondientes a los juicios de divorcios los cuales ya están con sentencia por parte de un Juez de lo familiar</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90792521"/>
              </p:ext>
            </p:extLst>
          </p:nvPr>
        </p:nvGraphicFramePr>
        <p:xfrm>
          <a:off x="521111" y="3081243"/>
          <a:ext cx="5915024" cy="5368608"/>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3185794">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8600" indent="-228600" algn="just">
                        <a:lnSpc>
                          <a:spcPct val="107000"/>
                        </a:lnSpc>
                        <a:spcAft>
                          <a:spcPts val="0"/>
                        </a:spcAft>
                        <a:buAutoNum type="arabicPeriod"/>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TRÁMITE DE DIVORCIO ADMINISTRATIVO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Tener más de 1 año de casados.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 mayores de 18 años.</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haber procreado ni adoptado hijos.</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médico de no-gravidez de la solicitante ( en el que se acredite que no se encuentra embarazada).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de los solicitantes.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no propiedad expedida por el registro público de la propiedad.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Estar sometidos a separación de bienes, como régimen económico actual de su matrimonio  o, en caso de ser ese régimen el de sociedad conyugal no haber adquirido bienes inmuebles que sean gananciales y haber liquidado esa sociedad por convenio.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Solicitud de divorcio por escrito.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Una vez reunidos estos requisitos, deberán comparecer ante el juez del registro el estado civil de su domicilio si dicho juez es abogado titulado o en su caso ante el director del registro del estado civil en la Capital del Estado. </a:t>
                      </a:r>
                    </a:p>
                    <a:p>
                      <a:pPr marL="0" indent="0" algn="just">
                        <a:lnSpc>
                          <a:spcPct val="107000"/>
                        </a:lnSpc>
                        <a:spcAft>
                          <a:spcPts val="0"/>
                        </a:spcAft>
                        <a:buFont typeface="Wingdings" panose="05000000000000000000" pitchFamily="2" charset="2"/>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REGISTRO DE ACTA DE DIVORCIO REGISTRO DE ACTA DE DIVORCIO ADMINISTRATIVO </a:t>
                      </a:r>
                    </a:p>
                    <a:p>
                      <a:pPr marL="228600" indent="-228600" algn="just">
                        <a:lnSpc>
                          <a:spcPct val="107000"/>
                        </a:lnSpc>
                        <a:spcAft>
                          <a:spcPts val="0"/>
                        </a:spcAft>
                        <a:buFont typeface="Wingdings" panose="05000000000000000000" pitchFamily="2" charset="2"/>
                        <a:buAutoNum type="alphaLcParenR"/>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Acta de divorcio administrativo</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 los solicitantes.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la resolución administrativa</a:t>
                      </a:r>
                    </a:p>
                    <a:p>
                      <a:pPr marL="0" indent="0" algn="just">
                        <a:lnSpc>
                          <a:spcPct val="107000"/>
                        </a:lnSpc>
                        <a:spcAft>
                          <a:spcPts val="0"/>
                        </a:spcAft>
                        <a:buFont typeface="Wingdings" panose="05000000000000000000" pitchFamily="2" charset="2"/>
                        <a:buNone/>
                      </a:pPr>
                      <a:endPar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979326803"/>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27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16506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467BC7E-7BAE-4605-BDB2-270ABE5B44EC}"/>
              </a:ext>
            </a:extLst>
          </p:cNvPr>
          <p:cNvSpPr txBox="1"/>
          <p:nvPr/>
        </p:nvSpPr>
        <p:spPr>
          <a:xfrm>
            <a:off x="533833" y="1290694"/>
            <a:ext cx="5904656" cy="738664"/>
          </a:xfrm>
          <a:prstGeom prst="rect">
            <a:avLst/>
          </a:prstGeom>
          <a:noFill/>
        </p:spPr>
        <p:txBody>
          <a:bodyPr wrap="square" rtlCol="0">
            <a:spAutoFit/>
          </a:bodyPr>
          <a:lstStyle/>
          <a:p>
            <a:r>
              <a:rPr lang="es-MX" sz="1400" b="1" dirty="0"/>
              <a:t>4.4. </a:t>
            </a:r>
          </a:p>
          <a:p>
            <a:endParaRPr lang="es-MX" sz="1400" b="1" dirty="0"/>
          </a:p>
          <a:p>
            <a:pPr algn="l"/>
            <a:r>
              <a:rPr lang="es-MX" sz="1400" b="1" dirty="0"/>
              <a:t>Nombre del procedimiento: Divorcio</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6B63FD6-182C-4C25-A433-825A0DE4805C}"/>
              </a:ext>
            </a:extLst>
          </p:cNvPr>
          <p:cNvGraphicFramePr>
            <a:graphicFrameLocks noGrp="1"/>
          </p:cNvGraphicFramePr>
          <p:nvPr>
            <p:extLst>
              <p:ext uri="{D42A27DB-BD31-4B8C-83A1-F6EECF244321}">
                <p14:modId xmlns:p14="http://schemas.microsoft.com/office/powerpoint/2010/main" val="3938204027"/>
              </p:ext>
            </p:extLst>
          </p:nvPr>
        </p:nvGraphicFramePr>
        <p:xfrm>
          <a:off x="429141" y="2208287"/>
          <a:ext cx="5915024" cy="3215958"/>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253811">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DIVORCIO DE ACTA DE DIVORCIO JUDICIAL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Acta de divorcio judicial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remisión del juzgado de lo familiar de procedencia.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sentencia.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Auto que declare ejecutoriada la sentencia.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trámite del Divorcio Administrativo se realiza en la Dirección del Registro Civil de Puebla y a su vez lo registran en oficialía de partes de la misma, y nos lo entregan bajo un número de control para así poder registrar y comprar el formato para el registro y anotación marginal correspondiente de dicho Divorcio, así sucede con el Divorcio Judicial debe ser enviado por el Juez de lo Civil y Familiar competente a la Dirección del Registro Civil de Puebla, lo registran y lo notifican cada mes que se entrega el informe Mensual.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EC473A5F-5847-400C-AD80-0B2E198AF0A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7B872685-BA38-4685-8E3F-910113AB48B5}"/>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DC868DF3-9711-49CD-B598-92B8FB87473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146DA6EC-7C95-4618-A4E2-CD1C1083803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FA58844D-2DCB-4139-B73A-3511B44D4BB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D1E464B8-0538-40F0-98AE-E50536116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23EFCC6C-B9E0-4C79-98F2-FE9C6A8F64B5}"/>
              </a:ext>
            </a:extLst>
          </p:cNvPr>
          <p:cNvGraphicFramePr>
            <a:graphicFrameLocks noGrp="1"/>
          </p:cNvGraphicFramePr>
          <p:nvPr>
            <p:extLst>
              <p:ext uri="{D42A27DB-BD31-4B8C-83A1-F6EECF244321}">
                <p14:modId xmlns:p14="http://schemas.microsoft.com/office/powerpoint/2010/main" val="4019434726"/>
              </p:ext>
            </p:extLst>
          </p:nvPr>
        </p:nvGraphicFramePr>
        <p:xfrm>
          <a:off x="5060804" y="8912203"/>
          <a:ext cx="1432072" cy="370840"/>
        </p:xfrm>
        <a:graphic>
          <a:graphicData uri="http://schemas.openxmlformats.org/drawingml/2006/table">
            <a:tbl>
              <a:tblPr firstRow="1" bandRow="1">
                <a:tableStyleId>{F5AB1C69-6EDB-4FF4-983F-18BD219EF322}</a:tableStyleId>
              </a:tblPr>
              <a:tblGrid>
                <a:gridCol w="143207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28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1994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7">
            <a:extLst>
              <a:ext uri="{FF2B5EF4-FFF2-40B4-BE49-F238E27FC236}">
                <a16:creationId xmlns:a16="http://schemas.microsoft.com/office/drawing/2014/main" id="{B84366F5-3589-4F22-A209-76650D666595}"/>
              </a:ext>
            </a:extLst>
          </p:cNvPr>
          <p:cNvSpPr>
            <a:spLocks noChangeArrowheads="1"/>
          </p:cNvSpPr>
          <p:nvPr/>
        </p:nvSpPr>
        <p:spPr bwMode="auto">
          <a:xfrm>
            <a:off x="381000" y="144780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32100" name="Rectangle 34">
            <a:extLst>
              <a:ext uri="{FF2B5EF4-FFF2-40B4-BE49-F238E27FC236}">
                <a16:creationId xmlns:a16="http://schemas.microsoft.com/office/drawing/2014/main" id="{71E5EF61-90E3-4964-8018-6414A3985DD5}"/>
              </a:ext>
            </a:extLst>
          </p:cNvPr>
          <p:cNvSpPr>
            <a:spLocks noChangeArrowheads="1"/>
          </p:cNvSpPr>
          <p:nvPr/>
        </p:nvSpPr>
        <p:spPr bwMode="auto">
          <a:xfrm>
            <a:off x="5763575" y="1954279"/>
            <a:ext cx="689612"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lnSpc>
                <a:spcPct val="90000"/>
              </a:lnSpc>
            </a:pPr>
            <a:endParaRPr lang="es-MX" altLang="es-MX" b="1" dirty="0"/>
          </a:p>
          <a:p>
            <a:pPr eaLnBrk="1" hangingPunct="1">
              <a:lnSpc>
                <a:spcPct val="90000"/>
              </a:lnSpc>
            </a:pPr>
            <a:r>
              <a:rPr lang="es-MX" altLang="es-MX" b="1" dirty="0"/>
              <a:t>Página</a:t>
            </a:r>
            <a:endParaRPr lang="es-MX" altLang="es-MX" b="1" dirty="0">
              <a:solidFill>
                <a:srgbClr val="808080"/>
              </a:solidFill>
            </a:endParaRPr>
          </a:p>
          <a:p>
            <a:pPr eaLnBrk="1" hangingPunct="1">
              <a:lnSpc>
                <a:spcPct val="90000"/>
              </a:lnSpc>
            </a:pPr>
            <a:endParaRPr lang="es-MX" altLang="es-MX" b="1" dirty="0">
              <a:solidFill>
                <a:srgbClr val="808080"/>
              </a:solidFill>
            </a:endParaRPr>
          </a:p>
          <a:p>
            <a:pPr eaLnBrk="1" hangingPunct="1">
              <a:lnSpc>
                <a:spcPct val="90000"/>
              </a:lnSpc>
            </a:pPr>
            <a:r>
              <a:rPr lang="es-MX" altLang="es-MX" dirty="0"/>
              <a:t>3</a:t>
            </a:r>
          </a:p>
          <a:p>
            <a:pPr eaLnBrk="1" hangingPunct="1">
              <a:lnSpc>
                <a:spcPct val="90000"/>
              </a:lnSpc>
            </a:pPr>
            <a:endParaRPr lang="es-MX" altLang="es-MX" dirty="0"/>
          </a:p>
          <a:p>
            <a:pPr eaLnBrk="1" hangingPunct="1">
              <a:lnSpc>
                <a:spcPct val="90000"/>
              </a:lnSpc>
            </a:pPr>
            <a:r>
              <a:rPr lang="es-MX" altLang="es-MX" dirty="0"/>
              <a:t>4</a:t>
            </a:r>
          </a:p>
          <a:p>
            <a:pPr eaLnBrk="1" hangingPunct="1">
              <a:lnSpc>
                <a:spcPct val="90000"/>
              </a:lnSpc>
            </a:pPr>
            <a:endParaRPr lang="es-MX" altLang="es-MX" dirty="0"/>
          </a:p>
          <a:p>
            <a:pPr eaLnBrk="1" hangingPunct="1">
              <a:lnSpc>
                <a:spcPct val="90000"/>
              </a:lnSpc>
            </a:pPr>
            <a:r>
              <a:rPr lang="es-MX" altLang="es-MX" dirty="0"/>
              <a:t>5</a:t>
            </a:r>
          </a:p>
          <a:p>
            <a:pPr eaLnBrk="1" hangingPunct="1">
              <a:lnSpc>
                <a:spcPct val="90000"/>
              </a:lnSpc>
            </a:pPr>
            <a:endParaRPr lang="es-MX" altLang="es-MX" dirty="0"/>
          </a:p>
          <a:p>
            <a:pPr eaLnBrk="1" hangingPunct="1">
              <a:lnSpc>
                <a:spcPct val="90000"/>
              </a:lnSpc>
            </a:pPr>
            <a:r>
              <a:rPr lang="es-MX" altLang="es-MX" dirty="0"/>
              <a:t>7</a:t>
            </a:r>
          </a:p>
          <a:p>
            <a:pPr eaLnBrk="1" hangingPunct="1">
              <a:lnSpc>
                <a:spcPct val="90000"/>
              </a:lnSpc>
            </a:pPr>
            <a:endParaRPr lang="es-ES" altLang="es-MX" dirty="0"/>
          </a:p>
          <a:p>
            <a:pPr eaLnBrk="1" hangingPunct="1">
              <a:lnSpc>
                <a:spcPct val="90000"/>
              </a:lnSpc>
            </a:pPr>
            <a:r>
              <a:rPr lang="es-ES" altLang="es-MX" dirty="0"/>
              <a:t>61</a:t>
            </a:r>
          </a:p>
          <a:p>
            <a:pPr eaLnBrk="1" hangingPunct="1">
              <a:lnSpc>
                <a:spcPct val="90000"/>
              </a:lnSpc>
            </a:pPr>
            <a:endParaRPr lang="es-ES" altLang="es-MX" dirty="0"/>
          </a:p>
          <a:p>
            <a:pPr eaLnBrk="1" hangingPunct="1">
              <a:lnSpc>
                <a:spcPct val="90000"/>
              </a:lnSpc>
            </a:pPr>
            <a:r>
              <a:rPr lang="es-ES" altLang="es-MX" dirty="0"/>
              <a:t>70</a:t>
            </a:r>
          </a:p>
          <a:p>
            <a:pPr eaLnBrk="1" hangingPunct="1">
              <a:lnSpc>
                <a:spcPct val="90000"/>
              </a:lnSpc>
            </a:pPr>
            <a:endParaRPr lang="es-ES" altLang="es-MX" dirty="0"/>
          </a:p>
          <a:p>
            <a:pPr eaLnBrk="1" hangingPunct="1">
              <a:lnSpc>
                <a:spcPct val="90000"/>
              </a:lnSpc>
            </a:pPr>
            <a:r>
              <a:rPr lang="es-ES" altLang="es-MX" dirty="0"/>
              <a:t>74</a:t>
            </a:r>
          </a:p>
          <a:p>
            <a:pPr eaLnBrk="1" hangingPunct="1">
              <a:lnSpc>
                <a:spcPct val="90000"/>
              </a:lnSpc>
            </a:pPr>
            <a:endParaRPr lang="es-ES" altLang="es-MX" dirty="0"/>
          </a:p>
        </p:txBody>
      </p:sp>
      <p:sp>
        <p:nvSpPr>
          <p:cNvPr id="132101" name="Text Box 35">
            <a:extLst>
              <a:ext uri="{FF2B5EF4-FFF2-40B4-BE49-F238E27FC236}">
                <a16:creationId xmlns:a16="http://schemas.microsoft.com/office/drawing/2014/main" id="{028243AA-A98F-485D-BBC5-B7F71D19DC20}"/>
              </a:ext>
            </a:extLst>
          </p:cNvPr>
          <p:cNvSpPr txBox="1">
            <a:spLocks noChangeArrowheads="1"/>
          </p:cNvSpPr>
          <p:nvPr/>
        </p:nvSpPr>
        <p:spPr bwMode="auto">
          <a:xfrm>
            <a:off x="2999201" y="1750494"/>
            <a:ext cx="77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600" b="1" dirty="0"/>
              <a:t>Índice</a:t>
            </a:r>
            <a:endParaRPr lang="es-ES" altLang="es-MX" sz="1600" b="1" dirty="0"/>
          </a:p>
        </p:txBody>
      </p:sp>
      <p:sp>
        <p:nvSpPr>
          <p:cNvPr id="8" name="Rectangle 30">
            <a:extLst>
              <a:ext uri="{FF2B5EF4-FFF2-40B4-BE49-F238E27FC236}">
                <a16:creationId xmlns:a16="http://schemas.microsoft.com/office/drawing/2014/main" id="{FB1219F9-B289-47B2-A272-83DB77DD04C8}"/>
              </a:ext>
            </a:extLst>
          </p:cNvPr>
          <p:cNvSpPr>
            <a:spLocks noChangeArrowheads="1"/>
          </p:cNvSpPr>
          <p:nvPr/>
        </p:nvSpPr>
        <p:spPr bwMode="auto">
          <a:xfrm>
            <a:off x="509587" y="2411479"/>
            <a:ext cx="5943600" cy="2585323"/>
          </a:xfrm>
          <a:prstGeom prst="rect">
            <a:avLst/>
          </a:prstGeom>
          <a:noFill/>
          <a:ln w="9525">
            <a:noFill/>
            <a:miter lim="800000"/>
            <a:headEnd/>
            <a:tailEnd/>
          </a:ln>
        </p:spPr>
        <p:txBody>
          <a:bodyPr>
            <a:spAutoFit/>
          </a:bodyPr>
          <a:lstStyle/>
          <a:p>
            <a:pPr marL="355600" indent="-355600" algn="l">
              <a:lnSpc>
                <a:spcPct val="90000"/>
              </a:lnSpc>
              <a:buFontTx/>
              <a:buAutoNum type="arabicPeriod"/>
              <a:tabLst>
                <a:tab pos="355600" algn="l"/>
              </a:tabLst>
              <a:defRPr/>
            </a:pPr>
            <a:r>
              <a:rPr lang="es-MX" dirty="0">
                <a:latin typeface="Arial" charset="0"/>
              </a:rPr>
              <a:t>Introducción..........................................................................................</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Marco legal...........................................................................................</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Relación de Procedimientos de la Dirección del Registro Civil…….….</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Descripción de procedimientos y Diagrama de Flujo……………………</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Anexos y Formatos………………………………………………………….</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Simbología …………………………………………………………………..</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Hoja de modificaciones y revisiones…………………………………......</a:t>
            </a:r>
          </a:p>
          <a:p>
            <a:pPr marL="355600" indent="-355600" algn="l">
              <a:lnSpc>
                <a:spcPct val="90000"/>
              </a:lnSpc>
              <a:buFontTx/>
              <a:buAutoNum type="arabicPeriod"/>
              <a:tabLst>
                <a:tab pos="355600" algn="l"/>
              </a:tabLst>
              <a:defRPr/>
            </a:pPr>
            <a:endParaRPr lang="es-MX" dirty="0">
              <a:latin typeface="Arial" charset="0"/>
            </a:endParaRPr>
          </a:p>
          <a:p>
            <a:pPr algn="l" eaLnBrk="0" hangingPunct="0">
              <a:lnSpc>
                <a:spcPct val="90000"/>
              </a:lnSpc>
              <a:defRPr/>
            </a:pPr>
            <a:endParaRPr lang="es-ES" dirty="0">
              <a:latin typeface="Arial" charset="0"/>
            </a:endParaRPr>
          </a:p>
        </p:txBody>
      </p:sp>
      <p:sp>
        <p:nvSpPr>
          <p:cNvPr id="7" name="Line 17">
            <a:extLst>
              <a:ext uri="{FF2B5EF4-FFF2-40B4-BE49-F238E27FC236}">
                <a16:creationId xmlns:a16="http://schemas.microsoft.com/office/drawing/2014/main" id="{2419612D-426E-4C12-881D-FDC2B8A7C999}"/>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6">
            <a:extLst>
              <a:ext uri="{FF2B5EF4-FFF2-40B4-BE49-F238E27FC236}">
                <a16:creationId xmlns:a16="http://schemas.microsoft.com/office/drawing/2014/main" id="{0BF4F1F9-5548-4697-AD13-459371D3806A}"/>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Line 14">
            <a:extLst>
              <a:ext uri="{FF2B5EF4-FFF2-40B4-BE49-F238E27FC236}">
                <a16:creationId xmlns:a16="http://schemas.microsoft.com/office/drawing/2014/main" id="{47C64913-7277-4384-8A2C-C3E9FF552B5F}"/>
              </a:ext>
            </a:extLst>
          </p:cNvPr>
          <p:cNvSpPr>
            <a:spLocks noChangeShapeType="1"/>
          </p:cNvSpPr>
          <p:nvPr/>
        </p:nvSpPr>
        <p:spPr bwMode="auto">
          <a:xfrm>
            <a:off x="404810" y="381000"/>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1" name="Line 15">
            <a:extLst>
              <a:ext uri="{FF2B5EF4-FFF2-40B4-BE49-F238E27FC236}">
                <a16:creationId xmlns:a16="http://schemas.microsoft.com/office/drawing/2014/main" id="{A0E5A5F2-1B3A-4F31-9674-674FBCCF69A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pic>
        <p:nvPicPr>
          <p:cNvPr id="12" name="Picture 2077" descr="Resultado de imagen para ayuntamiento de tlatlauquitepec">
            <a:hlinkClick r:id="rId2"/>
            <a:extLst>
              <a:ext uri="{FF2B5EF4-FFF2-40B4-BE49-F238E27FC236}">
                <a16:creationId xmlns:a16="http://schemas.microsoft.com/office/drawing/2014/main" id="{B81AB3B1-908C-4D5F-91EA-E825E0DED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66486E38-6945-4552-9AC6-AEE2B06012E0}"/>
              </a:ext>
            </a:extLst>
          </p:cNvPr>
          <p:cNvGraphicFramePr>
            <a:graphicFrameLocks noGrp="1"/>
          </p:cNvGraphicFramePr>
          <p:nvPr>
            <p:extLst>
              <p:ext uri="{D42A27DB-BD31-4B8C-83A1-F6EECF244321}">
                <p14:modId xmlns:p14="http://schemas.microsoft.com/office/powerpoint/2010/main" val="163161795"/>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graphicFrame>
        <p:nvGraphicFramePr>
          <p:cNvPr id="3" name="Tabla 2">
            <a:extLst>
              <a:ext uri="{FF2B5EF4-FFF2-40B4-BE49-F238E27FC236}">
                <a16:creationId xmlns:a16="http://schemas.microsoft.com/office/drawing/2014/main" id="{D139763C-30F8-465E-B536-86914ECDA94C}"/>
              </a:ext>
            </a:extLst>
          </p:cNvPr>
          <p:cNvGraphicFramePr>
            <a:graphicFrameLocks noGrp="1"/>
          </p:cNvGraphicFramePr>
          <p:nvPr>
            <p:extLst>
              <p:ext uri="{D42A27DB-BD31-4B8C-83A1-F6EECF244321}">
                <p14:modId xmlns:p14="http://schemas.microsoft.com/office/powerpoint/2010/main" val="3224120551"/>
              </p:ext>
            </p:extLst>
          </p:nvPr>
        </p:nvGraphicFramePr>
        <p:xfrm>
          <a:off x="5340746" y="8827081"/>
          <a:ext cx="1152129" cy="455962"/>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455962">
                <a:tc>
                  <a:txBody>
                    <a:bodyPr/>
                    <a:lstStyle/>
                    <a:p>
                      <a:r>
                        <a:rPr lang="es-MX" sz="1100" b="0" dirty="0">
                          <a:solidFill>
                            <a:schemeClr val="tx1"/>
                          </a:solidFill>
                          <a:latin typeface="Arial" panose="020B0604020202020204" pitchFamily="34" charset="0"/>
                          <a:cs typeface="Arial" panose="020B0604020202020204" pitchFamily="34" charset="0"/>
                        </a:rPr>
                        <a:t>Pagina 2 de 74</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614598465"/>
              </p:ext>
            </p:extLst>
          </p:nvPr>
        </p:nvGraphicFramePr>
        <p:xfrm>
          <a:off x="474628" y="1892289"/>
          <a:ext cx="5820407" cy="6235700"/>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presenta el interesado con la sentencia correspondiente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los juegos de sentencias para llevarlos al Registro Civil del Estado de Puebla,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Informa al solicitante el tiempo en que debe regresar para realizar el formato de divorcio y anotación en el libro.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 del Estado de Puebla</a:t>
                      </a:r>
                    </a:p>
                  </a:txBody>
                  <a:tcPr marL="68580" marR="68580" marT="0" marB="0"/>
                </a:tc>
                <a:tc>
                  <a:txBody>
                    <a:bodyPr/>
                    <a:lstStyle/>
                    <a:p>
                      <a:r>
                        <a:rPr lang="es-MX" sz="1200" dirty="0">
                          <a:latin typeface="Arial" panose="020B0604020202020204" pitchFamily="34" charset="0"/>
                          <a:cs typeface="Arial" panose="020B0604020202020204" pitchFamily="34" charset="0"/>
                        </a:rPr>
                        <a:t>Recibe las sentencias, y las regresa alrededor de 30 días después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r>
                        <a:rPr lang="es-MX" sz="1200" dirty="0">
                          <a:latin typeface="Arial" panose="020B0604020202020204" pitchFamily="34" charset="0"/>
                          <a:cs typeface="Arial" panose="020B0604020202020204" pitchFamily="34" charset="0"/>
                        </a:rPr>
                        <a:t>Recoge 30 días hábiles después la sentencia autorizada para realizar el formato y la anotación en el libro</a:t>
                      </a:r>
                    </a:p>
                  </a:txBody>
                  <a:tcPr marL="68580" marR="68580" marT="0" marB="0"/>
                </a:tc>
                <a:extLst>
                  <a:ext uri="{0D108BD9-81ED-4DB2-BD59-A6C34878D82A}">
                    <a16:rowId xmlns:a16="http://schemas.microsoft.com/office/drawing/2014/main" val="695602658"/>
                  </a:ext>
                </a:extLst>
              </a:tr>
              <a:tr h="24761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Solicita el formato de divorcio y anotación en el libro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Captura en el sistema SIEC, la resolución de la sentencia, y otorga número de folio para que pague en tesorería </a:t>
                      </a:r>
                    </a:p>
                  </a:txBody>
                  <a:tcPr marL="68580" marR="68580" marT="0" marB="0"/>
                </a:tc>
                <a:extLst>
                  <a:ext uri="{0D108BD9-81ED-4DB2-BD59-A6C34878D82A}">
                    <a16:rowId xmlns:a16="http://schemas.microsoft.com/office/drawing/2014/main" val="1863288757"/>
                  </a:ext>
                </a:extLst>
              </a:tr>
              <a:tr h="24344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Realiza el pago en tesorería </a:t>
                      </a:r>
                    </a:p>
                  </a:txBody>
                  <a:tcPr marL="68580" marR="68580" marT="0" marB="0"/>
                </a:tc>
                <a:extLst>
                  <a:ext uri="{0D108BD9-81ED-4DB2-BD59-A6C34878D82A}">
                    <a16:rowId xmlns:a16="http://schemas.microsoft.com/office/drawing/2014/main" val="3905927076"/>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Tesorería</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Realiza el cobro correspondiente y entrega el formato</a:t>
                      </a:r>
                    </a:p>
                  </a:txBody>
                  <a:tcPr marL="68580" marR="68580" marT="0" marB="0"/>
                </a:tc>
                <a:extLst>
                  <a:ext uri="{0D108BD9-81ED-4DB2-BD59-A6C34878D82A}">
                    <a16:rowId xmlns:a16="http://schemas.microsoft.com/office/drawing/2014/main" val="346264453"/>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Regresa a Registro Civil a entregar el formato </a:t>
                      </a:r>
                    </a:p>
                  </a:txBody>
                  <a:tcPr marL="68580" marR="68580" marT="0" marB="0"/>
                </a:tc>
                <a:extLst>
                  <a:ext uri="{0D108BD9-81ED-4DB2-BD59-A6C34878D82A}">
                    <a16:rowId xmlns:a16="http://schemas.microsoft.com/office/drawing/2014/main" val="3113963205"/>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Coteja con el solicitante que los datos capturados sean correctos </a:t>
                      </a:r>
                    </a:p>
                  </a:txBody>
                  <a:tcPr marL="68580" marR="68580" marT="0" marB="0"/>
                </a:tc>
                <a:extLst>
                  <a:ext uri="{0D108BD9-81ED-4DB2-BD59-A6C34878D82A}">
                    <a16:rowId xmlns:a16="http://schemas.microsoft.com/office/drawing/2014/main" val="307058388"/>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Entrega para firma del presidente municipal en su carácter de Juez del Registro Civil. </a:t>
                      </a:r>
                    </a:p>
                  </a:txBody>
                  <a:tcPr marL="68580" marR="68580" marT="0" marB="0"/>
                </a:tc>
                <a:extLst>
                  <a:ext uri="{0D108BD9-81ED-4DB2-BD59-A6C34878D82A}">
                    <a16:rowId xmlns:a16="http://schemas.microsoft.com/office/drawing/2014/main" val="994204498"/>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Firma el Acta</a:t>
                      </a:r>
                    </a:p>
                  </a:txBody>
                  <a:tcPr marL="68580" marR="68580" marT="0" marB="0"/>
                </a:tc>
                <a:extLst>
                  <a:ext uri="{0D108BD9-81ED-4DB2-BD59-A6C34878D82A}">
                    <a16:rowId xmlns:a16="http://schemas.microsoft.com/office/drawing/2014/main" val="2727621145"/>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Entrega al solicitante el acta correspondiente</a:t>
                      </a:r>
                    </a:p>
                  </a:txBody>
                  <a:tcPr marL="68580" marR="68580" marT="0" marB="0"/>
                </a:tc>
                <a:extLst>
                  <a:ext uri="{0D108BD9-81ED-4DB2-BD59-A6C34878D82A}">
                    <a16:rowId xmlns:a16="http://schemas.microsoft.com/office/drawing/2014/main" val="1734808203"/>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Recibe Acta</a:t>
                      </a:r>
                    </a:p>
                    <a:p>
                      <a:pPr algn="just">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7623676"/>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Divorcio</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817609817"/>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29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359935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647618677"/>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Divorcio</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1180131853"/>
              </p:ext>
            </p:extLst>
          </p:nvPr>
        </p:nvGraphicFramePr>
        <p:xfrm>
          <a:off x="540941" y="1109695"/>
          <a:ext cx="5904652" cy="762000"/>
        </p:xfrm>
        <a:graphic>
          <a:graphicData uri="http://schemas.openxmlformats.org/drawingml/2006/table">
            <a:tbl>
              <a:tblPr firstRow="1" bandRow="1">
                <a:tableStyleId>{F5AB1C69-6EDB-4FF4-983F-18BD219EF322}</a:tableStyleId>
              </a:tblPr>
              <a:tblGrid>
                <a:gridCol w="1157774">
                  <a:extLst>
                    <a:ext uri="{9D8B030D-6E8A-4147-A177-3AD203B41FA5}">
                      <a16:colId xmlns:a16="http://schemas.microsoft.com/office/drawing/2014/main" val="3531676926"/>
                    </a:ext>
                  </a:extLst>
                </a:gridCol>
                <a:gridCol w="1215662">
                  <a:extLst>
                    <a:ext uri="{9D8B030D-6E8A-4147-A177-3AD203B41FA5}">
                      <a16:colId xmlns:a16="http://schemas.microsoft.com/office/drawing/2014/main" val="4179167614"/>
                    </a:ext>
                  </a:extLst>
                </a:gridCol>
                <a:gridCol w="1215662">
                  <a:extLst>
                    <a:ext uri="{9D8B030D-6E8A-4147-A177-3AD203B41FA5}">
                      <a16:colId xmlns:a16="http://schemas.microsoft.com/office/drawing/2014/main" val="2448661494"/>
                    </a:ext>
                  </a:extLst>
                </a:gridCol>
                <a:gridCol w="1157777">
                  <a:extLst>
                    <a:ext uri="{9D8B030D-6E8A-4147-A177-3AD203B41FA5}">
                      <a16:colId xmlns:a16="http://schemas.microsoft.com/office/drawing/2014/main" val="245987141"/>
                    </a:ext>
                  </a:extLst>
                </a:gridCol>
                <a:gridCol w="1157777">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Interesado</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 del Estado de Puebla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Tesorería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Presidente Municipal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2424159212"/>
              </p:ext>
            </p:extLst>
          </p:nvPr>
        </p:nvGraphicFramePr>
        <p:xfrm>
          <a:off x="540941" y="1897364"/>
          <a:ext cx="5904652" cy="6954299"/>
        </p:xfrm>
        <a:graphic>
          <a:graphicData uri="http://schemas.openxmlformats.org/drawingml/2006/table">
            <a:tbl>
              <a:tblPr firstRow="1" bandRow="1">
                <a:tableStyleId>{F5AB1C69-6EDB-4FF4-983F-18BD219EF322}</a:tableStyleId>
              </a:tblPr>
              <a:tblGrid>
                <a:gridCol w="1173079">
                  <a:extLst>
                    <a:ext uri="{9D8B030D-6E8A-4147-A177-3AD203B41FA5}">
                      <a16:colId xmlns:a16="http://schemas.microsoft.com/office/drawing/2014/main" val="3531676926"/>
                    </a:ext>
                  </a:extLst>
                </a:gridCol>
                <a:gridCol w="1214835">
                  <a:extLst>
                    <a:ext uri="{9D8B030D-6E8A-4147-A177-3AD203B41FA5}">
                      <a16:colId xmlns:a16="http://schemas.microsoft.com/office/drawing/2014/main" val="4179167614"/>
                    </a:ext>
                  </a:extLst>
                </a:gridCol>
                <a:gridCol w="1172246">
                  <a:extLst>
                    <a:ext uri="{9D8B030D-6E8A-4147-A177-3AD203B41FA5}">
                      <a16:colId xmlns:a16="http://schemas.microsoft.com/office/drawing/2014/main" val="2350135489"/>
                    </a:ext>
                  </a:extLst>
                </a:gridCol>
                <a:gridCol w="1172246">
                  <a:extLst>
                    <a:ext uri="{9D8B030D-6E8A-4147-A177-3AD203B41FA5}">
                      <a16:colId xmlns:a16="http://schemas.microsoft.com/office/drawing/2014/main" val="4046558862"/>
                    </a:ext>
                  </a:extLst>
                </a:gridCol>
                <a:gridCol w="1172246">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55" name="CuadroTexto 54">
            <a:extLst>
              <a:ext uri="{FF2B5EF4-FFF2-40B4-BE49-F238E27FC236}">
                <a16:creationId xmlns:a16="http://schemas.microsoft.com/office/drawing/2014/main" id="{C5D463C6-A0F7-44F7-B74C-ADD0ABA1C190}"/>
              </a:ext>
            </a:extLst>
          </p:cNvPr>
          <p:cNvSpPr txBox="1"/>
          <p:nvPr/>
        </p:nvSpPr>
        <p:spPr>
          <a:xfrm>
            <a:off x="1337247" y="2174141"/>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2667480" y="2100751"/>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2655313" y="3040491"/>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851558" y="3148213"/>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1337525" y="4398076"/>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2673361" y="4436793"/>
            <a:ext cx="242374" cy="215444"/>
          </a:xfrm>
          <a:prstGeom prst="rect">
            <a:avLst/>
          </a:prstGeom>
          <a:noFill/>
        </p:spPr>
        <p:txBody>
          <a:bodyPr wrap="none" rtlCol="0">
            <a:spAutoFit/>
          </a:bodyPr>
          <a:lstStyle/>
          <a:p>
            <a:r>
              <a:rPr lang="es-MX" sz="800" dirty="0"/>
              <a:t>5</a:t>
            </a:r>
          </a:p>
        </p:txBody>
      </p:sp>
      <p:sp>
        <p:nvSpPr>
          <p:cNvPr id="66" name="CuadroTexto 65">
            <a:extLst>
              <a:ext uri="{FF2B5EF4-FFF2-40B4-BE49-F238E27FC236}">
                <a16:creationId xmlns:a16="http://schemas.microsoft.com/office/drawing/2014/main" id="{A48961E4-33A7-40E8-8DF2-C72637099C1C}"/>
              </a:ext>
            </a:extLst>
          </p:cNvPr>
          <p:cNvSpPr txBox="1"/>
          <p:nvPr/>
        </p:nvSpPr>
        <p:spPr>
          <a:xfrm>
            <a:off x="2520448" y="5547763"/>
            <a:ext cx="441510" cy="215444"/>
          </a:xfrm>
          <a:prstGeom prst="rect">
            <a:avLst/>
          </a:prstGeom>
          <a:noFill/>
        </p:spPr>
        <p:txBody>
          <a:bodyPr wrap="square" rtlCol="0">
            <a:spAutoFit/>
          </a:bodyPr>
          <a:lstStyle/>
          <a:p>
            <a:r>
              <a:rPr lang="es-MX" sz="800" dirty="0"/>
              <a:t>7</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2482900974"/>
              </p:ext>
            </p:extLst>
          </p:nvPr>
        </p:nvGraphicFramePr>
        <p:xfrm>
          <a:off x="4977972" y="8912203"/>
          <a:ext cx="1514904" cy="370840"/>
        </p:xfrm>
        <a:graphic>
          <a:graphicData uri="http://schemas.openxmlformats.org/drawingml/2006/table">
            <a:tbl>
              <a:tblPr firstRow="1" bandRow="1">
                <a:tableStyleId>{F5AB1C69-6EDB-4FF4-983F-18BD219EF322}</a:tableStyleId>
              </a:tblPr>
              <a:tblGrid>
                <a:gridCol w="151490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30 de 74</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1334747" y="6204056"/>
            <a:ext cx="319134" cy="215444"/>
          </a:xfrm>
          <a:prstGeom prst="rect">
            <a:avLst/>
          </a:prstGeom>
          <a:noFill/>
        </p:spPr>
        <p:txBody>
          <a:bodyPr wrap="square" rtlCol="0">
            <a:spAutoFit/>
          </a:bodyPr>
          <a:lstStyle/>
          <a:p>
            <a:r>
              <a:rPr lang="es-MX" sz="800" dirty="0"/>
              <a:t>8</a:t>
            </a:r>
          </a:p>
        </p:txBody>
      </p:sp>
      <p:sp>
        <p:nvSpPr>
          <p:cNvPr id="111" name="CuadroTexto 110">
            <a:extLst>
              <a:ext uri="{FF2B5EF4-FFF2-40B4-BE49-F238E27FC236}">
                <a16:creationId xmlns:a16="http://schemas.microsoft.com/office/drawing/2014/main" id="{28E0CADF-3E3D-473B-A243-B882354B62FC}"/>
              </a:ext>
            </a:extLst>
          </p:cNvPr>
          <p:cNvSpPr txBox="1"/>
          <p:nvPr/>
        </p:nvSpPr>
        <p:spPr>
          <a:xfrm rot="10800000" flipV="1">
            <a:off x="1312771" y="7203629"/>
            <a:ext cx="319134" cy="215444"/>
          </a:xfrm>
          <a:prstGeom prst="rect">
            <a:avLst/>
          </a:prstGeom>
          <a:noFill/>
        </p:spPr>
        <p:txBody>
          <a:bodyPr wrap="square" rtlCol="0">
            <a:spAutoFit/>
          </a:bodyPr>
          <a:lstStyle/>
          <a:p>
            <a:r>
              <a:rPr lang="es-MX" sz="800" dirty="0"/>
              <a:t>10</a:t>
            </a:r>
          </a:p>
        </p:txBody>
      </p:sp>
      <p:sp>
        <p:nvSpPr>
          <p:cNvPr id="112" name="CuadroTexto 111">
            <a:extLst>
              <a:ext uri="{FF2B5EF4-FFF2-40B4-BE49-F238E27FC236}">
                <a16:creationId xmlns:a16="http://schemas.microsoft.com/office/drawing/2014/main" id="{41F70F89-7510-486B-9481-6DA031AA653E}"/>
              </a:ext>
            </a:extLst>
          </p:cNvPr>
          <p:cNvSpPr txBox="1"/>
          <p:nvPr/>
        </p:nvSpPr>
        <p:spPr>
          <a:xfrm rot="10800000" flipV="1">
            <a:off x="4977972" y="6663658"/>
            <a:ext cx="319134" cy="215444"/>
          </a:xfrm>
          <a:prstGeom prst="rect">
            <a:avLst/>
          </a:prstGeom>
          <a:noFill/>
        </p:spPr>
        <p:txBody>
          <a:bodyPr wrap="square" rtlCol="0">
            <a:spAutoFit/>
          </a:bodyPr>
          <a:lstStyle/>
          <a:p>
            <a:r>
              <a:rPr lang="es-MX" sz="800" dirty="0"/>
              <a:t>9</a:t>
            </a:r>
          </a:p>
        </p:txBody>
      </p:sp>
      <p:sp>
        <p:nvSpPr>
          <p:cNvPr id="74" name="CuadroTexto 73">
            <a:extLst>
              <a:ext uri="{FF2B5EF4-FFF2-40B4-BE49-F238E27FC236}">
                <a16:creationId xmlns:a16="http://schemas.microsoft.com/office/drawing/2014/main" id="{FAD3B087-C338-4F4F-A6B3-4063A1D2BC5D}"/>
              </a:ext>
            </a:extLst>
          </p:cNvPr>
          <p:cNvSpPr txBox="1"/>
          <p:nvPr/>
        </p:nvSpPr>
        <p:spPr>
          <a:xfrm>
            <a:off x="2607130" y="7453668"/>
            <a:ext cx="300082" cy="215444"/>
          </a:xfrm>
          <a:prstGeom prst="rect">
            <a:avLst/>
          </a:prstGeom>
          <a:noFill/>
        </p:spPr>
        <p:txBody>
          <a:bodyPr wrap="none" rtlCol="0">
            <a:spAutoFit/>
          </a:bodyPr>
          <a:lstStyle/>
          <a:p>
            <a:r>
              <a:rPr lang="es-MX" sz="800" dirty="0"/>
              <a:t>11</a:t>
            </a:r>
          </a:p>
        </p:txBody>
      </p:sp>
      <p:sp>
        <p:nvSpPr>
          <p:cNvPr id="7" name="Diagrama de flujo: terminador 6">
            <a:extLst>
              <a:ext uri="{FF2B5EF4-FFF2-40B4-BE49-F238E27FC236}">
                <a16:creationId xmlns:a16="http://schemas.microsoft.com/office/drawing/2014/main" id="{657DE953-C2EA-4ED3-BF8F-535FC606790E}"/>
              </a:ext>
            </a:extLst>
          </p:cNvPr>
          <p:cNvSpPr/>
          <p:nvPr/>
        </p:nvSpPr>
        <p:spPr bwMode="auto">
          <a:xfrm>
            <a:off x="764704" y="1884635"/>
            <a:ext cx="720080" cy="252186"/>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Inicio</a:t>
            </a:r>
          </a:p>
        </p:txBody>
      </p:sp>
      <p:sp>
        <p:nvSpPr>
          <p:cNvPr id="10" name="Diagrama de flujo: documento 9">
            <a:extLst>
              <a:ext uri="{FF2B5EF4-FFF2-40B4-BE49-F238E27FC236}">
                <a16:creationId xmlns:a16="http://schemas.microsoft.com/office/drawing/2014/main" id="{247741B5-A889-4D72-BA60-BC1717E2FB89}"/>
              </a:ext>
            </a:extLst>
          </p:cNvPr>
          <p:cNvSpPr/>
          <p:nvPr/>
        </p:nvSpPr>
        <p:spPr bwMode="auto">
          <a:xfrm>
            <a:off x="620688" y="2352265"/>
            <a:ext cx="936104" cy="67785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Se presenta el solicitante con la sentencia correspondiente</a:t>
            </a:r>
          </a:p>
        </p:txBody>
      </p:sp>
      <p:sp>
        <p:nvSpPr>
          <p:cNvPr id="12" name="Diagrama de flujo: documento 11">
            <a:extLst>
              <a:ext uri="{FF2B5EF4-FFF2-40B4-BE49-F238E27FC236}">
                <a16:creationId xmlns:a16="http://schemas.microsoft.com/office/drawing/2014/main" id="{73117B44-7AE0-4C2A-8973-746BE580D8C7}"/>
              </a:ext>
            </a:extLst>
          </p:cNvPr>
          <p:cNvSpPr/>
          <p:nvPr/>
        </p:nvSpPr>
        <p:spPr bwMode="auto">
          <a:xfrm>
            <a:off x="1844824" y="2275193"/>
            <a:ext cx="1040695" cy="83199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Recibe los juegos de sentencias para llevarlos al Registro Civil del Estado de Puebla</a:t>
            </a:r>
            <a:endParaRPr kumimoji="0" lang="es-MX" sz="800" b="0" i="0" u="none" strike="noStrike" cap="none" normalizeH="0" baseline="0">
              <a:ln>
                <a:noFill/>
              </a:ln>
              <a:solidFill>
                <a:schemeClr val="tx1"/>
              </a:solidFill>
              <a:effectLst/>
              <a:latin typeface="Arial" charset="0"/>
            </a:endParaRPr>
          </a:p>
        </p:txBody>
      </p:sp>
      <p:sp>
        <p:nvSpPr>
          <p:cNvPr id="19" name="Rectángulo 18">
            <a:extLst>
              <a:ext uri="{FF2B5EF4-FFF2-40B4-BE49-F238E27FC236}">
                <a16:creationId xmlns:a16="http://schemas.microsoft.com/office/drawing/2014/main" id="{7BD1751B-9133-4A2A-ABEF-382D062FA1D8}"/>
              </a:ext>
            </a:extLst>
          </p:cNvPr>
          <p:cNvSpPr/>
          <p:nvPr/>
        </p:nvSpPr>
        <p:spPr bwMode="auto">
          <a:xfrm>
            <a:off x="1844824" y="3240161"/>
            <a:ext cx="1040695" cy="1156460"/>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Informa al solicitante el tiempo en que debe regresar para realizar el formato de divorcio y anotación en el libro.</a:t>
            </a:r>
          </a:p>
        </p:txBody>
      </p:sp>
      <p:sp>
        <p:nvSpPr>
          <p:cNvPr id="23" name="Diagrama de flujo: documento 22">
            <a:extLst>
              <a:ext uri="{FF2B5EF4-FFF2-40B4-BE49-F238E27FC236}">
                <a16:creationId xmlns:a16="http://schemas.microsoft.com/office/drawing/2014/main" id="{8FFCEB12-5198-4C77-8778-73BF43287B32}"/>
              </a:ext>
            </a:extLst>
          </p:cNvPr>
          <p:cNvSpPr/>
          <p:nvPr/>
        </p:nvSpPr>
        <p:spPr bwMode="auto">
          <a:xfrm>
            <a:off x="3166593" y="3353015"/>
            <a:ext cx="914400" cy="86842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las sentencias, y las regresa alrededor de 30 días después </a:t>
            </a:r>
            <a:endParaRPr kumimoji="0" lang="es-MX" sz="800" b="0" i="0" u="none" strike="noStrike" cap="none" normalizeH="0" baseline="0" dirty="0">
              <a:ln>
                <a:noFill/>
              </a:ln>
              <a:solidFill>
                <a:schemeClr val="tx1"/>
              </a:solidFill>
              <a:effectLst/>
              <a:latin typeface="Arial" charset="0"/>
            </a:endParaRPr>
          </a:p>
        </p:txBody>
      </p:sp>
      <p:sp>
        <p:nvSpPr>
          <p:cNvPr id="71" name="Diagrama de flujo: documento 70">
            <a:extLst>
              <a:ext uri="{FF2B5EF4-FFF2-40B4-BE49-F238E27FC236}">
                <a16:creationId xmlns:a16="http://schemas.microsoft.com/office/drawing/2014/main" id="{AAFB0485-E977-4C17-A6CC-AF4FFAA05678}"/>
              </a:ext>
            </a:extLst>
          </p:cNvPr>
          <p:cNvSpPr/>
          <p:nvPr/>
        </p:nvSpPr>
        <p:spPr bwMode="auto">
          <a:xfrm>
            <a:off x="1830317" y="4599777"/>
            <a:ext cx="1040695" cy="104297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Recoge 30 días hábiles después la sentencia autorizada para realizar el formato y la anotación en el libro</a:t>
            </a:r>
          </a:p>
        </p:txBody>
      </p:sp>
      <p:sp>
        <p:nvSpPr>
          <p:cNvPr id="24" name="Rectángulo 23">
            <a:extLst>
              <a:ext uri="{FF2B5EF4-FFF2-40B4-BE49-F238E27FC236}">
                <a16:creationId xmlns:a16="http://schemas.microsoft.com/office/drawing/2014/main" id="{5539A1E6-2522-4699-8C0C-4425602D6F90}"/>
              </a:ext>
            </a:extLst>
          </p:cNvPr>
          <p:cNvSpPr/>
          <p:nvPr/>
        </p:nvSpPr>
        <p:spPr bwMode="auto">
          <a:xfrm>
            <a:off x="620688" y="4595277"/>
            <a:ext cx="936104" cy="721583"/>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Solicita el formato de divorcio y anotación en el libro.</a:t>
            </a:r>
          </a:p>
        </p:txBody>
      </p:sp>
      <p:sp>
        <p:nvSpPr>
          <p:cNvPr id="73" name="Diagrama de flujo: documento 72">
            <a:extLst>
              <a:ext uri="{FF2B5EF4-FFF2-40B4-BE49-F238E27FC236}">
                <a16:creationId xmlns:a16="http://schemas.microsoft.com/office/drawing/2014/main" id="{AB9A9B9E-E463-4E50-AEA3-DF433B024DF4}"/>
              </a:ext>
            </a:extLst>
          </p:cNvPr>
          <p:cNvSpPr/>
          <p:nvPr/>
        </p:nvSpPr>
        <p:spPr bwMode="auto">
          <a:xfrm>
            <a:off x="1798226" y="5741662"/>
            <a:ext cx="1040695" cy="126199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Captura en el sistema SIEC, la resolución de la sentencia, y otorga número de folio para que pague en tesorería</a:t>
            </a:r>
          </a:p>
        </p:txBody>
      </p:sp>
      <p:sp>
        <p:nvSpPr>
          <p:cNvPr id="26" name="Rectángulo 25">
            <a:extLst>
              <a:ext uri="{FF2B5EF4-FFF2-40B4-BE49-F238E27FC236}">
                <a16:creationId xmlns:a16="http://schemas.microsoft.com/office/drawing/2014/main" id="{1B17D6AC-DC21-42E0-B1BF-5A4F2F92357F}"/>
              </a:ext>
            </a:extLst>
          </p:cNvPr>
          <p:cNvSpPr/>
          <p:nvPr/>
        </p:nvSpPr>
        <p:spPr bwMode="auto">
          <a:xfrm>
            <a:off x="635191" y="6436244"/>
            <a:ext cx="936104" cy="33513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Realiza el pago en tesorería</a:t>
            </a:r>
          </a:p>
        </p:txBody>
      </p:sp>
      <p:sp>
        <p:nvSpPr>
          <p:cNvPr id="75" name="Diagrama de flujo: documento 74">
            <a:extLst>
              <a:ext uri="{FF2B5EF4-FFF2-40B4-BE49-F238E27FC236}">
                <a16:creationId xmlns:a16="http://schemas.microsoft.com/office/drawing/2014/main" id="{157099DE-3E28-4740-AA5F-19A0E12B50F7}"/>
              </a:ext>
            </a:extLst>
          </p:cNvPr>
          <p:cNvSpPr/>
          <p:nvPr/>
        </p:nvSpPr>
        <p:spPr bwMode="auto">
          <a:xfrm>
            <a:off x="4161524" y="6832275"/>
            <a:ext cx="1040695" cy="66368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Realiza el cobro correspondiente y entrega el formato.</a:t>
            </a:r>
          </a:p>
        </p:txBody>
      </p:sp>
      <p:sp>
        <p:nvSpPr>
          <p:cNvPr id="76" name="Diagrama de flujo: documento 75">
            <a:extLst>
              <a:ext uri="{FF2B5EF4-FFF2-40B4-BE49-F238E27FC236}">
                <a16:creationId xmlns:a16="http://schemas.microsoft.com/office/drawing/2014/main" id="{FA6A2BF0-847F-4D32-A812-5C0DB7D412A3}"/>
              </a:ext>
            </a:extLst>
          </p:cNvPr>
          <p:cNvSpPr/>
          <p:nvPr/>
        </p:nvSpPr>
        <p:spPr bwMode="auto">
          <a:xfrm>
            <a:off x="635191" y="7364103"/>
            <a:ext cx="936105" cy="66368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Regresa a Registro Civil a entregar el formato .</a:t>
            </a:r>
          </a:p>
        </p:txBody>
      </p:sp>
      <p:cxnSp>
        <p:nvCxnSpPr>
          <p:cNvPr id="29" name="Conector recto 28">
            <a:extLst>
              <a:ext uri="{FF2B5EF4-FFF2-40B4-BE49-F238E27FC236}">
                <a16:creationId xmlns:a16="http://schemas.microsoft.com/office/drawing/2014/main" id="{8D79C2CC-AC4E-403F-A66C-48050EB77A4B}"/>
              </a:ext>
            </a:extLst>
          </p:cNvPr>
          <p:cNvCxnSpPr/>
          <p:nvPr/>
        </p:nvCxnSpPr>
        <p:spPr bwMode="auto">
          <a:xfrm>
            <a:off x="1052736" y="6794806"/>
            <a:ext cx="0" cy="24893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Conector recto de flecha 32">
            <a:extLst>
              <a:ext uri="{FF2B5EF4-FFF2-40B4-BE49-F238E27FC236}">
                <a16:creationId xmlns:a16="http://schemas.microsoft.com/office/drawing/2014/main" id="{6227EDB1-C493-4F43-9305-F68B9E2BCEF2}"/>
              </a:ext>
            </a:extLst>
          </p:cNvPr>
          <p:cNvCxnSpPr/>
          <p:nvPr/>
        </p:nvCxnSpPr>
        <p:spPr bwMode="auto">
          <a:xfrm>
            <a:off x="1052736" y="7026996"/>
            <a:ext cx="31087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Conector recto 41">
            <a:extLst>
              <a:ext uri="{FF2B5EF4-FFF2-40B4-BE49-F238E27FC236}">
                <a16:creationId xmlns:a16="http://schemas.microsoft.com/office/drawing/2014/main" id="{9A0C9F5F-7EB9-41CF-A6D6-AA4FE7AE1430}"/>
              </a:ext>
            </a:extLst>
          </p:cNvPr>
          <p:cNvCxnSpPr/>
          <p:nvPr/>
        </p:nvCxnSpPr>
        <p:spPr bwMode="auto">
          <a:xfrm>
            <a:off x="4690636" y="7473777"/>
            <a:ext cx="0" cy="1795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DB38D3AE-84A7-4073-959F-1F7D16E62357}"/>
              </a:ext>
            </a:extLst>
          </p:cNvPr>
          <p:cNvCxnSpPr>
            <a:cxnSpLocks/>
          </p:cNvCxnSpPr>
          <p:nvPr/>
        </p:nvCxnSpPr>
        <p:spPr bwMode="auto">
          <a:xfrm flipH="1">
            <a:off x="1556792" y="7653361"/>
            <a:ext cx="31683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9" name="Rectángulo 88">
            <a:extLst>
              <a:ext uri="{FF2B5EF4-FFF2-40B4-BE49-F238E27FC236}">
                <a16:creationId xmlns:a16="http://schemas.microsoft.com/office/drawing/2014/main" id="{236BCB75-34C4-48D7-9C42-F7BAB3B99C3C}"/>
              </a:ext>
            </a:extLst>
          </p:cNvPr>
          <p:cNvSpPr/>
          <p:nvPr/>
        </p:nvSpPr>
        <p:spPr bwMode="auto">
          <a:xfrm>
            <a:off x="1897117" y="7684861"/>
            <a:ext cx="936104" cy="688229"/>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Coteja con el solicitante que los datos capturados sean correctos</a:t>
            </a:r>
          </a:p>
        </p:txBody>
      </p:sp>
      <p:cxnSp>
        <p:nvCxnSpPr>
          <p:cNvPr id="79" name="Conector recto de flecha 78">
            <a:extLst>
              <a:ext uri="{FF2B5EF4-FFF2-40B4-BE49-F238E27FC236}">
                <a16:creationId xmlns:a16="http://schemas.microsoft.com/office/drawing/2014/main" id="{34E24FF0-7F87-4A21-ABCB-4264C2EC9BA9}"/>
              </a:ext>
            </a:extLst>
          </p:cNvPr>
          <p:cNvCxnSpPr/>
          <p:nvPr/>
        </p:nvCxnSpPr>
        <p:spPr bwMode="auto">
          <a:xfrm flipH="1">
            <a:off x="1579621" y="4975980"/>
            <a:ext cx="2186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Conector recto 82">
            <a:extLst>
              <a:ext uri="{FF2B5EF4-FFF2-40B4-BE49-F238E27FC236}">
                <a16:creationId xmlns:a16="http://schemas.microsoft.com/office/drawing/2014/main" id="{32EEDC25-2463-45C8-AD36-F1E26C3664E5}"/>
              </a:ext>
            </a:extLst>
          </p:cNvPr>
          <p:cNvCxnSpPr/>
          <p:nvPr/>
        </p:nvCxnSpPr>
        <p:spPr bwMode="auto">
          <a:xfrm>
            <a:off x="1088740" y="5335419"/>
            <a:ext cx="0" cy="7190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Conector recto de flecha 86">
            <a:extLst>
              <a:ext uri="{FF2B5EF4-FFF2-40B4-BE49-F238E27FC236}">
                <a16:creationId xmlns:a16="http://schemas.microsoft.com/office/drawing/2014/main" id="{CC20F9FD-EF86-4590-9160-023EDBEF0E7D}"/>
              </a:ext>
            </a:extLst>
          </p:cNvPr>
          <p:cNvCxnSpPr/>
          <p:nvPr/>
        </p:nvCxnSpPr>
        <p:spPr bwMode="auto">
          <a:xfrm>
            <a:off x="1088740" y="6054452"/>
            <a:ext cx="70948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1" name="Conector recto de flecha 90">
            <a:extLst>
              <a:ext uri="{FF2B5EF4-FFF2-40B4-BE49-F238E27FC236}">
                <a16:creationId xmlns:a16="http://schemas.microsoft.com/office/drawing/2014/main" id="{491E5681-C41B-4103-8870-86DFADB277FB}"/>
              </a:ext>
            </a:extLst>
          </p:cNvPr>
          <p:cNvCxnSpPr>
            <a:endCxn id="26" idx="3"/>
          </p:cNvCxnSpPr>
          <p:nvPr/>
        </p:nvCxnSpPr>
        <p:spPr bwMode="auto">
          <a:xfrm flipH="1">
            <a:off x="1571295" y="6603812"/>
            <a:ext cx="22108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9" name="Conector recto 98">
            <a:extLst>
              <a:ext uri="{FF2B5EF4-FFF2-40B4-BE49-F238E27FC236}">
                <a16:creationId xmlns:a16="http://schemas.microsoft.com/office/drawing/2014/main" id="{63DF3BE0-06E6-4973-88FB-F9AF040B0DA1}"/>
              </a:ext>
            </a:extLst>
          </p:cNvPr>
          <p:cNvCxnSpPr/>
          <p:nvPr/>
        </p:nvCxnSpPr>
        <p:spPr bwMode="auto">
          <a:xfrm>
            <a:off x="1052736" y="8027787"/>
            <a:ext cx="0" cy="186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Conector recto de flecha 100">
            <a:extLst>
              <a:ext uri="{FF2B5EF4-FFF2-40B4-BE49-F238E27FC236}">
                <a16:creationId xmlns:a16="http://schemas.microsoft.com/office/drawing/2014/main" id="{CD5DDFA5-D286-4AF9-9EC7-8B2C6FABA312}"/>
              </a:ext>
            </a:extLst>
          </p:cNvPr>
          <p:cNvCxnSpPr/>
          <p:nvPr/>
        </p:nvCxnSpPr>
        <p:spPr bwMode="auto">
          <a:xfrm>
            <a:off x="1052736" y="8214692"/>
            <a:ext cx="80837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 name="Diagrama de flujo: conector fuera de página 101">
            <a:extLst>
              <a:ext uri="{FF2B5EF4-FFF2-40B4-BE49-F238E27FC236}">
                <a16:creationId xmlns:a16="http://schemas.microsoft.com/office/drawing/2014/main" id="{02525812-4574-453A-A260-0DAD35142DD9}"/>
              </a:ext>
            </a:extLst>
          </p:cNvPr>
          <p:cNvSpPr/>
          <p:nvPr/>
        </p:nvSpPr>
        <p:spPr bwMode="auto">
          <a:xfrm>
            <a:off x="2205869" y="8544306"/>
            <a:ext cx="318600" cy="307357"/>
          </a:xfrm>
          <a:prstGeom prst="flowChartOffpageConnec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31</a:t>
            </a:r>
          </a:p>
        </p:txBody>
      </p:sp>
      <p:cxnSp>
        <p:nvCxnSpPr>
          <p:cNvPr id="104" name="Conector recto de flecha 103">
            <a:extLst>
              <a:ext uri="{FF2B5EF4-FFF2-40B4-BE49-F238E27FC236}">
                <a16:creationId xmlns:a16="http://schemas.microsoft.com/office/drawing/2014/main" id="{F32F8C91-BCE8-456D-9B3A-167D6269A93A}"/>
              </a:ext>
            </a:extLst>
          </p:cNvPr>
          <p:cNvCxnSpPr/>
          <p:nvPr/>
        </p:nvCxnSpPr>
        <p:spPr bwMode="auto">
          <a:xfrm>
            <a:off x="2348880" y="8373090"/>
            <a:ext cx="0" cy="1712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8" name="Conector recto de flecha 107">
            <a:extLst>
              <a:ext uri="{FF2B5EF4-FFF2-40B4-BE49-F238E27FC236}">
                <a16:creationId xmlns:a16="http://schemas.microsoft.com/office/drawing/2014/main" id="{C0E1DCA6-A9FE-4E2F-8191-32AAAC70E126}"/>
              </a:ext>
            </a:extLst>
          </p:cNvPr>
          <p:cNvCxnSpPr/>
          <p:nvPr/>
        </p:nvCxnSpPr>
        <p:spPr bwMode="auto">
          <a:xfrm>
            <a:off x="1120788" y="2136821"/>
            <a:ext cx="0" cy="2154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0" name="Conector recto de flecha 109">
            <a:extLst>
              <a:ext uri="{FF2B5EF4-FFF2-40B4-BE49-F238E27FC236}">
                <a16:creationId xmlns:a16="http://schemas.microsoft.com/office/drawing/2014/main" id="{0A04F5B3-529C-486D-A712-4BE22C394E04}"/>
              </a:ext>
            </a:extLst>
          </p:cNvPr>
          <p:cNvCxnSpPr/>
          <p:nvPr/>
        </p:nvCxnSpPr>
        <p:spPr bwMode="auto">
          <a:xfrm>
            <a:off x="1571295" y="2598068"/>
            <a:ext cx="2590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7" name="Conector recto de flecha 116">
            <a:extLst>
              <a:ext uri="{FF2B5EF4-FFF2-40B4-BE49-F238E27FC236}">
                <a16:creationId xmlns:a16="http://schemas.microsoft.com/office/drawing/2014/main" id="{81084A47-73BB-4B4F-ACB1-4CACD89BB2BE}"/>
              </a:ext>
            </a:extLst>
          </p:cNvPr>
          <p:cNvCxnSpPr/>
          <p:nvPr/>
        </p:nvCxnSpPr>
        <p:spPr bwMode="auto">
          <a:xfrm>
            <a:off x="2359232" y="3056265"/>
            <a:ext cx="0" cy="1996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9" name="Conector recto de flecha 118">
            <a:extLst>
              <a:ext uri="{FF2B5EF4-FFF2-40B4-BE49-F238E27FC236}">
                <a16:creationId xmlns:a16="http://schemas.microsoft.com/office/drawing/2014/main" id="{26355539-78E0-452D-B14C-3B46F816F28D}"/>
              </a:ext>
            </a:extLst>
          </p:cNvPr>
          <p:cNvCxnSpPr/>
          <p:nvPr/>
        </p:nvCxnSpPr>
        <p:spPr bwMode="auto">
          <a:xfrm>
            <a:off x="2897687" y="3750196"/>
            <a:ext cx="2689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3" name="Conector recto 122">
            <a:extLst>
              <a:ext uri="{FF2B5EF4-FFF2-40B4-BE49-F238E27FC236}">
                <a16:creationId xmlns:a16="http://schemas.microsoft.com/office/drawing/2014/main" id="{F9DD9413-D5FC-4CAA-9D2E-5C44EAC62ED3}"/>
              </a:ext>
            </a:extLst>
          </p:cNvPr>
          <p:cNvCxnSpPr>
            <a:cxnSpLocks/>
          </p:cNvCxnSpPr>
          <p:nvPr/>
        </p:nvCxnSpPr>
        <p:spPr bwMode="auto">
          <a:xfrm>
            <a:off x="3645024" y="4167301"/>
            <a:ext cx="0" cy="8086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Conector recto de flecha 125">
            <a:extLst>
              <a:ext uri="{FF2B5EF4-FFF2-40B4-BE49-F238E27FC236}">
                <a16:creationId xmlns:a16="http://schemas.microsoft.com/office/drawing/2014/main" id="{4B902FD0-F4BE-490A-BBDF-57A1BEFCBE88}"/>
              </a:ext>
            </a:extLst>
          </p:cNvPr>
          <p:cNvCxnSpPr/>
          <p:nvPr/>
        </p:nvCxnSpPr>
        <p:spPr bwMode="auto">
          <a:xfrm flipH="1">
            <a:off x="2897687" y="4975980"/>
            <a:ext cx="74733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92838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a 38">
            <a:extLst>
              <a:ext uri="{FF2B5EF4-FFF2-40B4-BE49-F238E27FC236}">
                <a16:creationId xmlns:a16="http://schemas.microsoft.com/office/drawing/2014/main" id="{8E139504-EACE-42F7-AC34-70935FF81D18}"/>
              </a:ext>
            </a:extLst>
          </p:cNvPr>
          <p:cNvGraphicFramePr>
            <a:graphicFrameLocks noGrp="1"/>
          </p:cNvGraphicFramePr>
          <p:nvPr>
            <p:extLst>
              <p:ext uri="{D42A27DB-BD31-4B8C-83A1-F6EECF244321}">
                <p14:modId xmlns:p14="http://schemas.microsoft.com/office/powerpoint/2010/main" val="1835992540"/>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Divorcio</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40" name="Tabla 39">
            <a:extLst>
              <a:ext uri="{FF2B5EF4-FFF2-40B4-BE49-F238E27FC236}">
                <a16:creationId xmlns:a16="http://schemas.microsoft.com/office/drawing/2014/main" id="{5A33A36D-CE05-47FF-99EE-6A7454E3EA6B}"/>
              </a:ext>
            </a:extLst>
          </p:cNvPr>
          <p:cNvGraphicFramePr>
            <a:graphicFrameLocks noGrp="1"/>
          </p:cNvGraphicFramePr>
          <p:nvPr>
            <p:extLst>
              <p:ext uri="{D42A27DB-BD31-4B8C-83A1-F6EECF244321}">
                <p14:modId xmlns:p14="http://schemas.microsoft.com/office/powerpoint/2010/main" val="4110303026"/>
              </p:ext>
            </p:extLst>
          </p:nvPr>
        </p:nvGraphicFramePr>
        <p:xfrm>
          <a:off x="540941" y="1109695"/>
          <a:ext cx="5904652" cy="762000"/>
        </p:xfrm>
        <a:graphic>
          <a:graphicData uri="http://schemas.openxmlformats.org/drawingml/2006/table">
            <a:tbl>
              <a:tblPr firstRow="1" bandRow="1">
                <a:tableStyleId>{F5AB1C69-6EDB-4FF4-983F-18BD219EF322}</a:tableStyleId>
              </a:tblPr>
              <a:tblGrid>
                <a:gridCol w="1157774">
                  <a:extLst>
                    <a:ext uri="{9D8B030D-6E8A-4147-A177-3AD203B41FA5}">
                      <a16:colId xmlns:a16="http://schemas.microsoft.com/office/drawing/2014/main" val="3531676926"/>
                    </a:ext>
                  </a:extLst>
                </a:gridCol>
                <a:gridCol w="1215662">
                  <a:extLst>
                    <a:ext uri="{9D8B030D-6E8A-4147-A177-3AD203B41FA5}">
                      <a16:colId xmlns:a16="http://schemas.microsoft.com/office/drawing/2014/main" val="4179167614"/>
                    </a:ext>
                  </a:extLst>
                </a:gridCol>
                <a:gridCol w="1215662">
                  <a:extLst>
                    <a:ext uri="{9D8B030D-6E8A-4147-A177-3AD203B41FA5}">
                      <a16:colId xmlns:a16="http://schemas.microsoft.com/office/drawing/2014/main" val="2448661494"/>
                    </a:ext>
                  </a:extLst>
                </a:gridCol>
                <a:gridCol w="1157777">
                  <a:extLst>
                    <a:ext uri="{9D8B030D-6E8A-4147-A177-3AD203B41FA5}">
                      <a16:colId xmlns:a16="http://schemas.microsoft.com/office/drawing/2014/main" val="245987141"/>
                    </a:ext>
                  </a:extLst>
                </a:gridCol>
                <a:gridCol w="1157777">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Interesado</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 del Estado de Puebla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Tesorería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Presidente Municipal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41" name="Tabla 40">
            <a:extLst>
              <a:ext uri="{FF2B5EF4-FFF2-40B4-BE49-F238E27FC236}">
                <a16:creationId xmlns:a16="http://schemas.microsoft.com/office/drawing/2014/main" id="{BFF81348-98B4-46EF-915A-E23014DBAA94}"/>
              </a:ext>
            </a:extLst>
          </p:cNvPr>
          <p:cNvGraphicFramePr>
            <a:graphicFrameLocks noGrp="1"/>
          </p:cNvGraphicFramePr>
          <p:nvPr>
            <p:extLst>
              <p:ext uri="{D42A27DB-BD31-4B8C-83A1-F6EECF244321}">
                <p14:modId xmlns:p14="http://schemas.microsoft.com/office/powerpoint/2010/main" val="1687600734"/>
              </p:ext>
            </p:extLst>
          </p:nvPr>
        </p:nvGraphicFramePr>
        <p:xfrm>
          <a:off x="540941" y="1897364"/>
          <a:ext cx="5904652" cy="6954299"/>
        </p:xfrm>
        <a:graphic>
          <a:graphicData uri="http://schemas.openxmlformats.org/drawingml/2006/table">
            <a:tbl>
              <a:tblPr firstRow="1" bandRow="1">
                <a:tableStyleId>{F5AB1C69-6EDB-4FF4-983F-18BD219EF322}</a:tableStyleId>
              </a:tblPr>
              <a:tblGrid>
                <a:gridCol w="1173079">
                  <a:extLst>
                    <a:ext uri="{9D8B030D-6E8A-4147-A177-3AD203B41FA5}">
                      <a16:colId xmlns:a16="http://schemas.microsoft.com/office/drawing/2014/main" val="3531676926"/>
                    </a:ext>
                  </a:extLst>
                </a:gridCol>
                <a:gridCol w="1214835">
                  <a:extLst>
                    <a:ext uri="{9D8B030D-6E8A-4147-A177-3AD203B41FA5}">
                      <a16:colId xmlns:a16="http://schemas.microsoft.com/office/drawing/2014/main" val="4179167614"/>
                    </a:ext>
                  </a:extLst>
                </a:gridCol>
                <a:gridCol w="1172246">
                  <a:extLst>
                    <a:ext uri="{9D8B030D-6E8A-4147-A177-3AD203B41FA5}">
                      <a16:colId xmlns:a16="http://schemas.microsoft.com/office/drawing/2014/main" val="2350135489"/>
                    </a:ext>
                  </a:extLst>
                </a:gridCol>
                <a:gridCol w="1172246">
                  <a:extLst>
                    <a:ext uri="{9D8B030D-6E8A-4147-A177-3AD203B41FA5}">
                      <a16:colId xmlns:a16="http://schemas.microsoft.com/office/drawing/2014/main" val="4046558862"/>
                    </a:ext>
                  </a:extLst>
                </a:gridCol>
                <a:gridCol w="1172246">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pic>
        <p:nvPicPr>
          <p:cNvPr id="49" name="Picture 2077" descr="Resultado de imagen para ayuntamiento de tlatlauquitepec">
            <a:hlinkClick r:id="rId2"/>
            <a:extLst>
              <a:ext uri="{FF2B5EF4-FFF2-40B4-BE49-F238E27FC236}">
                <a16:creationId xmlns:a16="http://schemas.microsoft.com/office/drawing/2014/main" id="{8B34E46E-382B-44DA-AEF8-21D53FEF1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E8819861-B710-43CF-880F-C88B27FFB66E}"/>
              </a:ext>
            </a:extLst>
          </p:cNvPr>
          <p:cNvGraphicFramePr>
            <a:graphicFrameLocks noGrp="1"/>
          </p:cNvGraphicFramePr>
          <p:nvPr>
            <p:extLst>
              <p:ext uri="{D42A27DB-BD31-4B8C-83A1-F6EECF244321}">
                <p14:modId xmlns:p14="http://schemas.microsoft.com/office/powerpoint/2010/main" val="686346158"/>
              </p:ext>
            </p:extLst>
          </p:nvPr>
        </p:nvGraphicFramePr>
        <p:xfrm>
          <a:off x="4941168" y="8912203"/>
          <a:ext cx="1551707" cy="370840"/>
        </p:xfrm>
        <a:graphic>
          <a:graphicData uri="http://schemas.openxmlformats.org/drawingml/2006/table">
            <a:tbl>
              <a:tblPr firstRow="1" bandRow="1">
                <a:tableStyleId>{F5AB1C69-6EDB-4FF4-983F-18BD219EF322}</a:tableStyleId>
              </a:tblPr>
              <a:tblGrid>
                <a:gridCol w="155170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31 de 74</a:t>
                      </a:r>
                    </a:p>
                  </a:txBody>
                  <a:tcPr/>
                </a:tc>
                <a:extLst>
                  <a:ext uri="{0D108BD9-81ED-4DB2-BD59-A6C34878D82A}">
                    <a16:rowId xmlns:a16="http://schemas.microsoft.com/office/drawing/2014/main" val="2061326865"/>
                  </a:ext>
                </a:extLst>
              </a:tr>
            </a:tbl>
          </a:graphicData>
        </a:graphic>
      </p:graphicFrame>
      <p:sp>
        <p:nvSpPr>
          <p:cNvPr id="55" name="CuadroTexto 54">
            <a:extLst>
              <a:ext uri="{FF2B5EF4-FFF2-40B4-BE49-F238E27FC236}">
                <a16:creationId xmlns:a16="http://schemas.microsoft.com/office/drawing/2014/main" id="{6DEF64E7-7E94-489D-A039-02EFD8B4FB2A}"/>
              </a:ext>
            </a:extLst>
          </p:cNvPr>
          <p:cNvSpPr txBox="1"/>
          <p:nvPr/>
        </p:nvSpPr>
        <p:spPr>
          <a:xfrm>
            <a:off x="2572388" y="2371109"/>
            <a:ext cx="300082" cy="215444"/>
          </a:xfrm>
          <a:prstGeom prst="rect">
            <a:avLst/>
          </a:prstGeom>
          <a:noFill/>
        </p:spPr>
        <p:txBody>
          <a:bodyPr wrap="none" rtlCol="0">
            <a:spAutoFit/>
          </a:bodyPr>
          <a:lstStyle/>
          <a:p>
            <a:r>
              <a:rPr lang="es-MX" sz="800" dirty="0"/>
              <a:t>12</a:t>
            </a:r>
          </a:p>
        </p:txBody>
      </p:sp>
      <p:sp>
        <p:nvSpPr>
          <p:cNvPr id="56" name="CuadroTexto 55">
            <a:extLst>
              <a:ext uri="{FF2B5EF4-FFF2-40B4-BE49-F238E27FC236}">
                <a16:creationId xmlns:a16="http://schemas.microsoft.com/office/drawing/2014/main" id="{F8E00290-C827-4543-BFB1-E0192F2511A6}"/>
              </a:ext>
            </a:extLst>
          </p:cNvPr>
          <p:cNvSpPr txBox="1"/>
          <p:nvPr/>
        </p:nvSpPr>
        <p:spPr>
          <a:xfrm>
            <a:off x="6104399" y="2371109"/>
            <a:ext cx="300082" cy="215444"/>
          </a:xfrm>
          <a:prstGeom prst="rect">
            <a:avLst/>
          </a:prstGeom>
          <a:noFill/>
        </p:spPr>
        <p:txBody>
          <a:bodyPr wrap="none" rtlCol="0">
            <a:spAutoFit/>
          </a:bodyPr>
          <a:lstStyle/>
          <a:p>
            <a:r>
              <a:rPr lang="es-MX" sz="800" dirty="0"/>
              <a:t>13</a:t>
            </a:r>
          </a:p>
        </p:txBody>
      </p:sp>
      <p:sp>
        <p:nvSpPr>
          <p:cNvPr id="57" name="CuadroTexto 56">
            <a:extLst>
              <a:ext uri="{FF2B5EF4-FFF2-40B4-BE49-F238E27FC236}">
                <a16:creationId xmlns:a16="http://schemas.microsoft.com/office/drawing/2014/main" id="{B682513D-824A-47B9-963A-3F5C32BA477E}"/>
              </a:ext>
            </a:extLst>
          </p:cNvPr>
          <p:cNvSpPr txBox="1"/>
          <p:nvPr/>
        </p:nvSpPr>
        <p:spPr>
          <a:xfrm>
            <a:off x="2554177" y="3543471"/>
            <a:ext cx="300082" cy="215444"/>
          </a:xfrm>
          <a:prstGeom prst="rect">
            <a:avLst/>
          </a:prstGeom>
          <a:noFill/>
        </p:spPr>
        <p:txBody>
          <a:bodyPr wrap="none" rtlCol="0">
            <a:spAutoFit/>
          </a:bodyPr>
          <a:lstStyle/>
          <a:p>
            <a:r>
              <a:rPr lang="es-MX" sz="800" dirty="0"/>
              <a:t>14</a:t>
            </a:r>
          </a:p>
        </p:txBody>
      </p:sp>
      <p:sp>
        <p:nvSpPr>
          <p:cNvPr id="58" name="Diagrama de flujo: terminador 57">
            <a:extLst>
              <a:ext uri="{FF2B5EF4-FFF2-40B4-BE49-F238E27FC236}">
                <a16:creationId xmlns:a16="http://schemas.microsoft.com/office/drawing/2014/main" id="{B520607A-8CB2-4075-B291-6420BF1EE448}"/>
              </a:ext>
            </a:extLst>
          </p:cNvPr>
          <p:cNvSpPr/>
          <p:nvPr/>
        </p:nvSpPr>
        <p:spPr bwMode="auto">
          <a:xfrm>
            <a:off x="789856" y="5620959"/>
            <a:ext cx="720080" cy="252186"/>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800" dirty="0">
                <a:solidFill>
                  <a:schemeClr val="tx1"/>
                </a:solidFill>
                <a:latin typeface="Arial" charset="0"/>
              </a:rPr>
              <a:t>Fin</a:t>
            </a:r>
            <a:endParaRPr kumimoji="0" lang="es-MX" sz="800" b="0" i="0" u="none" strike="noStrike" cap="none" normalizeH="0" baseline="0" dirty="0">
              <a:ln>
                <a:noFill/>
              </a:ln>
              <a:solidFill>
                <a:schemeClr val="tx1"/>
              </a:solidFill>
              <a:effectLst/>
              <a:latin typeface="Arial" charset="0"/>
            </a:endParaRPr>
          </a:p>
        </p:txBody>
      </p:sp>
      <p:sp>
        <p:nvSpPr>
          <p:cNvPr id="74" name="Diagrama de flujo: conector fuera de página 73">
            <a:extLst>
              <a:ext uri="{FF2B5EF4-FFF2-40B4-BE49-F238E27FC236}">
                <a16:creationId xmlns:a16="http://schemas.microsoft.com/office/drawing/2014/main" id="{B3EF11C4-1A80-4FBB-A281-BE56249A1217}"/>
              </a:ext>
            </a:extLst>
          </p:cNvPr>
          <p:cNvSpPr/>
          <p:nvPr/>
        </p:nvSpPr>
        <p:spPr bwMode="auto">
          <a:xfrm>
            <a:off x="2194137" y="1882975"/>
            <a:ext cx="360040" cy="360040"/>
          </a:xfrm>
          <a:prstGeom prst="flowChartOffpageConnec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30</a:t>
            </a:r>
          </a:p>
        </p:txBody>
      </p:sp>
      <p:sp>
        <p:nvSpPr>
          <p:cNvPr id="75" name="Diagrama de flujo: documento 74">
            <a:extLst>
              <a:ext uri="{FF2B5EF4-FFF2-40B4-BE49-F238E27FC236}">
                <a16:creationId xmlns:a16="http://schemas.microsoft.com/office/drawing/2014/main" id="{C4B5294A-3A4D-4412-A724-9AF6387AD588}"/>
              </a:ext>
            </a:extLst>
          </p:cNvPr>
          <p:cNvSpPr/>
          <p:nvPr/>
        </p:nvSpPr>
        <p:spPr bwMode="auto">
          <a:xfrm>
            <a:off x="1916957" y="2549904"/>
            <a:ext cx="914400" cy="80283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rgbClr val="000000"/>
                </a:solidFill>
                <a:latin typeface="Arial" panose="020B0604020202020204" pitchFamily="34" charset="0"/>
                <a:ea typeface="Calibri" panose="020F0502020204030204" pitchFamily="34" charset="0"/>
                <a:cs typeface="Arial" panose="020B0604020202020204" pitchFamily="34" charset="0"/>
              </a:rPr>
              <a:t>Entrega para firma del presidente municipal </a:t>
            </a:r>
            <a:endParaRPr kumimoji="0" lang="es-MX" sz="800" b="0" i="0" u="none" strike="noStrike" cap="none" normalizeH="0" baseline="0" dirty="0">
              <a:ln>
                <a:noFill/>
              </a:ln>
              <a:solidFill>
                <a:schemeClr val="tx1"/>
              </a:solidFill>
              <a:effectLst/>
              <a:latin typeface="Arial" charset="0"/>
            </a:endParaRPr>
          </a:p>
        </p:txBody>
      </p:sp>
      <p:sp>
        <p:nvSpPr>
          <p:cNvPr id="76" name="Diagrama de flujo: documento 75">
            <a:extLst>
              <a:ext uri="{FF2B5EF4-FFF2-40B4-BE49-F238E27FC236}">
                <a16:creationId xmlns:a16="http://schemas.microsoft.com/office/drawing/2014/main" id="{C61EB0CA-A945-4E33-B6E3-3D3F7F07AF64}"/>
              </a:ext>
            </a:extLst>
          </p:cNvPr>
          <p:cNvSpPr/>
          <p:nvPr/>
        </p:nvSpPr>
        <p:spPr bwMode="auto">
          <a:xfrm>
            <a:off x="5448968" y="2559730"/>
            <a:ext cx="914400" cy="62422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rgbClr val="000000"/>
                </a:solidFill>
                <a:latin typeface="Arial" panose="020B0604020202020204" pitchFamily="34" charset="0"/>
                <a:ea typeface="Calibri" panose="020F0502020204030204" pitchFamily="34" charset="0"/>
                <a:cs typeface="Arial" panose="020B0604020202020204" pitchFamily="34" charset="0"/>
              </a:rPr>
              <a:t>Firma el Acta </a:t>
            </a:r>
            <a:endParaRPr kumimoji="0" lang="es-MX" sz="800" b="0" i="0" u="none" strike="noStrike" cap="none" normalizeH="0" baseline="0" dirty="0">
              <a:ln>
                <a:noFill/>
              </a:ln>
              <a:solidFill>
                <a:schemeClr val="tx1"/>
              </a:solidFill>
              <a:effectLst/>
              <a:latin typeface="Arial" charset="0"/>
            </a:endParaRPr>
          </a:p>
        </p:txBody>
      </p:sp>
      <p:sp>
        <p:nvSpPr>
          <p:cNvPr id="77" name="Diagrama de flujo: documento 76">
            <a:extLst>
              <a:ext uri="{FF2B5EF4-FFF2-40B4-BE49-F238E27FC236}">
                <a16:creationId xmlns:a16="http://schemas.microsoft.com/office/drawing/2014/main" id="{3988ED1B-B9E3-42C7-9D5B-CF0AC6F822B7}"/>
              </a:ext>
            </a:extLst>
          </p:cNvPr>
          <p:cNvSpPr/>
          <p:nvPr/>
        </p:nvSpPr>
        <p:spPr bwMode="auto">
          <a:xfrm>
            <a:off x="1916957" y="3724063"/>
            <a:ext cx="914400" cy="62422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rgbClr val="000000"/>
                </a:solidFill>
                <a:latin typeface="Arial" panose="020B0604020202020204" pitchFamily="34" charset="0"/>
                <a:ea typeface="Calibri" panose="020F0502020204030204" pitchFamily="34" charset="0"/>
                <a:cs typeface="Arial" panose="020B0604020202020204" pitchFamily="34" charset="0"/>
              </a:rPr>
              <a:t>Sella y Entrega al solicitante el Acta</a:t>
            </a:r>
            <a:endParaRPr kumimoji="0" lang="es-MX" sz="800" b="0" i="0" u="none" strike="noStrike" cap="none" normalizeH="0" baseline="0" dirty="0">
              <a:ln>
                <a:noFill/>
              </a:ln>
              <a:solidFill>
                <a:schemeClr val="tx1"/>
              </a:solidFill>
              <a:effectLst/>
              <a:latin typeface="Arial" charset="0"/>
            </a:endParaRPr>
          </a:p>
        </p:txBody>
      </p:sp>
      <p:sp>
        <p:nvSpPr>
          <p:cNvPr id="78" name="Diagrama de flujo: documento 77">
            <a:extLst>
              <a:ext uri="{FF2B5EF4-FFF2-40B4-BE49-F238E27FC236}">
                <a16:creationId xmlns:a16="http://schemas.microsoft.com/office/drawing/2014/main" id="{FD5F33BB-0ED3-4C99-BBBB-AE106B683D42}"/>
              </a:ext>
            </a:extLst>
          </p:cNvPr>
          <p:cNvSpPr/>
          <p:nvPr/>
        </p:nvSpPr>
        <p:spPr bwMode="auto">
          <a:xfrm>
            <a:off x="692696" y="4542284"/>
            <a:ext cx="914400" cy="62422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Arial" panose="020B0604020202020204" pitchFamily="34" charset="0"/>
              </a:rPr>
              <a:t>Recibe Acta</a:t>
            </a:r>
          </a:p>
        </p:txBody>
      </p:sp>
      <p:sp>
        <p:nvSpPr>
          <p:cNvPr id="79" name="CuadroTexto 78">
            <a:extLst>
              <a:ext uri="{FF2B5EF4-FFF2-40B4-BE49-F238E27FC236}">
                <a16:creationId xmlns:a16="http://schemas.microsoft.com/office/drawing/2014/main" id="{E4F914C2-4E79-4E58-BB96-303CC7152267}"/>
              </a:ext>
            </a:extLst>
          </p:cNvPr>
          <p:cNvSpPr txBox="1"/>
          <p:nvPr/>
        </p:nvSpPr>
        <p:spPr>
          <a:xfrm>
            <a:off x="1359895" y="4348290"/>
            <a:ext cx="300082" cy="215444"/>
          </a:xfrm>
          <a:prstGeom prst="rect">
            <a:avLst/>
          </a:prstGeom>
          <a:noFill/>
        </p:spPr>
        <p:txBody>
          <a:bodyPr wrap="none" rtlCol="0">
            <a:spAutoFit/>
          </a:bodyPr>
          <a:lstStyle/>
          <a:p>
            <a:r>
              <a:rPr lang="es-MX" sz="800" dirty="0"/>
              <a:t>15</a:t>
            </a:r>
          </a:p>
        </p:txBody>
      </p:sp>
      <p:cxnSp>
        <p:nvCxnSpPr>
          <p:cNvPr id="81" name="Conector recto de flecha 80">
            <a:extLst>
              <a:ext uri="{FF2B5EF4-FFF2-40B4-BE49-F238E27FC236}">
                <a16:creationId xmlns:a16="http://schemas.microsoft.com/office/drawing/2014/main" id="{2EDB14D2-9F2F-4AC8-8630-9AD2E51AD409}"/>
              </a:ext>
            </a:extLst>
          </p:cNvPr>
          <p:cNvCxnSpPr/>
          <p:nvPr/>
        </p:nvCxnSpPr>
        <p:spPr bwMode="auto">
          <a:xfrm>
            <a:off x="2374157" y="2243015"/>
            <a:ext cx="0" cy="3068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Conector recto de flecha 82">
            <a:extLst>
              <a:ext uri="{FF2B5EF4-FFF2-40B4-BE49-F238E27FC236}">
                <a16:creationId xmlns:a16="http://schemas.microsoft.com/office/drawing/2014/main" id="{A93546C1-3E05-4895-ACFE-6DCBB9440AFB}"/>
              </a:ext>
            </a:extLst>
          </p:cNvPr>
          <p:cNvCxnSpPr>
            <a:cxnSpLocks/>
          </p:cNvCxnSpPr>
          <p:nvPr/>
        </p:nvCxnSpPr>
        <p:spPr bwMode="auto">
          <a:xfrm flipV="1">
            <a:off x="2831357" y="2909059"/>
            <a:ext cx="2617611"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5" name="Conector recto 84">
            <a:extLst>
              <a:ext uri="{FF2B5EF4-FFF2-40B4-BE49-F238E27FC236}">
                <a16:creationId xmlns:a16="http://schemas.microsoft.com/office/drawing/2014/main" id="{386ECFA4-6C7E-4E77-94F7-ACD018BD74BE}"/>
              </a:ext>
            </a:extLst>
          </p:cNvPr>
          <p:cNvCxnSpPr>
            <a:stCxn id="76" idx="2"/>
          </p:cNvCxnSpPr>
          <p:nvPr/>
        </p:nvCxnSpPr>
        <p:spPr bwMode="auto">
          <a:xfrm>
            <a:off x="5906168" y="3142689"/>
            <a:ext cx="0" cy="8235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Conector recto de flecha 86">
            <a:extLst>
              <a:ext uri="{FF2B5EF4-FFF2-40B4-BE49-F238E27FC236}">
                <a16:creationId xmlns:a16="http://schemas.microsoft.com/office/drawing/2014/main" id="{20AEBDBB-0958-4508-B69D-F5E749FAB3D2}"/>
              </a:ext>
            </a:extLst>
          </p:cNvPr>
          <p:cNvCxnSpPr/>
          <p:nvPr/>
        </p:nvCxnSpPr>
        <p:spPr bwMode="auto">
          <a:xfrm flipH="1">
            <a:off x="2872470" y="3971817"/>
            <a:ext cx="30336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9" name="Conector recto 88">
            <a:extLst>
              <a:ext uri="{FF2B5EF4-FFF2-40B4-BE49-F238E27FC236}">
                <a16:creationId xmlns:a16="http://schemas.microsoft.com/office/drawing/2014/main" id="{09020515-996C-4089-B328-CB257239D9B9}"/>
              </a:ext>
            </a:extLst>
          </p:cNvPr>
          <p:cNvCxnSpPr/>
          <p:nvPr/>
        </p:nvCxnSpPr>
        <p:spPr bwMode="auto">
          <a:xfrm flipH="1">
            <a:off x="1149896" y="4036176"/>
            <a:ext cx="7670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Conector recto de flecha 90">
            <a:extLst>
              <a:ext uri="{FF2B5EF4-FFF2-40B4-BE49-F238E27FC236}">
                <a16:creationId xmlns:a16="http://schemas.microsoft.com/office/drawing/2014/main" id="{57DC4EF4-FAF3-4C39-A42F-83516456565A}"/>
              </a:ext>
            </a:extLst>
          </p:cNvPr>
          <p:cNvCxnSpPr/>
          <p:nvPr/>
        </p:nvCxnSpPr>
        <p:spPr bwMode="auto">
          <a:xfrm>
            <a:off x="1149896" y="4036176"/>
            <a:ext cx="0" cy="5061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3" name="Conector recto de flecha 92">
            <a:extLst>
              <a:ext uri="{FF2B5EF4-FFF2-40B4-BE49-F238E27FC236}">
                <a16:creationId xmlns:a16="http://schemas.microsoft.com/office/drawing/2014/main" id="{AF537249-7F47-4501-AB29-871FE610DBFF}"/>
              </a:ext>
            </a:extLst>
          </p:cNvPr>
          <p:cNvCxnSpPr>
            <a:stCxn id="78" idx="2"/>
          </p:cNvCxnSpPr>
          <p:nvPr/>
        </p:nvCxnSpPr>
        <p:spPr bwMode="auto">
          <a:xfrm>
            <a:off x="1149896" y="5125243"/>
            <a:ext cx="0" cy="4957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899870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523220"/>
          </a:xfrm>
          <a:prstGeom prst="rect">
            <a:avLst/>
          </a:prstGeom>
          <a:noFill/>
        </p:spPr>
        <p:txBody>
          <a:bodyPr wrap="square" rtlCol="0">
            <a:spAutoFit/>
          </a:bodyPr>
          <a:lstStyle/>
          <a:p>
            <a:r>
              <a:rPr lang="es-MX" sz="1400" b="1" dirty="0"/>
              <a:t>4.5. </a:t>
            </a:r>
          </a:p>
          <a:p>
            <a:pPr algn="l"/>
            <a:r>
              <a:rPr lang="es-MX" sz="1400" b="1" dirty="0"/>
              <a:t>Nombre del procedimiento: Defunción</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18545662"/>
              </p:ext>
            </p:extLst>
          </p:nvPr>
        </p:nvGraphicFramePr>
        <p:xfrm>
          <a:off x="469417" y="1974618"/>
          <a:ext cx="5915024" cy="1063308"/>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100" b="0" dirty="0">
                          <a:effectLst/>
                          <a:latin typeface="Arial" panose="020B0604020202020204" pitchFamily="34" charset="0"/>
                          <a:cs typeface="Arial" panose="020B0604020202020204" pitchFamily="34" charset="0"/>
                        </a:rPr>
                        <a:t>Objetivo: </a:t>
                      </a:r>
                      <a:endPar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Registrar la defunción para que el ciudadano pueda inhumar o trasladar el cuerpo de su familiar.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Por medio del documento a través del cual se declara legalmente el fallecimiento de una persona.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Orden de inhumación.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Orden de traslado dentro o fuera del Estado. </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2358729951"/>
              </p:ext>
            </p:extLst>
          </p:nvPr>
        </p:nvGraphicFramePr>
        <p:xfrm>
          <a:off x="503790" y="3216148"/>
          <a:ext cx="5915024" cy="5189220"/>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3185794">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8600" indent="-228600" algn="just">
                        <a:lnSpc>
                          <a:spcPct val="107000"/>
                        </a:lnSpc>
                        <a:spcAft>
                          <a:spcPts val="0"/>
                        </a:spcAft>
                        <a:buAutoNum type="arabicPeriod"/>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Feto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muerte fetal, en el que se especifique claramente la fecha y las causas del deceso.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 </a:t>
                      </a:r>
                    </a:p>
                    <a:p>
                      <a:pPr marL="0" indent="0" algn="just">
                        <a:lnSpc>
                          <a:spcPct val="107000"/>
                        </a:lnSpc>
                        <a:spcAft>
                          <a:spcPts val="0"/>
                        </a:spcAft>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Presentado Muerto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muerte fetal, en el que se especifique claramente la fecha y las causas del deceso.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a:t>
                      </a:r>
                    </a:p>
                    <a:p>
                      <a:pPr marL="0" indent="0" algn="just">
                        <a:lnSpc>
                          <a:spcPct val="107000"/>
                        </a:lnSpc>
                        <a:spcAft>
                          <a:spcPts val="0"/>
                        </a:spcAft>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 Persona registrada de 1982 en adelante</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defunción, en el que se especifique claramente la fecha y las causas del deceso.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del finado.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el caso de que el finado fuera mayor de edad de ser posible fotocopia simple de la credencial para votar.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0" indent="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 </a:t>
                      </a:r>
                    </a:p>
                    <a:p>
                      <a:pPr marL="0" indent="0" algn="just">
                        <a:lnSpc>
                          <a:spcPct val="107000"/>
                        </a:lnSpc>
                        <a:spcAft>
                          <a:spcPts val="0"/>
                        </a:spcAft>
                        <a:buFont typeface="Wingdings" panose="05000000000000000000" pitchFamily="2" charset="2"/>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Adulto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defunción, en el que se especifique claramente la fecha y las causas del deceso.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ser posible fotocopia simple de la credencial para votar.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254770544"/>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32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082204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467BC7E-7BAE-4605-BDB2-270ABE5B44EC}"/>
              </a:ext>
            </a:extLst>
          </p:cNvPr>
          <p:cNvSpPr txBox="1"/>
          <p:nvPr/>
        </p:nvSpPr>
        <p:spPr>
          <a:xfrm>
            <a:off x="533833" y="1290694"/>
            <a:ext cx="5904656" cy="738664"/>
          </a:xfrm>
          <a:prstGeom prst="rect">
            <a:avLst/>
          </a:prstGeom>
          <a:noFill/>
        </p:spPr>
        <p:txBody>
          <a:bodyPr wrap="square" rtlCol="0">
            <a:spAutoFit/>
          </a:bodyPr>
          <a:lstStyle/>
          <a:p>
            <a:r>
              <a:rPr lang="es-MX" sz="1400" b="1" dirty="0"/>
              <a:t>4.5. </a:t>
            </a:r>
          </a:p>
          <a:p>
            <a:endParaRPr lang="es-MX" sz="1400" b="1" dirty="0"/>
          </a:p>
          <a:p>
            <a:pPr algn="l"/>
            <a:r>
              <a:rPr lang="es-MX" sz="1400" b="1" dirty="0"/>
              <a:t>Nombre del procedimiento: Defunción</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6B63FD6-182C-4C25-A433-825A0DE4805C}"/>
              </a:ext>
            </a:extLst>
          </p:cNvPr>
          <p:cNvGraphicFramePr>
            <a:graphicFrameLocks noGrp="1"/>
          </p:cNvGraphicFramePr>
          <p:nvPr>
            <p:extLst>
              <p:ext uri="{D42A27DB-BD31-4B8C-83A1-F6EECF244321}">
                <p14:modId xmlns:p14="http://schemas.microsoft.com/office/powerpoint/2010/main" val="2452812341"/>
              </p:ext>
            </p:extLst>
          </p:nvPr>
        </p:nvGraphicFramePr>
        <p:xfrm>
          <a:off x="429141" y="2208287"/>
          <a:ext cx="5915024" cy="5906770"/>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253811">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 Muerte Violenta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ministerio público que ordene levantar el registro de defunción.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defunción, en el que se especifique claramente la fecha y las causas del deceso.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del finado, si este nació de 1982 en adelante.</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ser posible fotocopia simple de la credencial para votar.</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a:t>
                      </a:r>
                    </a:p>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 Desconocido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del ministerio público que ordene levantar el registro de defunción.</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defunción, en el que se especifique claramente la fecha y las causas del deceso.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a:t>
                      </a:r>
                    </a:p>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 Registro extemporáneo de defunción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ministerio público que ordene levantar el registro de defunción.</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defunción, en el que se especifique claramente la fecha y las causas del deceso.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del finado, si este nació de 1982 en adelante.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ser posible fotocopia simple de la credencial para votar.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 </a:t>
                      </a:r>
                    </a:p>
                    <a:p>
                      <a:pPr algn="just">
                        <a:lnSpc>
                          <a:spcPct val="107000"/>
                        </a:lnSpc>
                        <a:spcAft>
                          <a:spcPts val="0"/>
                        </a:spcAft>
                      </a:pPr>
                      <a:endPar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EC473A5F-5847-400C-AD80-0B2E198AF0A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7B872685-BA38-4685-8E3F-910113AB48B5}"/>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DC868DF3-9711-49CD-B598-92B8FB87473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146DA6EC-7C95-4618-A4E2-CD1C1083803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FA58844D-2DCB-4139-B73A-3511B44D4BB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D1E464B8-0538-40F0-98AE-E50536116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23EFCC6C-B9E0-4C79-98F2-FE9C6A8F64B5}"/>
              </a:ext>
            </a:extLst>
          </p:cNvPr>
          <p:cNvGraphicFramePr>
            <a:graphicFrameLocks noGrp="1"/>
          </p:cNvGraphicFramePr>
          <p:nvPr>
            <p:extLst>
              <p:ext uri="{D42A27DB-BD31-4B8C-83A1-F6EECF244321}">
                <p14:modId xmlns:p14="http://schemas.microsoft.com/office/powerpoint/2010/main" val="1508352559"/>
              </p:ext>
            </p:extLst>
          </p:nvPr>
        </p:nvGraphicFramePr>
        <p:xfrm>
          <a:off x="5060804" y="8912203"/>
          <a:ext cx="1432072" cy="370840"/>
        </p:xfrm>
        <a:graphic>
          <a:graphicData uri="http://schemas.openxmlformats.org/drawingml/2006/table">
            <a:tbl>
              <a:tblPr firstRow="1" bandRow="1">
                <a:tableStyleId>{F5AB1C69-6EDB-4FF4-983F-18BD219EF322}</a:tableStyleId>
              </a:tblPr>
              <a:tblGrid>
                <a:gridCol w="143207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33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643845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88780B-4E4D-4E0A-A61B-ECBA4E1CFA72}"/>
              </a:ext>
            </a:extLst>
          </p:cNvPr>
          <p:cNvSpPr txBox="1"/>
          <p:nvPr/>
        </p:nvSpPr>
        <p:spPr>
          <a:xfrm>
            <a:off x="533833" y="1290694"/>
            <a:ext cx="5904656" cy="738664"/>
          </a:xfrm>
          <a:prstGeom prst="rect">
            <a:avLst/>
          </a:prstGeom>
          <a:noFill/>
        </p:spPr>
        <p:txBody>
          <a:bodyPr wrap="square" rtlCol="0">
            <a:spAutoFit/>
          </a:bodyPr>
          <a:lstStyle/>
          <a:p>
            <a:r>
              <a:rPr lang="es-MX" sz="1400" b="1" dirty="0"/>
              <a:t>4.5. </a:t>
            </a:r>
          </a:p>
          <a:p>
            <a:endParaRPr lang="es-MX" sz="1400" b="1" dirty="0"/>
          </a:p>
          <a:p>
            <a:pPr algn="l"/>
            <a:r>
              <a:rPr lang="es-MX" sz="1400" b="1" dirty="0"/>
              <a:t>Nombre del procedimiento: Defunción</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EE99D215-5F12-4811-AE4A-CB0F501D69F7}"/>
              </a:ext>
            </a:extLst>
          </p:cNvPr>
          <p:cNvGraphicFramePr>
            <a:graphicFrameLocks noGrp="1"/>
          </p:cNvGraphicFramePr>
          <p:nvPr>
            <p:extLst>
              <p:ext uri="{D42A27DB-BD31-4B8C-83A1-F6EECF244321}">
                <p14:modId xmlns:p14="http://schemas.microsoft.com/office/powerpoint/2010/main" val="3667344591"/>
              </p:ext>
            </p:extLst>
          </p:nvPr>
        </p:nvGraphicFramePr>
        <p:xfrm>
          <a:off x="429141" y="2208287"/>
          <a:ext cx="5915024" cy="3395345"/>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253811">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 Registro de traslado de acta de defunción asentada en el extranjero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o documento probatorio del registro de la defunción expedido por la autoridad extranjera competente.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o documento probatorio legalizado por las autoridades diplomáticas mexicanas o apostillado por las autoridades del lugar donde proceda.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Traducción de los documentos al español por un perito en caso de que se encuentre redactado en idioma diferente a este.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ser posible fotocopia simple de la credencial para votar.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declarante.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del declarante y de los testigos.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Existen muchas variantes, puede ser traslado, fetal, en calidad de desconocido u otros.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4" name="Line 16">
            <a:extLst>
              <a:ext uri="{FF2B5EF4-FFF2-40B4-BE49-F238E27FC236}">
                <a16:creationId xmlns:a16="http://schemas.microsoft.com/office/drawing/2014/main" id="{09F3B2FF-E3BB-4570-857C-2C98D8D80B63}"/>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4">
            <a:extLst>
              <a:ext uri="{FF2B5EF4-FFF2-40B4-BE49-F238E27FC236}">
                <a16:creationId xmlns:a16="http://schemas.microsoft.com/office/drawing/2014/main" id="{E5F4847A-3B0F-491E-AE4D-1068ED25F8D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7">
            <a:extLst>
              <a:ext uri="{FF2B5EF4-FFF2-40B4-BE49-F238E27FC236}">
                <a16:creationId xmlns:a16="http://schemas.microsoft.com/office/drawing/2014/main" id="{32C62BE8-AEC3-466D-A48C-94622D51E87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5">
            <a:extLst>
              <a:ext uri="{FF2B5EF4-FFF2-40B4-BE49-F238E27FC236}">
                <a16:creationId xmlns:a16="http://schemas.microsoft.com/office/drawing/2014/main" id="{E43DBF6B-DC73-442C-AAC8-706997A86217}"/>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8" name="Tabla 7">
            <a:extLst>
              <a:ext uri="{FF2B5EF4-FFF2-40B4-BE49-F238E27FC236}">
                <a16:creationId xmlns:a16="http://schemas.microsoft.com/office/drawing/2014/main" id="{50ECB1A4-ACC6-408F-9150-68AC7E285C08}"/>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9" name="Picture 2077" descr="Resultado de imagen para ayuntamiento de tlatlauquitepec">
            <a:hlinkClick r:id="rId2"/>
            <a:extLst>
              <a:ext uri="{FF2B5EF4-FFF2-40B4-BE49-F238E27FC236}">
                <a16:creationId xmlns:a16="http://schemas.microsoft.com/office/drawing/2014/main" id="{2E49F58C-5411-4B12-8FE0-6BD57854C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a:extLst>
              <a:ext uri="{FF2B5EF4-FFF2-40B4-BE49-F238E27FC236}">
                <a16:creationId xmlns:a16="http://schemas.microsoft.com/office/drawing/2014/main" id="{AD38B560-D415-4C8F-A1FE-610FA612A109}"/>
              </a:ext>
            </a:extLst>
          </p:cNvPr>
          <p:cNvGraphicFramePr>
            <a:graphicFrameLocks noGrp="1"/>
          </p:cNvGraphicFramePr>
          <p:nvPr>
            <p:extLst>
              <p:ext uri="{D42A27DB-BD31-4B8C-83A1-F6EECF244321}">
                <p14:modId xmlns:p14="http://schemas.microsoft.com/office/powerpoint/2010/main" val="3174276210"/>
              </p:ext>
            </p:extLst>
          </p:nvPr>
        </p:nvGraphicFramePr>
        <p:xfrm>
          <a:off x="5228634" y="8912203"/>
          <a:ext cx="1264242" cy="370840"/>
        </p:xfrm>
        <a:graphic>
          <a:graphicData uri="http://schemas.openxmlformats.org/drawingml/2006/table">
            <a:tbl>
              <a:tblPr firstRow="1" bandRow="1">
                <a:tableStyleId>{F5AB1C69-6EDB-4FF4-983F-18BD219EF322}</a:tableStyleId>
              </a:tblPr>
              <a:tblGrid>
                <a:gridCol w="126424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34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747118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2941490328"/>
              </p:ext>
            </p:extLst>
          </p:nvPr>
        </p:nvGraphicFramePr>
        <p:xfrm>
          <a:off x="474628" y="1892289"/>
          <a:ext cx="5820407" cy="5714533"/>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Recepción de certificado de defunción dos testigos con IFE y un declarante (si la muerte fue normal).</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Recepción de certificado de defunción dos testigos con IFE y un declarante agregando la constancia de hechos del Ministerio Publico (si la muerte fue violenta o accidental).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los requisitos para capturar en el sistema SIEC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Otorga un número de folio, para realizar el pago en Tesorería</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Solicitante</a:t>
                      </a:r>
                    </a:p>
                  </a:txBody>
                  <a:tcPr marL="68580" marR="68580" marT="0" marB="0"/>
                </a:tc>
                <a:tc>
                  <a:txBody>
                    <a:bodyPr/>
                    <a:lstStyle/>
                    <a:p>
                      <a:r>
                        <a:rPr lang="es-MX" sz="1200" dirty="0">
                          <a:latin typeface="Arial" panose="020B0604020202020204" pitchFamily="34" charset="0"/>
                          <a:cs typeface="Arial" panose="020B0604020202020204" pitchFamily="34" charset="0"/>
                        </a:rPr>
                        <a:t>Realiza el pago en tesorería</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Tesorería</a:t>
                      </a:r>
                    </a:p>
                  </a:txBody>
                  <a:tcPr marL="68580" marR="68580" marT="0" marB="0"/>
                </a:tc>
                <a:tc>
                  <a:txBody>
                    <a:bodyPr/>
                    <a:lstStyle/>
                    <a:p>
                      <a:r>
                        <a:rPr lang="es-MX" sz="1200" dirty="0">
                          <a:latin typeface="Arial" panose="020B0604020202020204" pitchFamily="34" charset="0"/>
                          <a:cs typeface="Arial" panose="020B0604020202020204" pitchFamily="34" charset="0"/>
                        </a:rPr>
                        <a:t>Realiza el cobro correspondiente y a su vez entrega el formato</a:t>
                      </a:r>
                    </a:p>
                  </a:txBody>
                  <a:tcPr marL="68580" marR="68580" marT="0" marB="0"/>
                </a:tc>
                <a:extLst>
                  <a:ext uri="{0D108BD9-81ED-4DB2-BD59-A6C34878D82A}">
                    <a16:rowId xmlns:a16="http://schemas.microsoft.com/office/drawing/2014/main" val="695602658"/>
                  </a:ext>
                </a:extLst>
              </a:tr>
              <a:tr h="24761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Regresa a Registro Civil a entregar el formato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del Registro Civil</a:t>
                      </a:r>
                      <a:endPar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Coteja con el solicitante que los datos capturados en el sistema SIEC sean correctos, imprime y toma firmas. </a:t>
                      </a:r>
                    </a:p>
                  </a:txBody>
                  <a:tcPr marL="68580" marR="68580" marT="0" marB="0"/>
                </a:tc>
                <a:extLst>
                  <a:ext uri="{0D108BD9-81ED-4DB2-BD59-A6C34878D82A}">
                    <a16:rowId xmlns:a16="http://schemas.microsoft.com/office/drawing/2014/main" val="1863288757"/>
                  </a:ext>
                </a:extLst>
              </a:tr>
              <a:tr h="24344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Lo remite al Presidente Municipal para su firma</a:t>
                      </a:r>
                    </a:p>
                  </a:txBody>
                  <a:tcPr marL="68580" marR="68580" marT="0" marB="0"/>
                </a:tc>
                <a:extLst>
                  <a:ext uri="{0D108BD9-81ED-4DB2-BD59-A6C34878D82A}">
                    <a16:rowId xmlns:a16="http://schemas.microsoft.com/office/drawing/2014/main" val="3905927076"/>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Firma el formato </a:t>
                      </a:r>
                    </a:p>
                  </a:txBody>
                  <a:tcPr marL="68580" marR="68580" marT="0" marB="0"/>
                </a:tc>
                <a:extLst>
                  <a:ext uri="{0D108BD9-81ED-4DB2-BD59-A6C34878D82A}">
                    <a16:rowId xmlns:a16="http://schemas.microsoft.com/office/drawing/2014/main" val="346264453"/>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Entrega al solicitante el acta solicitada</a:t>
                      </a:r>
                    </a:p>
                  </a:txBody>
                  <a:tcPr marL="68580" marR="68580" marT="0" marB="0"/>
                </a:tc>
                <a:extLst>
                  <a:ext uri="{0D108BD9-81ED-4DB2-BD59-A6C34878D82A}">
                    <a16:rowId xmlns:a16="http://schemas.microsoft.com/office/drawing/2014/main" val="1766332879"/>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Recibe acta de defunción</a:t>
                      </a:r>
                    </a:p>
                    <a:p>
                      <a:pPr algn="just">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3963205"/>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Defunción</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390218993"/>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35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201206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1841826966"/>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Defunción</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nvPr>
        </p:nvGraphicFramePr>
        <p:xfrm>
          <a:off x="540941" y="1109695"/>
          <a:ext cx="5904652" cy="762000"/>
        </p:xfrm>
        <a:graphic>
          <a:graphicData uri="http://schemas.openxmlformats.org/drawingml/2006/table">
            <a:tbl>
              <a:tblPr firstRow="1" bandRow="1">
                <a:tableStyleId>{F5AB1C69-6EDB-4FF4-983F-18BD219EF322}</a:tableStyleId>
              </a:tblPr>
              <a:tblGrid>
                <a:gridCol w="1157774">
                  <a:extLst>
                    <a:ext uri="{9D8B030D-6E8A-4147-A177-3AD203B41FA5}">
                      <a16:colId xmlns:a16="http://schemas.microsoft.com/office/drawing/2014/main" val="3531676926"/>
                    </a:ext>
                  </a:extLst>
                </a:gridCol>
                <a:gridCol w="1215662">
                  <a:extLst>
                    <a:ext uri="{9D8B030D-6E8A-4147-A177-3AD203B41FA5}">
                      <a16:colId xmlns:a16="http://schemas.microsoft.com/office/drawing/2014/main" val="4179167614"/>
                    </a:ext>
                  </a:extLst>
                </a:gridCol>
                <a:gridCol w="1215662">
                  <a:extLst>
                    <a:ext uri="{9D8B030D-6E8A-4147-A177-3AD203B41FA5}">
                      <a16:colId xmlns:a16="http://schemas.microsoft.com/office/drawing/2014/main" val="2448661494"/>
                    </a:ext>
                  </a:extLst>
                </a:gridCol>
                <a:gridCol w="1157777">
                  <a:extLst>
                    <a:ext uri="{9D8B030D-6E8A-4147-A177-3AD203B41FA5}">
                      <a16:colId xmlns:a16="http://schemas.microsoft.com/office/drawing/2014/main" val="245987141"/>
                    </a:ext>
                  </a:extLst>
                </a:gridCol>
                <a:gridCol w="1157777">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Interesado</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 del Estado de Puebla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Tesorería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Presidente Municipal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2086486874"/>
              </p:ext>
            </p:extLst>
          </p:nvPr>
        </p:nvGraphicFramePr>
        <p:xfrm>
          <a:off x="540941" y="1897364"/>
          <a:ext cx="5904652" cy="6954299"/>
        </p:xfrm>
        <a:graphic>
          <a:graphicData uri="http://schemas.openxmlformats.org/drawingml/2006/table">
            <a:tbl>
              <a:tblPr firstRow="1" bandRow="1">
                <a:tableStyleId>{F5AB1C69-6EDB-4FF4-983F-18BD219EF322}</a:tableStyleId>
              </a:tblPr>
              <a:tblGrid>
                <a:gridCol w="1173079">
                  <a:extLst>
                    <a:ext uri="{9D8B030D-6E8A-4147-A177-3AD203B41FA5}">
                      <a16:colId xmlns:a16="http://schemas.microsoft.com/office/drawing/2014/main" val="3531676926"/>
                    </a:ext>
                  </a:extLst>
                </a:gridCol>
                <a:gridCol w="1214835">
                  <a:extLst>
                    <a:ext uri="{9D8B030D-6E8A-4147-A177-3AD203B41FA5}">
                      <a16:colId xmlns:a16="http://schemas.microsoft.com/office/drawing/2014/main" val="4179167614"/>
                    </a:ext>
                  </a:extLst>
                </a:gridCol>
                <a:gridCol w="1172246">
                  <a:extLst>
                    <a:ext uri="{9D8B030D-6E8A-4147-A177-3AD203B41FA5}">
                      <a16:colId xmlns:a16="http://schemas.microsoft.com/office/drawing/2014/main" val="2350135489"/>
                    </a:ext>
                  </a:extLst>
                </a:gridCol>
                <a:gridCol w="1172246">
                  <a:extLst>
                    <a:ext uri="{9D8B030D-6E8A-4147-A177-3AD203B41FA5}">
                      <a16:colId xmlns:a16="http://schemas.microsoft.com/office/drawing/2014/main" val="4046558862"/>
                    </a:ext>
                  </a:extLst>
                </a:gridCol>
                <a:gridCol w="1172246">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55" name="CuadroTexto 54">
            <a:extLst>
              <a:ext uri="{FF2B5EF4-FFF2-40B4-BE49-F238E27FC236}">
                <a16:creationId xmlns:a16="http://schemas.microsoft.com/office/drawing/2014/main" id="{C5D463C6-A0F7-44F7-B74C-ADD0ABA1C190}"/>
              </a:ext>
            </a:extLst>
          </p:cNvPr>
          <p:cNvSpPr txBox="1"/>
          <p:nvPr/>
        </p:nvSpPr>
        <p:spPr>
          <a:xfrm>
            <a:off x="1337247" y="2174141"/>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2667480" y="2100751"/>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2667480" y="2943718"/>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1373127" y="3100500"/>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1401006" y="4337945"/>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952106" y="3690374"/>
            <a:ext cx="242374" cy="215444"/>
          </a:xfrm>
          <a:prstGeom prst="rect">
            <a:avLst/>
          </a:prstGeom>
          <a:noFill/>
        </p:spPr>
        <p:txBody>
          <a:bodyPr wrap="none" rtlCol="0">
            <a:spAutoFit/>
          </a:bodyPr>
          <a:lstStyle/>
          <a:p>
            <a:r>
              <a:rPr lang="es-MX" sz="800" dirty="0"/>
              <a:t>5</a:t>
            </a:r>
          </a:p>
        </p:txBody>
      </p:sp>
      <p:sp>
        <p:nvSpPr>
          <p:cNvPr id="66" name="CuadroTexto 65">
            <a:extLst>
              <a:ext uri="{FF2B5EF4-FFF2-40B4-BE49-F238E27FC236}">
                <a16:creationId xmlns:a16="http://schemas.microsoft.com/office/drawing/2014/main" id="{A48961E4-33A7-40E8-8DF2-C72637099C1C}"/>
              </a:ext>
            </a:extLst>
          </p:cNvPr>
          <p:cNvSpPr txBox="1"/>
          <p:nvPr/>
        </p:nvSpPr>
        <p:spPr>
          <a:xfrm>
            <a:off x="2567912" y="4838369"/>
            <a:ext cx="441510" cy="215444"/>
          </a:xfrm>
          <a:prstGeom prst="rect">
            <a:avLst/>
          </a:prstGeom>
          <a:noFill/>
        </p:spPr>
        <p:txBody>
          <a:bodyPr wrap="square" rtlCol="0">
            <a:spAutoFit/>
          </a:bodyPr>
          <a:lstStyle/>
          <a:p>
            <a:r>
              <a:rPr lang="es-MX" sz="800" dirty="0"/>
              <a:t>7</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4017763647"/>
              </p:ext>
            </p:extLst>
          </p:nvPr>
        </p:nvGraphicFramePr>
        <p:xfrm>
          <a:off x="5194480" y="8912203"/>
          <a:ext cx="1298395" cy="370840"/>
        </p:xfrm>
        <a:graphic>
          <a:graphicData uri="http://schemas.openxmlformats.org/drawingml/2006/table">
            <a:tbl>
              <a:tblPr firstRow="1" bandRow="1">
                <a:tableStyleId>{F5AB1C69-6EDB-4FF4-983F-18BD219EF322}</a:tableStyleId>
              </a:tblPr>
              <a:tblGrid>
                <a:gridCol w="1298395">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36 de 74</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2620041" y="5714293"/>
            <a:ext cx="319134" cy="215444"/>
          </a:xfrm>
          <a:prstGeom prst="rect">
            <a:avLst/>
          </a:prstGeom>
          <a:noFill/>
        </p:spPr>
        <p:txBody>
          <a:bodyPr wrap="square" rtlCol="0">
            <a:spAutoFit/>
          </a:bodyPr>
          <a:lstStyle/>
          <a:p>
            <a:r>
              <a:rPr lang="es-MX" sz="800" dirty="0"/>
              <a:t>8</a:t>
            </a:r>
          </a:p>
        </p:txBody>
      </p:sp>
      <p:sp>
        <p:nvSpPr>
          <p:cNvPr id="111" name="CuadroTexto 110">
            <a:extLst>
              <a:ext uri="{FF2B5EF4-FFF2-40B4-BE49-F238E27FC236}">
                <a16:creationId xmlns:a16="http://schemas.microsoft.com/office/drawing/2014/main" id="{28E0CADF-3E3D-473B-A243-B882354B62FC}"/>
              </a:ext>
            </a:extLst>
          </p:cNvPr>
          <p:cNvSpPr txBox="1"/>
          <p:nvPr/>
        </p:nvSpPr>
        <p:spPr>
          <a:xfrm rot="10800000" flipV="1">
            <a:off x="2604500" y="6663440"/>
            <a:ext cx="319134" cy="215444"/>
          </a:xfrm>
          <a:prstGeom prst="rect">
            <a:avLst/>
          </a:prstGeom>
          <a:noFill/>
        </p:spPr>
        <p:txBody>
          <a:bodyPr wrap="square" rtlCol="0">
            <a:spAutoFit/>
          </a:bodyPr>
          <a:lstStyle/>
          <a:p>
            <a:r>
              <a:rPr lang="es-MX" sz="800" dirty="0"/>
              <a:t>10</a:t>
            </a:r>
          </a:p>
        </p:txBody>
      </p:sp>
      <p:sp>
        <p:nvSpPr>
          <p:cNvPr id="112" name="CuadroTexto 111">
            <a:extLst>
              <a:ext uri="{FF2B5EF4-FFF2-40B4-BE49-F238E27FC236}">
                <a16:creationId xmlns:a16="http://schemas.microsoft.com/office/drawing/2014/main" id="{41F70F89-7510-486B-9481-6DA031AA653E}"/>
              </a:ext>
            </a:extLst>
          </p:cNvPr>
          <p:cNvSpPr txBox="1"/>
          <p:nvPr/>
        </p:nvSpPr>
        <p:spPr>
          <a:xfrm rot="10800000" flipV="1">
            <a:off x="6134199" y="5700023"/>
            <a:ext cx="319134" cy="215444"/>
          </a:xfrm>
          <a:prstGeom prst="rect">
            <a:avLst/>
          </a:prstGeom>
          <a:noFill/>
        </p:spPr>
        <p:txBody>
          <a:bodyPr wrap="square" rtlCol="0">
            <a:spAutoFit/>
          </a:bodyPr>
          <a:lstStyle/>
          <a:p>
            <a:r>
              <a:rPr lang="es-MX" sz="800" dirty="0"/>
              <a:t>9</a:t>
            </a:r>
          </a:p>
        </p:txBody>
      </p:sp>
      <p:sp>
        <p:nvSpPr>
          <p:cNvPr id="74" name="CuadroTexto 73">
            <a:extLst>
              <a:ext uri="{FF2B5EF4-FFF2-40B4-BE49-F238E27FC236}">
                <a16:creationId xmlns:a16="http://schemas.microsoft.com/office/drawing/2014/main" id="{FAD3B087-C338-4F4F-A6B3-4063A1D2BC5D}"/>
              </a:ext>
            </a:extLst>
          </p:cNvPr>
          <p:cNvSpPr txBox="1"/>
          <p:nvPr/>
        </p:nvSpPr>
        <p:spPr>
          <a:xfrm>
            <a:off x="1360370" y="7235877"/>
            <a:ext cx="300082" cy="215444"/>
          </a:xfrm>
          <a:prstGeom prst="rect">
            <a:avLst/>
          </a:prstGeom>
          <a:noFill/>
        </p:spPr>
        <p:txBody>
          <a:bodyPr wrap="none" rtlCol="0">
            <a:spAutoFit/>
          </a:bodyPr>
          <a:lstStyle/>
          <a:p>
            <a:r>
              <a:rPr lang="es-MX" sz="800" dirty="0"/>
              <a:t>11</a:t>
            </a:r>
          </a:p>
        </p:txBody>
      </p:sp>
      <p:sp>
        <p:nvSpPr>
          <p:cNvPr id="7" name="Diagrama de flujo: terminador 6">
            <a:extLst>
              <a:ext uri="{FF2B5EF4-FFF2-40B4-BE49-F238E27FC236}">
                <a16:creationId xmlns:a16="http://schemas.microsoft.com/office/drawing/2014/main" id="{657DE953-C2EA-4ED3-BF8F-535FC606790E}"/>
              </a:ext>
            </a:extLst>
          </p:cNvPr>
          <p:cNvSpPr/>
          <p:nvPr/>
        </p:nvSpPr>
        <p:spPr bwMode="auto">
          <a:xfrm>
            <a:off x="764704" y="1884635"/>
            <a:ext cx="720080" cy="252186"/>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Inicio</a:t>
            </a:r>
          </a:p>
        </p:txBody>
      </p:sp>
      <p:sp>
        <p:nvSpPr>
          <p:cNvPr id="10" name="Diagrama de flujo: documento 9">
            <a:extLst>
              <a:ext uri="{FF2B5EF4-FFF2-40B4-BE49-F238E27FC236}">
                <a16:creationId xmlns:a16="http://schemas.microsoft.com/office/drawing/2014/main" id="{247741B5-A889-4D72-BA60-BC1717E2FB89}"/>
              </a:ext>
            </a:extLst>
          </p:cNvPr>
          <p:cNvSpPr/>
          <p:nvPr/>
        </p:nvSpPr>
        <p:spPr bwMode="auto">
          <a:xfrm>
            <a:off x="620688" y="2352265"/>
            <a:ext cx="936104" cy="56133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Presenta requisitos necesarios</a:t>
            </a:r>
          </a:p>
        </p:txBody>
      </p:sp>
      <p:sp>
        <p:nvSpPr>
          <p:cNvPr id="12" name="Diagrama de flujo: documento 11">
            <a:extLst>
              <a:ext uri="{FF2B5EF4-FFF2-40B4-BE49-F238E27FC236}">
                <a16:creationId xmlns:a16="http://schemas.microsoft.com/office/drawing/2014/main" id="{73117B44-7AE0-4C2A-8973-746BE580D8C7}"/>
              </a:ext>
            </a:extLst>
          </p:cNvPr>
          <p:cNvSpPr/>
          <p:nvPr/>
        </p:nvSpPr>
        <p:spPr bwMode="auto">
          <a:xfrm>
            <a:off x="1844824" y="2275193"/>
            <a:ext cx="1040695" cy="68216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los requisitos para capturar en el sistema SIEC</a:t>
            </a:r>
          </a:p>
        </p:txBody>
      </p:sp>
      <p:sp>
        <p:nvSpPr>
          <p:cNvPr id="23" name="Diagrama de flujo: documento 22">
            <a:extLst>
              <a:ext uri="{FF2B5EF4-FFF2-40B4-BE49-F238E27FC236}">
                <a16:creationId xmlns:a16="http://schemas.microsoft.com/office/drawing/2014/main" id="{8FFCEB12-5198-4C77-8778-73BF43287B32}"/>
              </a:ext>
            </a:extLst>
          </p:cNvPr>
          <p:cNvSpPr/>
          <p:nvPr/>
        </p:nvSpPr>
        <p:spPr bwMode="auto">
          <a:xfrm>
            <a:off x="1844824" y="3169758"/>
            <a:ext cx="1026187" cy="70364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Otorga un número de folio, para realizar el pago en Tesorería</a:t>
            </a:r>
          </a:p>
        </p:txBody>
      </p:sp>
      <p:sp>
        <p:nvSpPr>
          <p:cNvPr id="26" name="Rectángulo 25">
            <a:extLst>
              <a:ext uri="{FF2B5EF4-FFF2-40B4-BE49-F238E27FC236}">
                <a16:creationId xmlns:a16="http://schemas.microsoft.com/office/drawing/2014/main" id="{1B17D6AC-DC21-42E0-B1BF-5A4F2F92357F}"/>
              </a:ext>
            </a:extLst>
          </p:cNvPr>
          <p:cNvSpPr/>
          <p:nvPr/>
        </p:nvSpPr>
        <p:spPr bwMode="auto">
          <a:xfrm>
            <a:off x="671047" y="3271257"/>
            <a:ext cx="936104" cy="33513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Realiza el pago en tesorería</a:t>
            </a:r>
          </a:p>
        </p:txBody>
      </p:sp>
      <p:sp>
        <p:nvSpPr>
          <p:cNvPr id="75" name="Diagrama de flujo: documento 74">
            <a:extLst>
              <a:ext uri="{FF2B5EF4-FFF2-40B4-BE49-F238E27FC236}">
                <a16:creationId xmlns:a16="http://schemas.microsoft.com/office/drawing/2014/main" id="{157099DE-3E28-4740-AA5F-19A0E12B50F7}"/>
              </a:ext>
            </a:extLst>
          </p:cNvPr>
          <p:cNvSpPr/>
          <p:nvPr/>
        </p:nvSpPr>
        <p:spPr bwMode="auto">
          <a:xfrm>
            <a:off x="4159744" y="3873402"/>
            <a:ext cx="1040695" cy="66368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Realiza el cobro correspondiente y entrega el formato.</a:t>
            </a:r>
          </a:p>
        </p:txBody>
      </p:sp>
      <p:sp>
        <p:nvSpPr>
          <p:cNvPr id="76" name="Diagrama de flujo: documento 75">
            <a:extLst>
              <a:ext uri="{FF2B5EF4-FFF2-40B4-BE49-F238E27FC236}">
                <a16:creationId xmlns:a16="http://schemas.microsoft.com/office/drawing/2014/main" id="{FA6A2BF0-847F-4D32-A812-5C0DB7D412A3}"/>
              </a:ext>
            </a:extLst>
          </p:cNvPr>
          <p:cNvSpPr/>
          <p:nvPr/>
        </p:nvSpPr>
        <p:spPr bwMode="auto">
          <a:xfrm>
            <a:off x="671047" y="4513492"/>
            <a:ext cx="936105" cy="66368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Regresa a Registro Civil a entregar el formato .</a:t>
            </a:r>
          </a:p>
        </p:txBody>
      </p:sp>
      <p:cxnSp>
        <p:nvCxnSpPr>
          <p:cNvPr id="33" name="Conector recto de flecha 32">
            <a:extLst>
              <a:ext uri="{FF2B5EF4-FFF2-40B4-BE49-F238E27FC236}">
                <a16:creationId xmlns:a16="http://schemas.microsoft.com/office/drawing/2014/main" id="{6227EDB1-C493-4F43-9305-F68B9E2BCEF2}"/>
              </a:ext>
            </a:extLst>
          </p:cNvPr>
          <p:cNvCxnSpPr/>
          <p:nvPr/>
        </p:nvCxnSpPr>
        <p:spPr bwMode="auto">
          <a:xfrm>
            <a:off x="1088740" y="4205244"/>
            <a:ext cx="31087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1" name="Conector recto de flecha 90">
            <a:extLst>
              <a:ext uri="{FF2B5EF4-FFF2-40B4-BE49-F238E27FC236}">
                <a16:creationId xmlns:a16="http://schemas.microsoft.com/office/drawing/2014/main" id="{491E5681-C41B-4103-8870-86DFADB277FB}"/>
              </a:ext>
            </a:extLst>
          </p:cNvPr>
          <p:cNvCxnSpPr>
            <a:endCxn id="26" idx="3"/>
          </p:cNvCxnSpPr>
          <p:nvPr/>
        </p:nvCxnSpPr>
        <p:spPr bwMode="auto">
          <a:xfrm flipH="1">
            <a:off x="1607151" y="3438825"/>
            <a:ext cx="22108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8" name="Conector recto de flecha 107">
            <a:extLst>
              <a:ext uri="{FF2B5EF4-FFF2-40B4-BE49-F238E27FC236}">
                <a16:creationId xmlns:a16="http://schemas.microsoft.com/office/drawing/2014/main" id="{C0E1DCA6-A9FE-4E2F-8191-32AAAC70E126}"/>
              </a:ext>
            </a:extLst>
          </p:cNvPr>
          <p:cNvCxnSpPr/>
          <p:nvPr/>
        </p:nvCxnSpPr>
        <p:spPr bwMode="auto">
          <a:xfrm>
            <a:off x="1120788" y="2136821"/>
            <a:ext cx="0" cy="2154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0" name="Conector recto de flecha 109">
            <a:extLst>
              <a:ext uri="{FF2B5EF4-FFF2-40B4-BE49-F238E27FC236}">
                <a16:creationId xmlns:a16="http://schemas.microsoft.com/office/drawing/2014/main" id="{0A04F5B3-529C-486D-A712-4BE22C394E04}"/>
              </a:ext>
            </a:extLst>
          </p:cNvPr>
          <p:cNvCxnSpPr/>
          <p:nvPr/>
        </p:nvCxnSpPr>
        <p:spPr bwMode="auto">
          <a:xfrm>
            <a:off x="1571295" y="2598068"/>
            <a:ext cx="2590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7" name="Conector recto de flecha 116">
            <a:extLst>
              <a:ext uri="{FF2B5EF4-FFF2-40B4-BE49-F238E27FC236}">
                <a16:creationId xmlns:a16="http://schemas.microsoft.com/office/drawing/2014/main" id="{81084A47-73BB-4B4F-ACB1-4CACD89BB2BE}"/>
              </a:ext>
            </a:extLst>
          </p:cNvPr>
          <p:cNvCxnSpPr/>
          <p:nvPr/>
        </p:nvCxnSpPr>
        <p:spPr bwMode="auto">
          <a:xfrm>
            <a:off x="2365169" y="2957359"/>
            <a:ext cx="0" cy="1996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ector recto 8">
            <a:extLst>
              <a:ext uri="{FF2B5EF4-FFF2-40B4-BE49-F238E27FC236}">
                <a16:creationId xmlns:a16="http://schemas.microsoft.com/office/drawing/2014/main" id="{45975FD7-1132-453C-A12D-B42586EAE99F}"/>
              </a:ext>
            </a:extLst>
          </p:cNvPr>
          <p:cNvCxnSpPr/>
          <p:nvPr/>
        </p:nvCxnSpPr>
        <p:spPr bwMode="auto">
          <a:xfrm>
            <a:off x="1088740" y="3606393"/>
            <a:ext cx="0" cy="5988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Diagrama de flujo: documento 52">
            <a:extLst>
              <a:ext uri="{FF2B5EF4-FFF2-40B4-BE49-F238E27FC236}">
                <a16:creationId xmlns:a16="http://schemas.microsoft.com/office/drawing/2014/main" id="{B504FEF6-B16C-4531-97C1-16AADBD2E895}"/>
              </a:ext>
            </a:extLst>
          </p:cNvPr>
          <p:cNvSpPr/>
          <p:nvPr/>
        </p:nvSpPr>
        <p:spPr bwMode="auto">
          <a:xfrm>
            <a:off x="1828232" y="5041232"/>
            <a:ext cx="1040695" cy="68733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Coteja con el solicitante que los datos capturados sean correctos</a:t>
            </a:r>
          </a:p>
        </p:txBody>
      </p:sp>
      <p:sp>
        <p:nvSpPr>
          <p:cNvPr id="54" name="Diagrama de flujo: documento 53">
            <a:extLst>
              <a:ext uri="{FF2B5EF4-FFF2-40B4-BE49-F238E27FC236}">
                <a16:creationId xmlns:a16="http://schemas.microsoft.com/office/drawing/2014/main" id="{D2C5EB74-EFC7-4C0F-AB82-261693FF73BD}"/>
              </a:ext>
            </a:extLst>
          </p:cNvPr>
          <p:cNvSpPr/>
          <p:nvPr/>
        </p:nvSpPr>
        <p:spPr bwMode="auto">
          <a:xfrm>
            <a:off x="1844824" y="5915467"/>
            <a:ext cx="1040695" cy="68733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Lo remite al Presidente Municipal para su firma</a:t>
            </a:r>
          </a:p>
        </p:txBody>
      </p:sp>
      <p:sp>
        <p:nvSpPr>
          <p:cNvPr id="57" name="Diagrama de flujo: documento 56">
            <a:extLst>
              <a:ext uri="{FF2B5EF4-FFF2-40B4-BE49-F238E27FC236}">
                <a16:creationId xmlns:a16="http://schemas.microsoft.com/office/drawing/2014/main" id="{639FCFE8-CADB-4AD7-9E26-3762450E3A02}"/>
              </a:ext>
            </a:extLst>
          </p:cNvPr>
          <p:cNvSpPr/>
          <p:nvPr/>
        </p:nvSpPr>
        <p:spPr bwMode="auto">
          <a:xfrm>
            <a:off x="5448757" y="5915467"/>
            <a:ext cx="936105" cy="66368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Firma el formato </a:t>
            </a:r>
          </a:p>
          <a:p>
            <a:r>
              <a:rPr lang="es-MX" sz="800" dirty="0">
                <a:solidFill>
                  <a:schemeClr val="tx1"/>
                </a:solidFill>
                <a:latin typeface="Arial" charset="0"/>
              </a:rPr>
              <a:t>.</a:t>
            </a:r>
          </a:p>
        </p:txBody>
      </p:sp>
      <p:sp>
        <p:nvSpPr>
          <p:cNvPr id="61" name="Diagrama de flujo: documento 60">
            <a:extLst>
              <a:ext uri="{FF2B5EF4-FFF2-40B4-BE49-F238E27FC236}">
                <a16:creationId xmlns:a16="http://schemas.microsoft.com/office/drawing/2014/main" id="{C4467FCC-190A-4BD8-AB6B-DD680CFFA1B4}"/>
              </a:ext>
            </a:extLst>
          </p:cNvPr>
          <p:cNvSpPr/>
          <p:nvPr/>
        </p:nvSpPr>
        <p:spPr bwMode="auto">
          <a:xfrm>
            <a:off x="1828232" y="6886221"/>
            <a:ext cx="1040695" cy="58901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fontAlgn="t"/>
            <a:r>
              <a:rPr lang="es-MX" sz="800" dirty="0">
                <a:latin typeface="Arial" panose="020B0604020202020204" pitchFamily="34" charset="0"/>
                <a:cs typeface="Arial" panose="020B0604020202020204" pitchFamily="34" charset="0"/>
              </a:rPr>
              <a:t>Entrega al solicitante el formato solicitado </a:t>
            </a:r>
          </a:p>
        </p:txBody>
      </p:sp>
      <p:sp>
        <p:nvSpPr>
          <p:cNvPr id="62" name="Diagrama de flujo: documento 61">
            <a:extLst>
              <a:ext uri="{FF2B5EF4-FFF2-40B4-BE49-F238E27FC236}">
                <a16:creationId xmlns:a16="http://schemas.microsoft.com/office/drawing/2014/main" id="{1DFF9B4E-7A88-4EE0-B63F-4BB687DA21D4}"/>
              </a:ext>
            </a:extLst>
          </p:cNvPr>
          <p:cNvSpPr/>
          <p:nvPr/>
        </p:nvSpPr>
        <p:spPr bwMode="auto">
          <a:xfrm>
            <a:off x="671047" y="7451321"/>
            <a:ext cx="944454" cy="40333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800" dirty="0">
                <a:solidFill>
                  <a:srgbClr val="000000"/>
                </a:solidFill>
                <a:latin typeface="Arial" panose="020B0604020202020204" pitchFamily="34" charset="0"/>
                <a:ea typeface="Calibri" panose="020F0502020204030204" pitchFamily="34" charset="0"/>
                <a:cs typeface="Arial" panose="020B0604020202020204" pitchFamily="34" charset="0"/>
              </a:rPr>
              <a:t>Recibe acta de defunción</a:t>
            </a:r>
          </a:p>
        </p:txBody>
      </p:sp>
      <p:sp>
        <p:nvSpPr>
          <p:cNvPr id="11" name="Diagrama de flujo: terminador 10">
            <a:extLst>
              <a:ext uri="{FF2B5EF4-FFF2-40B4-BE49-F238E27FC236}">
                <a16:creationId xmlns:a16="http://schemas.microsoft.com/office/drawing/2014/main" id="{D8F4C75F-087A-4B47-BED0-852A2EC28167}"/>
              </a:ext>
            </a:extLst>
          </p:cNvPr>
          <p:cNvSpPr/>
          <p:nvPr/>
        </p:nvSpPr>
        <p:spPr bwMode="auto">
          <a:xfrm>
            <a:off x="848698" y="8229984"/>
            <a:ext cx="636086" cy="215444"/>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Fin</a:t>
            </a:r>
          </a:p>
        </p:txBody>
      </p:sp>
      <p:cxnSp>
        <p:nvCxnSpPr>
          <p:cNvPr id="14" name="Conector recto 13">
            <a:extLst>
              <a:ext uri="{FF2B5EF4-FFF2-40B4-BE49-F238E27FC236}">
                <a16:creationId xmlns:a16="http://schemas.microsoft.com/office/drawing/2014/main" id="{C91629A4-495E-4419-8A3B-BBE2EFFB8885}"/>
              </a:ext>
            </a:extLst>
          </p:cNvPr>
          <p:cNvCxnSpPr>
            <a:cxnSpLocks/>
          </p:cNvCxnSpPr>
          <p:nvPr/>
        </p:nvCxnSpPr>
        <p:spPr bwMode="auto">
          <a:xfrm>
            <a:off x="4680091" y="4499952"/>
            <a:ext cx="0" cy="1863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Conector recto de flecha 17">
            <a:extLst>
              <a:ext uri="{FF2B5EF4-FFF2-40B4-BE49-F238E27FC236}">
                <a16:creationId xmlns:a16="http://schemas.microsoft.com/office/drawing/2014/main" id="{6034411D-7B02-4306-820E-958C965D671A}"/>
              </a:ext>
            </a:extLst>
          </p:cNvPr>
          <p:cNvCxnSpPr/>
          <p:nvPr/>
        </p:nvCxnSpPr>
        <p:spPr bwMode="auto">
          <a:xfrm flipH="1">
            <a:off x="1657561" y="4686300"/>
            <a:ext cx="302253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Conector recto 20">
            <a:extLst>
              <a:ext uri="{FF2B5EF4-FFF2-40B4-BE49-F238E27FC236}">
                <a16:creationId xmlns:a16="http://schemas.microsoft.com/office/drawing/2014/main" id="{5C80A055-7E49-4AD0-9374-809080559BDC}"/>
              </a:ext>
            </a:extLst>
          </p:cNvPr>
          <p:cNvCxnSpPr>
            <a:stCxn id="76" idx="2"/>
          </p:cNvCxnSpPr>
          <p:nvPr/>
        </p:nvCxnSpPr>
        <p:spPr bwMode="auto">
          <a:xfrm flipH="1">
            <a:off x="1139099" y="5133299"/>
            <a:ext cx="1" cy="2515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ector recto de flecha 24">
            <a:extLst>
              <a:ext uri="{FF2B5EF4-FFF2-40B4-BE49-F238E27FC236}">
                <a16:creationId xmlns:a16="http://schemas.microsoft.com/office/drawing/2014/main" id="{4D3475C0-FFFA-4565-BD3F-1898CA696351}"/>
              </a:ext>
            </a:extLst>
          </p:cNvPr>
          <p:cNvCxnSpPr>
            <a:endCxn id="53" idx="1"/>
          </p:cNvCxnSpPr>
          <p:nvPr/>
        </p:nvCxnSpPr>
        <p:spPr bwMode="auto">
          <a:xfrm>
            <a:off x="1139099" y="5384897"/>
            <a:ext cx="68913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Conector recto de flecha 27">
            <a:extLst>
              <a:ext uri="{FF2B5EF4-FFF2-40B4-BE49-F238E27FC236}">
                <a16:creationId xmlns:a16="http://schemas.microsoft.com/office/drawing/2014/main" id="{DF465A59-14D2-400C-99DF-A85AEACE9552}"/>
              </a:ext>
            </a:extLst>
          </p:cNvPr>
          <p:cNvCxnSpPr/>
          <p:nvPr/>
        </p:nvCxnSpPr>
        <p:spPr bwMode="auto">
          <a:xfrm>
            <a:off x="2357917" y="5674691"/>
            <a:ext cx="0" cy="2297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Conector recto de flecha 30">
            <a:extLst>
              <a:ext uri="{FF2B5EF4-FFF2-40B4-BE49-F238E27FC236}">
                <a16:creationId xmlns:a16="http://schemas.microsoft.com/office/drawing/2014/main" id="{780A3E4C-CD5C-442B-AC3C-F88CBE19A61D}"/>
              </a:ext>
            </a:extLst>
          </p:cNvPr>
          <p:cNvCxnSpPr/>
          <p:nvPr/>
        </p:nvCxnSpPr>
        <p:spPr bwMode="auto">
          <a:xfrm>
            <a:off x="2909854" y="6126460"/>
            <a:ext cx="253890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Conector recto 33">
            <a:extLst>
              <a:ext uri="{FF2B5EF4-FFF2-40B4-BE49-F238E27FC236}">
                <a16:creationId xmlns:a16="http://schemas.microsoft.com/office/drawing/2014/main" id="{2A4A0E46-CF04-4207-9EE1-5DC41DBDD19E}"/>
              </a:ext>
            </a:extLst>
          </p:cNvPr>
          <p:cNvCxnSpPr>
            <a:stCxn id="57" idx="2"/>
          </p:cNvCxnSpPr>
          <p:nvPr/>
        </p:nvCxnSpPr>
        <p:spPr bwMode="auto">
          <a:xfrm flipH="1">
            <a:off x="5916809" y="6535274"/>
            <a:ext cx="1" cy="5621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Conector recto de flecha 35">
            <a:extLst>
              <a:ext uri="{FF2B5EF4-FFF2-40B4-BE49-F238E27FC236}">
                <a16:creationId xmlns:a16="http://schemas.microsoft.com/office/drawing/2014/main" id="{C3ADAB9D-8505-48E9-A37F-CF4798174FB9}"/>
              </a:ext>
            </a:extLst>
          </p:cNvPr>
          <p:cNvCxnSpPr/>
          <p:nvPr/>
        </p:nvCxnSpPr>
        <p:spPr bwMode="auto">
          <a:xfrm flipH="1">
            <a:off x="2895754" y="7097407"/>
            <a:ext cx="302105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ector recto 37">
            <a:extLst>
              <a:ext uri="{FF2B5EF4-FFF2-40B4-BE49-F238E27FC236}">
                <a16:creationId xmlns:a16="http://schemas.microsoft.com/office/drawing/2014/main" id="{D979F6D1-F3D0-47C5-9010-9EC115A0AFB1}"/>
              </a:ext>
            </a:extLst>
          </p:cNvPr>
          <p:cNvCxnSpPr>
            <a:cxnSpLocks/>
          </p:cNvCxnSpPr>
          <p:nvPr/>
        </p:nvCxnSpPr>
        <p:spPr bwMode="auto">
          <a:xfrm flipH="1" flipV="1">
            <a:off x="1139099" y="7118279"/>
            <a:ext cx="689133"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Conector recto de flecha 39">
            <a:extLst>
              <a:ext uri="{FF2B5EF4-FFF2-40B4-BE49-F238E27FC236}">
                <a16:creationId xmlns:a16="http://schemas.microsoft.com/office/drawing/2014/main" id="{7BD45320-6F48-4CB9-8EC0-98882965275E}"/>
              </a:ext>
            </a:extLst>
          </p:cNvPr>
          <p:cNvCxnSpPr>
            <a:endCxn id="62" idx="0"/>
          </p:cNvCxnSpPr>
          <p:nvPr/>
        </p:nvCxnSpPr>
        <p:spPr bwMode="auto">
          <a:xfrm>
            <a:off x="1139099" y="7128155"/>
            <a:ext cx="4175" cy="3231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ector recto de flecha 42">
            <a:extLst>
              <a:ext uri="{FF2B5EF4-FFF2-40B4-BE49-F238E27FC236}">
                <a16:creationId xmlns:a16="http://schemas.microsoft.com/office/drawing/2014/main" id="{2FF73FD9-30B6-450D-945D-8CF5F614B8C9}"/>
              </a:ext>
            </a:extLst>
          </p:cNvPr>
          <p:cNvCxnSpPr>
            <a:stCxn id="62" idx="2"/>
          </p:cNvCxnSpPr>
          <p:nvPr/>
        </p:nvCxnSpPr>
        <p:spPr bwMode="auto">
          <a:xfrm flipH="1">
            <a:off x="1139099" y="7827988"/>
            <a:ext cx="4175" cy="40199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77070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523220"/>
          </a:xfrm>
          <a:prstGeom prst="rect">
            <a:avLst/>
          </a:prstGeom>
          <a:noFill/>
        </p:spPr>
        <p:txBody>
          <a:bodyPr wrap="square" rtlCol="0">
            <a:spAutoFit/>
          </a:bodyPr>
          <a:lstStyle/>
          <a:p>
            <a:r>
              <a:rPr lang="es-MX" sz="1400" b="1" dirty="0"/>
              <a:t>4.6. </a:t>
            </a:r>
          </a:p>
          <a:p>
            <a:pPr algn="l"/>
            <a:r>
              <a:rPr lang="es-MX" sz="1400" b="1" dirty="0"/>
              <a:t>Nombre del procedimiento: Otros Tramites</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570973237"/>
              </p:ext>
            </p:extLst>
          </p:nvPr>
        </p:nvGraphicFramePr>
        <p:xfrm>
          <a:off x="469417" y="1974618"/>
          <a:ext cx="5915024" cy="3395345"/>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100" b="0" dirty="0">
                          <a:effectLst/>
                          <a:latin typeface="Arial" panose="020B0604020202020204" pitchFamily="34" charset="0"/>
                          <a:cs typeface="Arial" panose="020B0604020202020204" pitchFamily="34" charset="0"/>
                        </a:rPr>
                        <a:t>Objetivo: </a:t>
                      </a:r>
                      <a:endPar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Registrar, anotar, buscar en  un documento público en el que se hace constar un hecho y/o voluntad, surtiendo efectos jurídicos dentro y fuera de un juicio.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un documento en el cual la Autoridad Judicial declara la ausencia, presunción de muerte, pérdida o limitación de la capacidad legal para administrar bienes.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Una sanción impuesta por las normas a las actuaciones particulares que no se apegan a derecho.</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Anotación no transcrita que hace referencia a la modificación de un acta o la referencia con otra.</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un servicio que presta la Institución con la finalidad de encontrar registros o libros.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un documento probatorio expedido por esta institución sobre un hecho.</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Es un servicio que esta Institución da de Buena Fe (así lo señala el Código Civil del Estado de Puebla) otorga con la finalidad de apoyar al ciudadano para la obtención de una copia certificada y evitando con esto el traslado al Juzgado del Registro Civil donde se encuentra registrada el acta. </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2339729822"/>
              </p:ext>
            </p:extLst>
          </p:nvPr>
        </p:nvGraphicFramePr>
        <p:xfrm>
          <a:off x="490092" y="5580115"/>
          <a:ext cx="5915024" cy="3185794"/>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3185794">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just">
                        <a:lnSpc>
                          <a:spcPct val="107000"/>
                        </a:lnSpc>
                        <a:spcAft>
                          <a:spcPts val="0"/>
                        </a:spcAft>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LA EXPEDICIÓN DE COPIA CERTIFICADA O TAMBIÉN LLAMADA COPIA FIEL DEL LIBRO </a:t>
                      </a:r>
                    </a:p>
                    <a:p>
                      <a:pPr marL="228600" indent="-228600" algn="just">
                        <a:lnSpc>
                          <a:spcPct val="107000"/>
                        </a:lnSpc>
                        <a:spcAft>
                          <a:spcPts val="0"/>
                        </a:spcAft>
                        <a:buAutoNum type="arabi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Normal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Boleta de registro 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Fotocopia del acta que solicita 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Proporcionar datos para la ubicación del acta, tales como: número de libro, número de foja o acta, fecha y lugar de registro. </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Urgente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Boleta de registro 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Fotocopia del acta que solicita 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Proporcionar  datos para la ubicación del acta, tales como: Número de libro, número de foja o acta, fecha y lugar de registro</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012232691"/>
              </p:ext>
            </p:extLst>
          </p:nvPr>
        </p:nvGraphicFramePr>
        <p:xfrm>
          <a:off x="5084618" y="8912203"/>
          <a:ext cx="1408258" cy="370840"/>
        </p:xfrm>
        <a:graphic>
          <a:graphicData uri="http://schemas.openxmlformats.org/drawingml/2006/table">
            <a:tbl>
              <a:tblPr firstRow="1" bandRow="1">
                <a:tableStyleId>{F5AB1C69-6EDB-4FF4-983F-18BD219EF322}</a:tableStyleId>
              </a:tblPr>
              <a:tblGrid>
                <a:gridCol w="1408258">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37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457943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467BC7E-7BAE-4605-BDB2-270ABE5B44EC}"/>
              </a:ext>
            </a:extLst>
          </p:cNvPr>
          <p:cNvSpPr txBox="1"/>
          <p:nvPr/>
        </p:nvSpPr>
        <p:spPr>
          <a:xfrm>
            <a:off x="533833" y="1290694"/>
            <a:ext cx="5904656" cy="738664"/>
          </a:xfrm>
          <a:prstGeom prst="rect">
            <a:avLst/>
          </a:prstGeom>
          <a:noFill/>
        </p:spPr>
        <p:txBody>
          <a:bodyPr wrap="square" rtlCol="0">
            <a:spAutoFit/>
          </a:bodyPr>
          <a:lstStyle/>
          <a:p>
            <a:r>
              <a:rPr lang="es-MX" sz="1400" b="1" dirty="0"/>
              <a:t>4.6. </a:t>
            </a:r>
          </a:p>
          <a:p>
            <a:endParaRPr lang="es-MX" sz="1400" b="1" dirty="0"/>
          </a:p>
          <a:p>
            <a:pPr algn="l"/>
            <a:r>
              <a:rPr lang="es-MX" sz="1400" b="1" dirty="0"/>
              <a:t>Nombre del procedimiento: Otros Tramites</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6B63FD6-182C-4C25-A433-825A0DE4805C}"/>
              </a:ext>
            </a:extLst>
          </p:cNvPr>
          <p:cNvGraphicFramePr>
            <a:graphicFrameLocks noGrp="1"/>
          </p:cNvGraphicFramePr>
          <p:nvPr>
            <p:extLst>
              <p:ext uri="{D42A27DB-BD31-4B8C-83A1-F6EECF244321}">
                <p14:modId xmlns:p14="http://schemas.microsoft.com/office/powerpoint/2010/main" val="1316592273"/>
              </p:ext>
            </p:extLst>
          </p:nvPr>
        </p:nvGraphicFramePr>
        <p:xfrm>
          <a:off x="429141" y="2208287"/>
          <a:ext cx="5915024" cy="5547995"/>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253811">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Fotocopia certificada del acta asentada en el libro original o duplicado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Boleta de registro 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Fotocopia del acta que solicita 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Proporcionar datos para la ubicación del acta, tales como: número de libro, número de foja o acta, fecha y lugar de registro. Indispensable para tramitar una Rectificación de Acta de Nacimiento, para corroborar datos ante alguna Embajada, o medio probatorio en algún Juicio.</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 Servicio Foráneo de Expedición de Extractos de Nacimiento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Vía Mail se pide la solicitud del interesado, escaneo del acta a realizar, pago de servicios y comprobación de ambas cosas, y envió por estafeta o correos mexicanos a costa del interesado, tiempo variable según sea el caso. </a:t>
                      </a:r>
                    </a:p>
                    <a:p>
                      <a:pPr marL="0" indent="0" algn="just">
                        <a:lnSpc>
                          <a:spcPct val="107000"/>
                        </a:lnSpc>
                        <a:spcAft>
                          <a:spcPts val="0"/>
                        </a:spcAft>
                        <a:buFont typeface="Wingdings" panose="05000000000000000000" pitchFamily="2" charset="2"/>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LA INSCRIPCIÓN DE SENTENCIA </a:t>
                      </a:r>
                    </a:p>
                    <a:p>
                      <a:pPr marL="228600" indent="-228600" algn="just">
                        <a:lnSpc>
                          <a:spcPct val="107000"/>
                        </a:lnSpc>
                        <a:spcAft>
                          <a:spcPts val="0"/>
                        </a:spcAft>
                        <a:buFont typeface="Wingdings" panose="05000000000000000000" pitchFamily="2" charset="2"/>
                        <a:buAutoNum type="arabi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DECLARACIÓN DE AUSENCIA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remisión del juzgado de procedencia.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la resolución ejecutoriada respectiva o auto de discernimiento.</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PRESUNCIÓN DE MUERTE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remisión del juzgado de procedencia.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la resolución ejecutoriada respectiva o auto de discernimiento.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PÉRDIDA O LIMITACIÓN DE LA CAPACIDAD LEGAL PARA ADMINISTRAR BIENES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remisión del juzgado de procedencia.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la resolución ejecutoriada respectiva o auto de discernimiento.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EC473A5F-5847-400C-AD80-0B2E198AF0A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7B872685-BA38-4685-8E3F-910113AB48B5}"/>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DC868DF3-9711-49CD-B598-92B8FB87473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146DA6EC-7C95-4618-A4E2-CD1C1083803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FA58844D-2DCB-4139-B73A-3511B44D4BB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D1E464B8-0538-40F0-98AE-E50536116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23EFCC6C-B9E0-4C79-98F2-FE9C6A8F64B5}"/>
              </a:ext>
            </a:extLst>
          </p:cNvPr>
          <p:cNvGraphicFramePr>
            <a:graphicFrameLocks noGrp="1"/>
          </p:cNvGraphicFramePr>
          <p:nvPr>
            <p:extLst>
              <p:ext uri="{D42A27DB-BD31-4B8C-83A1-F6EECF244321}">
                <p14:modId xmlns:p14="http://schemas.microsoft.com/office/powerpoint/2010/main" val="3074857093"/>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38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65566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A5EE7609-046A-458F-B1AB-8FF52AF8C2FA}"/>
              </a:ext>
            </a:extLst>
          </p:cNvPr>
          <p:cNvSpPr txBox="1">
            <a:spLocks noChangeArrowheads="1"/>
          </p:cNvSpPr>
          <p:nvPr/>
        </p:nvSpPr>
        <p:spPr bwMode="auto">
          <a:xfrm>
            <a:off x="304800" y="1371600"/>
            <a:ext cx="6172200" cy="495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000" tIns="45810" rIns="378000" bIns="45810">
            <a:spAutoFit/>
          </a:bodyPr>
          <a:lstStyle>
            <a:lvl1pPr defTabSz="915988" eaLnBrk="0" hangingPunct="0">
              <a:defRPr sz="1200">
                <a:solidFill>
                  <a:schemeClr val="tx1"/>
                </a:solidFill>
                <a:latin typeface="Arial" panose="020B0604020202020204" pitchFamily="34" charset="0"/>
              </a:defRPr>
            </a:lvl1pPr>
            <a:lvl2pPr marL="742950" indent="-285750" defTabSz="915988" eaLnBrk="0" hangingPunct="0">
              <a:defRPr sz="1200">
                <a:solidFill>
                  <a:schemeClr val="tx1"/>
                </a:solidFill>
                <a:latin typeface="Arial" panose="020B0604020202020204" pitchFamily="34" charset="0"/>
              </a:defRPr>
            </a:lvl2pPr>
            <a:lvl3pPr marL="1143000" indent="-228600" defTabSz="915988" eaLnBrk="0" hangingPunct="0">
              <a:defRPr sz="1200">
                <a:solidFill>
                  <a:schemeClr val="tx1"/>
                </a:solidFill>
                <a:latin typeface="Arial" panose="020B0604020202020204" pitchFamily="34" charset="0"/>
              </a:defRPr>
            </a:lvl3pPr>
            <a:lvl4pPr marL="1600200" indent="-228600" defTabSz="915988" eaLnBrk="0" hangingPunct="0">
              <a:defRPr sz="1200">
                <a:solidFill>
                  <a:schemeClr val="tx1"/>
                </a:solidFill>
                <a:latin typeface="Arial" panose="020B0604020202020204" pitchFamily="34" charset="0"/>
              </a:defRPr>
            </a:lvl4pPr>
            <a:lvl5pPr marL="2057400" indent="-228600" defTabSz="915988" eaLnBrk="0" hangingPunct="0">
              <a:defRPr sz="1200">
                <a:solidFill>
                  <a:schemeClr val="tx1"/>
                </a:solidFill>
                <a:latin typeface="Arial" panose="020B0604020202020204" pitchFamily="34" charset="0"/>
              </a:defRPr>
            </a:lvl5pPr>
            <a:lvl6pPr marL="2514600" indent="-228600" algn="ctr" defTabSz="915988"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915988"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915988"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915988"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400" b="1" dirty="0"/>
              <a:t>1.</a:t>
            </a:r>
          </a:p>
          <a:p>
            <a:pPr eaLnBrk="1" hangingPunct="1"/>
            <a:r>
              <a:rPr lang="es-MX" altLang="es-MX" sz="1400" b="1" dirty="0"/>
              <a:t>Introducción</a:t>
            </a:r>
          </a:p>
          <a:p>
            <a:pPr eaLnBrk="1" hangingPunct="1"/>
            <a:endParaRPr lang="es-MX" altLang="es-MX" b="1" dirty="0"/>
          </a:p>
          <a:p>
            <a:pPr algn="just" eaLnBrk="1" hangingPunct="1"/>
            <a:r>
              <a:rPr lang="es-ES" altLang="es-MX" dirty="0">
                <a:cs typeface="Times New Roman" panose="02020603050405020304" pitchFamily="18" charset="0"/>
              </a:rPr>
              <a:t>El presente manual es la versión detallada por escrito de los procedimientos a través de la descripción de los objetivos, funciones, autoridad y responsabilidad de los distintos puestos de trabajo a fin de mantener la estructura organizacional adecuada que permita realizar las funciones, así como las tareas administrativas especificas que se ejecutan en la Dirección del Registro Civil del H. Ayuntamiento de Tlatlauquitepec.</a:t>
            </a:r>
          </a:p>
          <a:p>
            <a:pPr algn="just" eaLnBrk="1" hangingPunct="1"/>
            <a:r>
              <a:rPr lang="es-ES" altLang="es-MX" dirty="0">
                <a:cs typeface="Arial" panose="020B0604020202020204" pitchFamily="34" charset="0"/>
              </a:rPr>
              <a:t> </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La principal finalidad en su elaboración es que cuente con su propio manual de procedimientos a fin de proporcionar al personal y funcionarios encargados de la dirección, una visión completa de las diversas funciones y actividades que asume y desarrolla esta Unidad Responsable y al mismo tiempo ser un documento guía en la ejecución de las actividades que se realizan.</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  </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Para lograr el mejor cumplimiento de este documento se recomienda efectuar su revisión semestral a fin de incluir las adecuaciones que surjan de los avances en el proceso del ejercicio de Gobierno 2018-2021</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 </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Este manual forma parte del activo fijo de la Dirección del Registro Civil, por consiguiente deberá permanecer en el centro de trabajo para efecto de consulta.</a:t>
            </a:r>
            <a:endParaRPr lang="es-MX" altLang="es-MX" dirty="0">
              <a:cs typeface="Arial" panose="020B0604020202020204" pitchFamily="34" charset="0"/>
            </a:endParaRPr>
          </a:p>
          <a:p>
            <a:pPr algn="just" eaLnBrk="1" hangingPunct="1"/>
            <a:endParaRPr lang="es-MX" altLang="es-MX" dirty="0"/>
          </a:p>
          <a:p>
            <a:pPr algn="just" eaLnBrk="1" hangingPunct="1">
              <a:lnSpc>
                <a:spcPct val="110000"/>
              </a:lnSpc>
            </a:pPr>
            <a:endParaRPr lang="es-MX" altLang="es-MX" dirty="0"/>
          </a:p>
        </p:txBody>
      </p:sp>
      <p:sp>
        <p:nvSpPr>
          <p:cNvPr id="17412" name="6 CuadroTexto">
            <a:extLst>
              <a:ext uri="{FF2B5EF4-FFF2-40B4-BE49-F238E27FC236}">
                <a16:creationId xmlns:a16="http://schemas.microsoft.com/office/drawing/2014/main" id="{C788D5F9-C909-4072-8E77-B87F8C781FC5}"/>
              </a:ext>
            </a:extLst>
          </p:cNvPr>
          <p:cNvSpPr txBox="1">
            <a:spLocks noChangeArrowheads="1"/>
          </p:cNvSpPr>
          <p:nvPr/>
        </p:nvSpPr>
        <p:spPr bwMode="auto">
          <a:xfrm>
            <a:off x="6092825" y="9083675"/>
            <a:ext cx="479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AEFBD217-F06C-4696-8EBA-CD23A190588C}" type="slidenum">
              <a:rPr lang="es-MX" altLang="es-MX" sz="1000"/>
              <a:pPr algn="r" eaLnBrk="1" hangingPunct="1"/>
              <a:t>3</a:t>
            </a:fld>
            <a:endParaRPr lang="es-MX" altLang="es-MX" sz="1000"/>
          </a:p>
        </p:txBody>
      </p:sp>
      <p:sp>
        <p:nvSpPr>
          <p:cNvPr id="5" name="Line 15">
            <a:extLst>
              <a:ext uri="{FF2B5EF4-FFF2-40B4-BE49-F238E27FC236}">
                <a16:creationId xmlns:a16="http://schemas.microsoft.com/office/drawing/2014/main" id="{20856DE5-A6A0-4C19-9AA4-D99B3DDE7B57}"/>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7">
            <a:extLst>
              <a:ext uri="{FF2B5EF4-FFF2-40B4-BE49-F238E27FC236}">
                <a16:creationId xmlns:a16="http://schemas.microsoft.com/office/drawing/2014/main" id="{21E7B7A1-AEF7-4B26-A3D8-1BD04E34227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4">
            <a:extLst>
              <a:ext uri="{FF2B5EF4-FFF2-40B4-BE49-F238E27FC236}">
                <a16:creationId xmlns:a16="http://schemas.microsoft.com/office/drawing/2014/main" id="{5D765BD1-871A-4FE7-9271-20D06C13698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6">
            <a:extLst>
              <a:ext uri="{FF2B5EF4-FFF2-40B4-BE49-F238E27FC236}">
                <a16:creationId xmlns:a16="http://schemas.microsoft.com/office/drawing/2014/main" id="{A364AA40-3CC0-4464-A216-9B16A844A59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3B40F9B9-A186-49B5-BA32-32E50AE53E64}"/>
              </a:ext>
            </a:extLst>
          </p:cNvPr>
          <p:cNvGraphicFramePr>
            <a:graphicFrameLocks noGrp="1"/>
          </p:cNvGraphicFramePr>
          <p:nvPr>
            <p:extLst>
              <p:ext uri="{D42A27DB-BD31-4B8C-83A1-F6EECF244321}">
                <p14:modId xmlns:p14="http://schemas.microsoft.com/office/powerpoint/2010/main" val="2837762647"/>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3"/>
            <a:extLst>
              <a:ext uri="{FF2B5EF4-FFF2-40B4-BE49-F238E27FC236}">
                <a16:creationId xmlns:a16="http://schemas.microsoft.com/office/drawing/2014/main" id="{1A73F6DE-9618-4A83-B406-58A3310EF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22D23CEB-267B-4805-8095-7CFDF81A647D}"/>
              </a:ext>
            </a:extLst>
          </p:cNvPr>
          <p:cNvGraphicFramePr>
            <a:graphicFrameLocks noGrp="1"/>
          </p:cNvGraphicFramePr>
          <p:nvPr>
            <p:extLst>
              <p:ext uri="{D42A27DB-BD31-4B8C-83A1-F6EECF244321}">
                <p14:modId xmlns:p14="http://schemas.microsoft.com/office/powerpoint/2010/main" val="150869170"/>
              </p:ext>
            </p:extLst>
          </p:nvPr>
        </p:nvGraphicFramePr>
        <p:xfrm>
          <a:off x="5340746" y="8995980"/>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 de 74</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88780B-4E4D-4E0A-A61B-ECBA4E1CFA72}"/>
              </a:ext>
            </a:extLst>
          </p:cNvPr>
          <p:cNvSpPr txBox="1"/>
          <p:nvPr/>
        </p:nvSpPr>
        <p:spPr>
          <a:xfrm>
            <a:off x="533833" y="1290694"/>
            <a:ext cx="5904656" cy="738664"/>
          </a:xfrm>
          <a:prstGeom prst="rect">
            <a:avLst/>
          </a:prstGeom>
          <a:noFill/>
        </p:spPr>
        <p:txBody>
          <a:bodyPr wrap="square" rtlCol="0">
            <a:spAutoFit/>
          </a:bodyPr>
          <a:lstStyle/>
          <a:p>
            <a:r>
              <a:rPr lang="es-MX" sz="1400" b="1" dirty="0"/>
              <a:t>4.6. </a:t>
            </a:r>
          </a:p>
          <a:p>
            <a:endParaRPr lang="es-MX" sz="1400" b="1" dirty="0"/>
          </a:p>
          <a:p>
            <a:pPr algn="l"/>
            <a:r>
              <a:rPr lang="es-MX" sz="1400" b="1" dirty="0"/>
              <a:t>Nombre del procedimiento: Otros Tramites</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EE99D215-5F12-4811-AE4A-CB0F501D69F7}"/>
              </a:ext>
            </a:extLst>
          </p:cNvPr>
          <p:cNvGraphicFramePr>
            <a:graphicFrameLocks noGrp="1"/>
          </p:cNvGraphicFramePr>
          <p:nvPr>
            <p:extLst>
              <p:ext uri="{D42A27DB-BD31-4B8C-83A1-F6EECF244321}">
                <p14:modId xmlns:p14="http://schemas.microsoft.com/office/powerpoint/2010/main" val="4184853453"/>
              </p:ext>
            </p:extLst>
          </p:nvPr>
        </p:nvGraphicFramePr>
        <p:xfrm>
          <a:off x="429141" y="2208287"/>
          <a:ext cx="5915024" cy="6086158"/>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253811">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LA NULIDAD DE ACTA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que se va a anular.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Oficio de remisión del juzgado de lo familiar de procedencia.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sentencia.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Auto que declare ejecutoriada la sentencia. </a:t>
                      </a:r>
                    </a:p>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LA RECTIFICACIÓN ADMINISTRATIVA DE ACTA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Acudir con los requisitos marcados,  a la Dirección del Registro del Estado Civil en el Estado, con domicilio en la 11 oriente 2003 Col. Azcarate (edificio central) trayendo consigo fotocopia certificada del acta asentada en el libro o copia certificada (en extracto) de la misma, expedida por la dirección o juzgado del juzgado del registro del estado civil, con la finalidad de informarle si es procedente o no su rectificación. Y en caso de ser procedente sugerirle las pruebas que deberá acompañar a su solicitud.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ANOTACIÓN EN EL LIBRO DUPLICADO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Reconocimiento de hijos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Fotocopia simple del acta de nacimiento del reconocido.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reconocimiento de hijos.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Adopción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nacimiento originaria (copia certificada donde el adoptado fue registrado por el padre y/o la madre consanguíneos).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la sentencia y del auto que la declare ejecutoriada. </a:t>
                      </a:r>
                    </a:p>
                    <a:p>
                      <a:pPr marL="0" indent="0" algn="just">
                        <a:lnSpc>
                          <a:spcPct val="107000"/>
                        </a:lnSpc>
                        <a:spcAft>
                          <a:spcPts val="0"/>
                        </a:spcAft>
                        <a:buFont typeface="Wingdings" panose="05000000000000000000" pitchFamily="2" charset="2"/>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Divorcio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Fotocopia del acta de matrimonio.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 la sentencia y del auto que la declare ejecutoriada (si el divorcio fue judicial).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de la resolución administrativa (si el divorcio fue administrativo).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4" name="Line 16">
            <a:extLst>
              <a:ext uri="{FF2B5EF4-FFF2-40B4-BE49-F238E27FC236}">
                <a16:creationId xmlns:a16="http://schemas.microsoft.com/office/drawing/2014/main" id="{09F3B2FF-E3BB-4570-857C-2C98D8D80B63}"/>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4">
            <a:extLst>
              <a:ext uri="{FF2B5EF4-FFF2-40B4-BE49-F238E27FC236}">
                <a16:creationId xmlns:a16="http://schemas.microsoft.com/office/drawing/2014/main" id="{E5F4847A-3B0F-491E-AE4D-1068ED25F8D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7">
            <a:extLst>
              <a:ext uri="{FF2B5EF4-FFF2-40B4-BE49-F238E27FC236}">
                <a16:creationId xmlns:a16="http://schemas.microsoft.com/office/drawing/2014/main" id="{32C62BE8-AEC3-466D-A48C-94622D51E87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5">
            <a:extLst>
              <a:ext uri="{FF2B5EF4-FFF2-40B4-BE49-F238E27FC236}">
                <a16:creationId xmlns:a16="http://schemas.microsoft.com/office/drawing/2014/main" id="{E43DBF6B-DC73-442C-AAC8-706997A86217}"/>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8" name="Tabla 7">
            <a:extLst>
              <a:ext uri="{FF2B5EF4-FFF2-40B4-BE49-F238E27FC236}">
                <a16:creationId xmlns:a16="http://schemas.microsoft.com/office/drawing/2014/main" id="{50ECB1A4-ACC6-408F-9150-68AC7E285C08}"/>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9" name="Picture 2077" descr="Resultado de imagen para ayuntamiento de tlatlauquitepec">
            <a:hlinkClick r:id="rId2"/>
            <a:extLst>
              <a:ext uri="{FF2B5EF4-FFF2-40B4-BE49-F238E27FC236}">
                <a16:creationId xmlns:a16="http://schemas.microsoft.com/office/drawing/2014/main" id="{2E49F58C-5411-4B12-8FE0-6BD57854C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a:extLst>
              <a:ext uri="{FF2B5EF4-FFF2-40B4-BE49-F238E27FC236}">
                <a16:creationId xmlns:a16="http://schemas.microsoft.com/office/drawing/2014/main" id="{AD38B560-D415-4C8F-A1FE-610FA612A109}"/>
              </a:ext>
            </a:extLst>
          </p:cNvPr>
          <p:cNvGraphicFramePr>
            <a:graphicFrameLocks noGrp="1"/>
          </p:cNvGraphicFramePr>
          <p:nvPr>
            <p:extLst>
              <p:ext uri="{D42A27DB-BD31-4B8C-83A1-F6EECF244321}">
                <p14:modId xmlns:p14="http://schemas.microsoft.com/office/powerpoint/2010/main" val="1069726287"/>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39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399765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609FC5-0E18-4E8A-8F0A-554637B41D6B}"/>
              </a:ext>
            </a:extLst>
          </p:cNvPr>
          <p:cNvSpPr txBox="1"/>
          <p:nvPr/>
        </p:nvSpPr>
        <p:spPr>
          <a:xfrm>
            <a:off x="533833" y="1290694"/>
            <a:ext cx="5904656" cy="523220"/>
          </a:xfrm>
          <a:prstGeom prst="rect">
            <a:avLst/>
          </a:prstGeom>
          <a:noFill/>
        </p:spPr>
        <p:txBody>
          <a:bodyPr wrap="square" rtlCol="0">
            <a:spAutoFit/>
          </a:bodyPr>
          <a:lstStyle/>
          <a:p>
            <a:r>
              <a:rPr lang="es-MX" sz="1400" b="1" dirty="0"/>
              <a:t>4.6. </a:t>
            </a:r>
          </a:p>
          <a:p>
            <a:pPr algn="l"/>
            <a:r>
              <a:rPr lang="es-MX" sz="1400" b="1" dirty="0"/>
              <a:t>Nombre del procedimiento: Otros Tramites</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5FA45CA3-A144-43C7-8DE8-E84768B51DCA}"/>
              </a:ext>
            </a:extLst>
          </p:cNvPr>
          <p:cNvGraphicFramePr>
            <a:graphicFrameLocks noGrp="1"/>
          </p:cNvGraphicFramePr>
          <p:nvPr>
            <p:extLst>
              <p:ext uri="{D42A27DB-BD31-4B8C-83A1-F6EECF244321}">
                <p14:modId xmlns:p14="http://schemas.microsoft.com/office/powerpoint/2010/main" val="1797899095"/>
              </p:ext>
            </p:extLst>
          </p:nvPr>
        </p:nvGraphicFramePr>
        <p:xfrm>
          <a:off x="414750" y="1939746"/>
          <a:ext cx="5915024" cy="6803708"/>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253811">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LA BÚSQUEDA </a:t>
                      </a:r>
                    </a:p>
                    <a:p>
                      <a:pPr marL="228600" indent="-228600" algn="just">
                        <a:lnSpc>
                          <a:spcPct val="107000"/>
                        </a:lnSpc>
                        <a:spcAft>
                          <a:spcPts val="0"/>
                        </a:spcAft>
                        <a:buAutoNum type="arabi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acta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exista libro duplicado.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Nombre del interesado.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Fecha de nacimiento.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Lugar de nacimiento.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Nombre de los padres del interesado.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Años de búsqueda que solicita. </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De libro duplicado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Tipo de libro (nacimiento, matrimonio, defunción, etc.)</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Número de libro.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Año del libro.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Juzgado. </a:t>
                      </a:r>
                    </a:p>
                    <a:p>
                      <a:pPr marL="0" indent="0" algn="just">
                        <a:lnSpc>
                          <a:spcPct val="107000"/>
                        </a:lnSpc>
                        <a:spcAft>
                          <a:spcPts val="0"/>
                        </a:spcAft>
                        <a:buNone/>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De registro de matrimonio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exista libro duplicado.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Fotocopia del acta de nacimiento del interesado.</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Nombre del interesado.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Lugar de nacimiento.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Datos del registro del acta de nacimiento (juzgado, fecha de registro, número de libro y número de acta).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Años de búsqueda que solicita. </a:t>
                      </a:r>
                    </a:p>
                    <a:p>
                      <a:pPr marL="0" indent="0" algn="just">
                        <a:lnSpc>
                          <a:spcPct val="107000"/>
                        </a:lnSpc>
                        <a:spcAft>
                          <a:spcPts val="0"/>
                        </a:spcAft>
                        <a:buFont typeface="Wingdings" panose="05000000000000000000" pitchFamily="2" charset="2"/>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LA CONSTANCIA RESULTADO DE LA BÚSQUEDA </a:t>
                      </a:r>
                    </a:p>
                    <a:p>
                      <a:pPr marL="228600" indent="-228600" algn="just">
                        <a:lnSpc>
                          <a:spcPct val="107000"/>
                        </a:lnSpc>
                        <a:spcAft>
                          <a:spcPts val="0"/>
                        </a:spcAft>
                        <a:buFont typeface="Wingdings" panose="05000000000000000000" pitchFamily="2" charset="2"/>
                        <a:buAutoNum type="arabi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inexistencia de registro.</a:t>
                      </a:r>
                    </a:p>
                    <a:p>
                      <a:pPr marL="228600" indent="-228600" algn="just">
                        <a:lnSpc>
                          <a:spcPct val="107000"/>
                        </a:lnSpc>
                        <a:spcAft>
                          <a:spcPts val="0"/>
                        </a:spcAft>
                        <a:buFont typeface="Wingdings" panose="05000000000000000000" pitchFamily="2" charset="2"/>
                        <a:buAutoNum type="arabi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inexistencia del libro duplicado. </a:t>
                      </a:r>
                    </a:p>
                    <a:p>
                      <a:pPr marL="228600" indent="-228600" algn="just">
                        <a:lnSpc>
                          <a:spcPct val="107000"/>
                        </a:lnSpc>
                        <a:spcAft>
                          <a:spcPts val="0"/>
                        </a:spcAft>
                        <a:buFont typeface="Wingdings" panose="05000000000000000000" pitchFamily="2" charset="2"/>
                        <a:buAutoNum type="arabi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inexistencia de no matrimonio y/o soltería. </a:t>
                      </a:r>
                    </a:p>
                    <a:p>
                      <a:pPr marL="228600" indent="-228600" algn="just">
                        <a:lnSpc>
                          <a:spcPct val="107000"/>
                        </a:lnSpc>
                        <a:spcAft>
                          <a:spcPts val="0"/>
                        </a:spcAft>
                        <a:buFont typeface="Wingdings" panose="05000000000000000000" pitchFamily="2" charset="2"/>
                        <a:buAutoNum type="arabi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Constancia de extemporaneidad.</a:t>
                      </a:r>
                    </a:p>
                    <a:p>
                      <a:pPr marL="0" indent="0" algn="just">
                        <a:lnSpc>
                          <a:spcPct val="107000"/>
                        </a:lnSpc>
                        <a:spcAft>
                          <a:spcPts val="0"/>
                        </a:spcAft>
                        <a:buFont typeface="Wingdings" panose="05000000000000000000" pitchFamily="2" charset="2"/>
                        <a:buNone/>
                      </a:pPr>
                      <a:r>
                        <a:rPr lang="es-MX"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 COTEJO DE ACTA VÍA TELEFÓNICA </a:t>
                      </a: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(por diferentes Dependencias Estatales, Federales y hasta particulares radicados en otros Estados de la República Mexicana)</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no exista libro duplicado.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Fotocopia del acta correspondiente o datos de ubicación registral (número de libro, número de acta y/o foja, fecha de registro y juzgado de registro.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Presentarse ante el departamento de servicios al ciudadano para que el ejecutivo realice servicio. </a:t>
                      </a:r>
                    </a:p>
                    <a:p>
                      <a:pPr marL="171450" indent="-171450" algn="just">
                        <a:lnSpc>
                          <a:spcPct val="107000"/>
                        </a:lnSpc>
                        <a:spcAft>
                          <a:spcPts val="0"/>
                        </a:spcAft>
                        <a:buFont typeface="Wingdings" panose="05000000000000000000" pitchFamily="2" charset="2"/>
                        <a:buChar char="Ø"/>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Resultado de la búsqueda.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4" name="Line 16">
            <a:extLst>
              <a:ext uri="{FF2B5EF4-FFF2-40B4-BE49-F238E27FC236}">
                <a16:creationId xmlns:a16="http://schemas.microsoft.com/office/drawing/2014/main" id="{95833F79-E8C9-4E41-9CBF-06401F760554}"/>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4">
            <a:extLst>
              <a:ext uri="{FF2B5EF4-FFF2-40B4-BE49-F238E27FC236}">
                <a16:creationId xmlns:a16="http://schemas.microsoft.com/office/drawing/2014/main" id="{1D3D260A-A954-4672-9BAA-229D119C28B1}"/>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7">
            <a:extLst>
              <a:ext uri="{FF2B5EF4-FFF2-40B4-BE49-F238E27FC236}">
                <a16:creationId xmlns:a16="http://schemas.microsoft.com/office/drawing/2014/main" id="{5FB76F82-5F24-4374-97D8-37E92CC08AFD}"/>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5">
            <a:extLst>
              <a:ext uri="{FF2B5EF4-FFF2-40B4-BE49-F238E27FC236}">
                <a16:creationId xmlns:a16="http://schemas.microsoft.com/office/drawing/2014/main" id="{6CA1121C-3E22-4451-997F-F2C4C40D090C}"/>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8" name="Tabla 7">
            <a:extLst>
              <a:ext uri="{FF2B5EF4-FFF2-40B4-BE49-F238E27FC236}">
                <a16:creationId xmlns:a16="http://schemas.microsoft.com/office/drawing/2014/main" id="{F56485ED-F519-4A69-8CA0-314AC183643B}"/>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9" name="Picture 2077" descr="Resultado de imagen para ayuntamiento de tlatlauquitepec">
            <a:hlinkClick r:id="rId2"/>
            <a:extLst>
              <a:ext uri="{FF2B5EF4-FFF2-40B4-BE49-F238E27FC236}">
                <a16:creationId xmlns:a16="http://schemas.microsoft.com/office/drawing/2014/main" id="{EC0205EB-4BAD-48E2-81BC-4F9EBF0D2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a:extLst>
              <a:ext uri="{FF2B5EF4-FFF2-40B4-BE49-F238E27FC236}">
                <a16:creationId xmlns:a16="http://schemas.microsoft.com/office/drawing/2014/main" id="{4527F2C3-9A64-4C44-AEF7-AFEBF7DB17E6}"/>
              </a:ext>
            </a:extLst>
          </p:cNvPr>
          <p:cNvGraphicFramePr>
            <a:graphicFrameLocks noGrp="1"/>
          </p:cNvGraphicFramePr>
          <p:nvPr>
            <p:extLst>
              <p:ext uri="{D42A27DB-BD31-4B8C-83A1-F6EECF244321}">
                <p14:modId xmlns:p14="http://schemas.microsoft.com/office/powerpoint/2010/main" val="3482826273"/>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40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71168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903056961"/>
              </p:ext>
            </p:extLst>
          </p:nvPr>
        </p:nvGraphicFramePr>
        <p:xfrm>
          <a:off x="474628" y="1892289"/>
          <a:ext cx="5820407" cy="4654833"/>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Acude al Registro Civil y solicita información para llevar a cabo tramite en particular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le proporciona la información sobre los documentos necesario para realizar el trámite de acuerdo a su situación particular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información y procede a reunir la documentación solicitada según sea el caso y la presenta para su trámite.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r>
                        <a:rPr lang="es-MX" sz="1200" dirty="0">
                          <a:latin typeface="Arial" panose="020B0604020202020204" pitchFamily="34" charset="0"/>
                          <a:cs typeface="Arial" panose="020B0604020202020204" pitchFamily="34" charset="0"/>
                        </a:rPr>
                        <a:t>Recibe documentación, la revisa y la turna al área secretarial o turna a la Dependencia correspondiente que resuelva el caso en particular. Asigna Folio. </a:t>
                      </a:r>
                    </a:p>
                  </a:txBody>
                  <a:tcPr marL="68580" marR="68580" marT="0" marB="0"/>
                </a:tc>
                <a:extLst>
                  <a:ext uri="{0D108BD9-81ED-4DB2-BD59-A6C34878D82A}">
                    <a16:rowId xmlns:a16="http://schemas.microsoft.com/office/drawing/2014/main" val="4175772796"/>
                  </a:ext>
                </a:extLst>
              </a:tr>
              <a:tr h="420608">
                <a:tc>
                  <a:txBody>
                    <a:bodyPr/>
                    <a:lstStyle/>
                    <a:p>
                      <a:pPr algn="ctr"/>
                      <a:r>
                        <a:rPr lang="es-MX" sz="1200" dirty="0">
                          <a:latin typeface="Arial" panose="020B0604020202020204" pitchFamily="34" charset="0"/>
                          <a:cs typeface="Arial" panose="020B0604020202020204" pitchFamily="34" charset="0"/>
                        </a:rPr>
                        <a:t>5</a:t>
                      </a:r>
                    </a:p>
                  </a:txBody>
                  <a:tcPr marL="68580" marR="68580" marT="0" marB="0"/>
                </a:tc>
                <a:tc>
                  <a:txBody>
                    <a:bodyPr/>
                    <a:lstStyle/>
                    <a:p>
                      <a:r>
                        <a:rPr lang="es-MX" sz="1200" dirty="0">
                          <a:latin typeface="Arial" panose="020B0604020202020204" pitchFamily="34" charset="0"/>
                          <a:cs typeface="Arial" panose="020B0604020202020204" pitchFamily="34" charset="0"/>
                        </a:rPr>
                        <a:t>Interesado</a:t>
                      </a:r>
                    </a:p>
                  </a:txBody>
                  <a:tcPr marL="68580" marR="68580" marT="0" marB="0"/>
                </a:tc>
                <a:tc>
                  <a:txBody>
                    <a:bodyPr/>
                    <a:lstStyle/>
                    <a:p>
                      <a:r>
                        <a:rPr lang="es-MX" sz="1200" dirty="0">
                          <a:latin typeface="Arial" panose="020B0604020202020204" pitchFamily="34" charset="0"/>
                          <a:cs typeface="Arial" panose="020B0604020202020204" pitchFamily="34" charset="0"/>
                        </a:rPr>
                        <a:t>Acude a Tesorería a pagar por el Derecho</a:t>
                      </a:r>
                    </a:p>
                  </a:txBody>
                  <a:tcPr marL="68580" marR="68580" marT="0" marB="0"/>
                </a:tc>
                <a:extLst>
                  <a:ext uri="{0D108BD9-81ED-4DB2-BD59-A6C34878D82A}">
                    <a16:rowId xmlns:a16="http://schemas.microsoft.com/office/drawing/2014/main" val="695602658"/>
                  </a:ext>
                </a:extLst>
              </a:tr>
              <a:tr h="24761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Tesorería</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el pago de derechos</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el comprobante de pago y procede a resolver el caso en particular</a:t>
                      </a:r>
                    </a:p>
                  </a:txBody>
                  <a:tcPr marL="68580" marR="68580" marT="0" marB="0"/>
                </a:tc>
                <a:extLst>
                  <a:ext uri="{0D108BD9-81ED-4DB2-BD59-A6C34878D82A}">
                    <a16:rowId xmlns:a16="http://schemas.microsoft.com/office/drawing/2014/main" val="1863288757"/>
                  </a:ext>
                </a:extLst>
              </a:tr>
              <a:tr h="24344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documento solicitado, revisa que los datos asentados sean los correctos y devuelve. </a:t>
                      </a:r>
                    </a:p>
                  </a:txBody>
                  <a:tcPr marL="68580" marR="68580" marT="0" marB="0"/>
                </a:tc>
                <a:extLst>
                  <a:ext uri="{0D108BD9-81ED-4DB2-BD59-A6C34878D82A}">
                    <a16:rowId xmlns:a16="http://schemas.microsoft.com/office/drawing/2014/main" val="3905927076"/>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y sella, entrega un tanto al interesado y turna a las Dependencias correspondientes </a:t>
                      </a:r>
                    </a:p>
                  </a:txBody>
                  <a:tcPr marL="68580" marR="68580" marT="0" marB="0"/>
                </a:tc>
                <a:extLst>
                  <a:ext uri="{0D108BD9-81ED-4DB2-BD59-A6C34878D82A}">
                    <a16:rowId xmlns:a16="http://schemas.microsoft.com/office/drawing/2014/main" val="346264453"/>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trámite en particular. </a:t>
                      </a:r>
                    </a:p>
                  </a:txBody>
                  <a:tcPr marL="68580" marR="68580" marT="0" marB="0"/>
                </a:tc>
                <a:extLst>
                  <a:ext uri="{0D108BD9-81ED-4DB2-BD59-A6C34878D82A}">
                    <a16:rowId xmlns:a16="http://schemas.microsoft.com/office/drawing/2014/main" val="263991283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Otros Tramites</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527354666"/>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41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272878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4206066034"/>
              </p:ext>
            </p:extLst>
          </p:nvPr>
        </p:nvGraphicFramePr>
        <p:xfrm>
          <a:off x="533202" y="790927"/>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Otros Tramites</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293846832"/>
              </p:ext>
            </p:extLst>
          </p:nvPr>
        </p:nvGraphicFramePr>
        <p:xfrm>
          <a:off x="540941" y="1109695"/>
          <a:ext cx="5904653" cy="426720"/>
        </p:xfrm>
        <a:graphic>
          <a:graphicData uri="http://schemas.openxmlformats.org/drawingml/2006/table">
            <a:tbl>
              <a:tblPr firstRow="1" bandRow="1">
                <a:tableStyleId>{F5AB1C69-6EDB-4FF4-983F-18BD219EF322}</a:tableStyleId>
              </a:tblPr>
              <a:tblGrid>
                <a:gridCol w="1440159">
                  <a:extLst>
                    <a:ext uri="{9D8B030D-6E8A-4147-A177-3AD203B41FA5}">
                      <a16:colId xmlns:a16="http://schemas.microsoft.com/office/drawing/2014/main" val="3531676926"/>
                    </a:ext>
                  </a:extLst>
                </a:gridCol>
                <a:gridCol w="1512166">
                  <a:extLst>
                    <a:ext uri="{9D8B030D-6E8A-4147-A177-3AD203B41FA5}">
                      <a16:colId xmlns:a16="http://schemas.microsoft.com/office/drawing/2014/main" val="4179167614"/>
                    </a:ext>
                  </a:extLst>
                </a:gridCol>
                <a:gridCol w="1512166">
                  <a:extLst>
                    <a:ext uri="{9D8B030D-6E8A-4147-A177-3AD203B41FA5}">
                      <a16:colId xmlns:a16="http://schemas.microsoft.com/office/drawing/2014/main" val="2448661494"/>
                    </a:ext>
                  </a:extLst>
                </a:gridCol>
                <a:gridCol w="1440162">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Interesado</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Tesorería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Dependencia correspondiente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80530930"/>
              </p:ext>
            </p:extLst>
          </p:nvPr>
        </p:nvGraphicFramePr>
        <p:xfrm>
          <a:off x="533202" y="1527330"/>
          <a:ext cx="5912392" cy="6954299"/>
        </p:xfrm>
        <a:graphic>
          <a:graphicData uri="http://schemas.openxmlformats.org/drawingml/2006/table">
            <a:tbl>
              <a:tblPr firstRow="1" bandRow="1">
                <a:tableStyleId>{F5AB1C69-6EDB-4FF4-983F-18BD219EF322}</a:tableStyleId>
              </a:tblPr>
              <a:tblGrid>
                <a:gridCol w="1465576">
                  <a:extLst>
                    <a:ext uri="{9D8B030D-6E8A-4147-A177-3AD203B41FA5}">
                      <a16:colId xmlns:a16="http://schemas.microsoft.com/office/drawing/2014/main" val="3531676926"/>
                    </a:ext>
                  </a:extLst>
                </a:gridCol>
                <a:gridCol w="1517744">
                  <a:extLst>
                    <a:ext uri="{9D8B030D-6E8A-4147-A177-3AD203B41FA5}">
                      <a16:colId xmlns:a16="http://schemas.microsoft.com/office/drawing/2014/main" val="4179167614"/>
                    </a:ext>
                  </a:extLst>
                </a:gridCol>
                <a:gridCol w="1464536">
                  <a:extLst>
                    <a:ext uri="{9D8B030D-6E8A-4147-A177-3AD203B41FA5}">
                      <a16:colId xmlns:a16="http://schemas.microsoft.com/office/drawing/2014/main" val="2350135489"/>
                    </a:ext>
                  </a:extLst>
                </a:gridCol>
                <a:gridCol w="1464536">
                  <a:extLst>
                    <a:ext uri="{9D8B030D-6E8A-4147-A177-3AD203B41FA5}">
                      <a16:colId xmlns:a16="http://schemas.microsoft.com/office/drawing/2014/main" val="4046558862"/>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55" name="CuadroTexto 54">
            <a:extLst>
              <a:ext uri="{FF2B5EF4-FFF2-40B4-BE49-F238E27FC236}">
                <a16:creationId xmlns:a16="http://schemas.microsoft.com/office/drawing/2014/main" id="{C5D463C6-A0F7-44F7-B74C-ADD0ABA1C190}"/>
              </a:ext>
            </a:extLst>
          </p:cNvPr>
          <p:cNvSpPr txBox="1"/>
          <p:nvPr/>
        </p:nvSpPr>
        <p:spPr>
          <a:xfrm>
            <a:off x="1594098" y="1934634"/>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3258631" y="1902142"/>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1594098" y="2614014"/>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247024" y="4090665"/>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4597613" y="5042760"/>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1626791" y="5053512"/>
            <a:ext cx="242374" cy="215444"/>
          </a:xfrm>
          <a:prstGeom prst="rect">
            <a:avLst/>
          </a:prstGeom>
          <a:noFill/>
        </p:spPr>
        <p:txBody>
          <a:bodyPr wrap="none" rtlCol="0">
            <a:spAutoFit/>
          </a:bodyPr>
          <a:lstStyle/>
          <a:p>
            <a:r>
              <a:rPr lang="es-MX" sz="800" dirty="0"/>
              <a:t>5</a:t>
            </a:r>
          </a:p>
        </p:txBody>
      </p:sp>
      <p:sp>
        <p:nvSpPr>
          <p:cNvPr id="66" name="CuadroTexto 65">
            <a:extLst>
              <a:ext uri="{FF2B5EF4-FFF2-40B4-BE49-F238E27FC236}">
                <a16:creationId xmlns:a16="http://schemas.microsoft.com/office/drawing/2014/main" id="{A48961E4-33A7-40E8-8DF2-C72637099C1C}"/>
              </a:ext>
            </a:extLst>
          </p:cNvPr>
          <p:cNvSpPr txBox="1"/>
          <p:nvPr/>
        </p:nvSpPr>
        <p:spPr>
          <a:xfrm>
            <a:off x="3127648" y="5787481"/>
            <a:ext cx="441510" cy="215444"/>
          </a:xfrm>
          <a:prstGeom prst="rect">
            <a:avLst/>
          </a:prstGeom>
          <a:noFill/>
        </p:spPr>
        <p:txBody>
          <a:bodyPr wrap="square" rtlCol="0">
            <a:spAutoFit/>
          </a:bodyPr>
          <a:lstStyle/>
          <a:p>
            <a:r>
              <a:rPr lang="es-MX" sz="800" dirty="0"/>
              <a:t>7</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675655172"/>
              </p:ext>
            </p:extLst>
          </p:nvPr>
        </p:nvGraphicFramePr>
        <p:xfrm>
          <a:off x="5094320" y="8912203"/>
          <a:ext cx="1398556" cy="370840"/>
        </p:xfrm>
        <a:graphic>
          <a:graphicData uri="http://schemas.openxmlformats.org/drawingml/2006/table">
            <a:tbl>
              <a:tblPr firstRow="1" bandRow="1">
                <a:tableStyleId>{F5AB1C69-6EDB-4FF4-983F-18BD219EF322}</a:tableStyleId>
              </a:tblPr>
              <a:tblGrid>
                <a:gridCol w="1398556">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42 de 74</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1602433" y="6530879"/>
            <a:ext cx="319134" cy="215444"/>
          </a:xfrm>
          <a:prstGeom prst="rect">
            <a:avLst/>
          </a:prstGeom>
          <a:noFill/>
        </p:spPr>
        <p:txBody>
          <a:bodyPr wrap="square" rtlCol="0">
            <a:spAutoFit/>
          </a:bodyPr>
          <a:lstStyle/>
          <a:p>
            <a:r>
              <a:rPr lang="es-MX" sz="800" dirty="0"/>
              <a:t>8</a:t>
            </a:r>
          </a:p>
        </p:txBody>
      </p:sp>
      <p:sp>
        <p:nvSpPr>
          <p:cNvPr id="111" name="CuadroTexto 110">
            <a:extLst>
              <a:ext uri="{FF2B5EF4-FFF2-40B4-BE49-F238E27FC236}">
                <a16:creationId xmlns:a16="http://schemas.microsoft.com/office/drawing/2014/main" id="{28E0CADF-3E3D-473B-A243-B882354B62FC}"/>
              </a:ext>
            </a:extLst>
          </p:cNvPr>
          <p:cNvSpPr txBox="1"/>
          <p:nvPr/>
        </p:nvSpPr>
        <p:spPr>
          <a:xfrm rot="10800000" flipV="1">
            <a:off x="1602434" y="7548027"/>
            <a:ext cx="319134" cy="215444"/>
          </a:xfrm>
          <a:prstGeom prst="rect">
            <a:avLst/>
          </a:prstGeom>
          <a:noFill/>
        </p:spPr>
        <p:txBody>
          <a:bodyPr wrap="square" rtlCol="0">
            <a:spAutoFit/>
          </a:bodyPr>
          <a:lstStyle/>
          <a:p>
            <a:r>
              <a:rPr lang="es-MX" sz="800" dirty="0"/>
              <a:t>10</a:t>
            </a:r>
          </a:p>
        </p:txBody>
      </p:sp>
      <p:sp>
        <p:nvSpPr>
          <p:cNvPr id="112" name="CuadroTexto 111">
            <a:extLst>
              <a:ext uri="{FF2B5EF4-FFF2-40B4-BE49-F238E27FC236}">
                <a16:creationId xmlns:a16="http://schemas.microsoft.com/office/drawing/2014/main" id="{41F70F89-7510-486B-9481-6DA031AA653E}"/>
              </a:ext>
            </a:extLst>
          </p:cNvPr>
          <p:cNvSpPr txBox="1"/>
          <p:nvPr/>
        </p:nvSpPr>
        <p:spPr>
          <a:xfrm rot="10800000" flipV="1">
            <a:off x="3127648" y="7038893"/>
            <a:ext cx="319134" cy="215444"/>
          </a:xfrm>
          <a:prstGeom prst="rect">
            <a:avLst/>
          </a:prstGeom>
          <a:noFill/>
        </p:spPr>
        <p:txBody>
          <a:bodyPr wrap="square" rtlCol="0">
            <a:spAutoFit/>
          </a:bodyPr>
          <a:lstStyle/>
          <a:p>
            <a:r>
              <a:rPr lang="es-MX" sz="800" dirty="0"/>
              <a:t>9</a:t>
            </a:r>
          </a:p>
        </p:txBody>
      </p:sp>
      <p:sp>
        <p:nvSpPr>
          <p:cNvPr id="74" name="CuadroTexto 73">
            <a:extLst>
              <a:ext uri="{FF2B5EF4-FFF2-40B4-BE49-F238E27FC236}">
                <a16:creationId xmlns:a16="http://schemas.microsoft.com/office/drawing/2014/main" id="{FAD3B087-C338-4F4F-A6B3-4063A1D2BC5D}"/>
              </a:ext>
            </a:extLst>
          </p:cNvPr>
          <p:cNvSpPr txBox="1"/>
          <p:nvPr/>
        </p:nvSpPr>
        <p:spPr>
          <a:xfrm>
            <a:off x="-979687" y="6989685"/>
            <a:ext cx="300082" cy="215444"/>
          </a:xfrm>
          <a:prstGeom prst="rect">
            <a:avLst/>
          </a:prstGeom>
          <a:noFill/>
        </p:spPr>
        <p:txBody>
          <a:bodyPr wrap="none" rtlCol="0">
            <a:spAutoFit/>
          </a:bodyPr>
          <a:lstStyle/>
          <a:p>
            <a:r>
              <a:rPr lang="es-MX" sz="800" dirty="0"/>
              <a:t>11</a:t>
            </a:r>
          </a:p>
        </p:txBody>
      </p:sp>
      <p:sp>
        <p:nvSpPr>
          <p:cNvPr id="7" name="Diagrama de flujo: terminador 6">
            <a:extLst>
              <a:ext uri="{FF2B5EF4-FFF2-40B4-BE49-F238E27FC236}">
                <a16:creationId xmlns:a16="http://schemas.microsoft.com/office/drawing/2014/main" id="{657DE953-C2EA-4ED3-BF8F-535FC606790E}"/>
              </a:ext>
            </a:extLst>
          </p:cNvPr>
          <p:cNvSpPr/>
          <p:nvPr/>
        </p:nvSpPr>
        <p:spPr bwMode="auto">
          <a:xfrm>
            <a:off x="848698" y="1580154"/>
            <a:ext cx="720080" cy="252186"/>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a:ln>
                  <a:noFill/>
                </a:ln>
                <a:solidFill>
                  <a:schemeClr val="tx1"/>
                </a:solidFill>
                <a:effectLst/>
                <a:latin typeface="Arial" charset="0"/>
              </a:rPr>
              <a:t>Inicio</a:t>
            </a:r>
          </a:p>
        </p:txBody>
      </p:sp>
      <p:cxnSp>
        <p:nvCxnSpPr>
          <p:cNvPr id="108" name="Conector recto de flecha 107">
            <a:extLst>
              <a:ext uri="{FF2B5EF4-FFF2-40B4-BE49-F238E27FC236}">
                <a16:creationId xmlns:a16="http://schemas.microsoft.com/office/drawing/2014/main" id="{C0E1DCA6-A9FE-4E2F-8191-32AAAC70E126}"/>
              </a:ext>
            </a:extLst>
          </p:cNvPr>
          <p:cNvCxnSpPr/>
          <p:nvPr/>
        </p:nvCxnSpPr>
        <p:spPr bwMode="auto">
          <a:xfrm>
            <a:off x="1210569" y="1884134"/>
            <a:ext cx="0" cy="2154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Diagrama de flujo: terminador 10">
            <a:extLst>
              <a:ext uri="{FF2B5EF4-FFF2-40B4-BE49-F238E27FC236}">
                <a16:creationId xmlns:a16="http://schemas.microsoft.com/office/drawing/2014/main" id="{D8F4C75F-087A-4B47-BED0-852A2EC28167}"/>
              </a:ext>
            </a:extLst>
          </p:cNvPr>
          <p:cNvSpPr/>
          <p:nvPr/>
        </p:nvSpPr>
        <p:spPr bwMode="auto">
          <a:xfrm>
            <a:off x="958012" y="8240482"/>
            <a:ext cx="636086" cy="215444"/>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Fin</a:t>
            </a:r>
          </a:p>
        </p:txBody>
      </p:sp>
      <p:sp>
        <p:nvSpPr>
          <p:cNvPr id="2" name="Rectángulo 1">
            <a:extLst>
              <a:ext uri="{FF2B5EF4-FFF2-40B4-BE49-F238E27FC236}">
                <a16:creationId xmlns:a16="http://schemas.microsoft.com/office/drawing/2014/main" id="{26BC71DF-42D9-4769-BA39-F55931D5967E}"/>
              </a:ext>
            </a:extLst>
          </p:cNvPr>
          <p:cNvSpPr/>
          <p:nvPr/>
        </p:nvSpPr>
        <p:spPr bwMode="auto">
          <a:xfrm>
            <a:off x="610169" y="2099578"/>
            <a:ext cx="1230479" cy="53137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a:solidFill>
                  <a:schemeClr val="tx1"/>
                </a:solidFill>
                <a:latin typeface="Arial" charset="0"/>
              </a:rPr>
              <a:t>Solicita Información para realizar el trámite </a:t>
            </a:r>
            <a:endParaRPr kumimoji="0" lang="es-MX" sz="900" b="0" i="0" u="none" strike="noStrike" cap="none" normalizeH="0" baseline="0">
              <a:ln>
                <a:noFill/>
              </a:ln>
              <a:solidFill>
                <a:schemeClr val="tx1"/>
              </a:solidFill>
              <a:effectLst/>
              <a:latin typeface="Arial" charset="0"/>
            </a:endParaRPr>
          </a:p>
        </p:txBody>
      </p:sp>
      <p:sp>
        <p:nvSpPr>
          <p:cNvPr id="51" name="Rectángulo 50">
            <a:extLst>
              <a:ext uri="{FF2B5EF4-FFF2-40B4-BE49-F238E27FC236}">
                <a16:creationId xmlns:a16="http://schemas.microsoft.com/office/drawing/2014/main" id="{7728BEC6-9E69-4B69-BB26-E4988F834714}"/>
              </a:ext>
            </a:extLst>
          </p:cNvPr>
          <p:cNvSpPr/>
          <p:nvPr/>
        </p:nvSpPr>
        <p:spPr bwMode="auto">
          <a:xfrm>
            <a:off x="2249209" y="2099578"/>
            <a:ext cx="1230479" cy="53137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dirty="0">
                <a:solidFill>
                  <a:schemeClr val="tx1"/>
                </a:solidFill>
                <a:latin typeface="Arial" charset="0"/>
              </a:rPr>
              <a:t>Proporciona información </a:t>
            </a:r>
            <a:endParaRPr kumimoji="0" lang="es-MX" sz="900" b="0" i="0" u="none" strike="noStrike" cap="none" normalizeH="0" baseline="0" dirty="0">
              <a:ln>
                <a:noFill/>
              </a:ln>
              <a:solidFill>
                <a:schemeClr val="tx1"/>
              </a:solidFill>
              <a:effectLst/>
              <a:latin typeface="Arial" charset="0"/>
            </a:endParaRPr>
          </a:p>
        </p:txBody>
      </p:sp>
      <p:sp>
        <p:nvSpPr>
          <p:cNvPr id="52" name="Rectángulo 51">
            <a:extLst>
              <a:ext uri="{FF2B5EF4-FFF2-40B4-BE49-F238E27FC236}">
                <a16:creationId xmlns:a16="http://schemas.microsoft.com/office/drawing/2014/main" id="{BE56A13A-7B4B-4626-AAA4-15324B32505A}"/>
              </a:ext>
            </a:extLst>
          </p:cNvPr>
          <p:cNvSpPr/>
          <p:nvPr/>
        </p:nvSpPr>
        <p:spPr bwMode="auto">
          <a:xfrm>
            <a:off x="623389" y="2794993"/>
            <a:ext cx="1230479" cy="53137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dirty="0">
                <a:solidFill>
                  <a:schemeClr val="tx1"/>
                </a:solidFill>
                <a:latin typeface="Arial" charset="0"/>
              </a:rPr>
              <a:t>Reúne documentos solicitados </a:t>
            </a:r>
            <a:endParaRPr kumimoji="0" lang="es-MX" sz="900" b="0" i="0" u="none" strike="noStrike" cap="none" normalizeH="0" baseline="0" dirty="0">
              <a:ln>
                <a:noFill/>
              </a:ln>
              <a:solidFill>
                <a:schemeClr val="tx1"/>
              </a:solidFill>
              <a:effectLst/>
              <a:latin typeface="Arial" charset="0"/>
            </a:endParaRPr>
          </a:p>
        </p:txBody>
      </p:sp>
      <p:sp>
        <p:nvSpPr>
          <p:cNvPr id="3" name="Diagrama de flujo: decisión 2">
            <a:extLst>
              <a:ext uri="{FF2B5EF4-FFF2-40B4-BE49-F238E27FC236}">
                <a16:creationId xmlns:a16="http://schemas.microsoft.com/office/drawing/2014/main" id="{81182BA2-BD14-4E95-8A06-2C5DEBAB599C}"/>
              </a:ext>
            </a:extLst>
          </p:cNvPr>
          <p:cNvSpPr/>
          <p:nvPr/>
        </p:nvSpPr>
        <p:spPr bwMode="auto">
          <a:xfrm>
            <a:off x="657801" y="3490997"/>
            <a:ext cx="1178671" cy="612648"/>
          </a:xfrm>
          <a:prstGeom prst="flowChartDecision">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a:ln>
                  <a:noFill/>
                </a:ln>
                <a:solidFill>
                  <a:schemeClr val="tx1"/>
                </a:solidFill>
                <a:effectLst/>
                <a:latin typeface="Arial" charset="0"/>
              </a:rPr>
              <a:t>Reúne</a:t>
            </a:r>
          </a:p>
        </p:txBody>
      </p:sp>
      <p:sp>
        <p:nvSpPr>
          <p:cNvPr id="6" name="Diagrama de flujo: terminador 5">
            <a:extLst>
              <a:ext uri="{FF2B5EF4-FFF2-40B4-BE49-F238E27FC236}">
                <a16:creationId xmlns:a16="http://schemas.microsoft.com/office/drawing/2014/main" id="{561A3377-768A-4D80-B63E-402AAD091D4B}"/>
              </a:ext>
            </a:extLst>
          </p:cNvPr>
          <p:cNvSpPr/>
          <p:nvPr/>
        </p:nvSpPr>
        <p:spPr bwMode="auto">
          <a:xfrm>
            <a:off x="891839" y="4397919"/>
            <a:ext cx="710594" cy="215444"/>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a:ln>
                  <a:noFill/>
                </a:ln>
                <a:solidFill>
                  <a:schemeClr val="tx1"/>
                </a:solidFill>
                <a:effectLst/>
                <a:latin typeface="Arial" charset="0"/>
              </a:rPr>
              <a:t>Fin</a:t>
            </a:r>
          </a:p>
        </p:txBody>
      </p:sp>
      <p:sp>
        <p:nvSpPr>
          <p:cNvPr id="63" name="Diagrama de flujo: decisión 62">
            <a:extLst>
              <a:ext uri="{FF2B5EF4-FFF2-40B4-BE49-F238E27FC236}">
                <a16:creationId xmlns:a16="http://schemas.microsoft.com/office/drawing/2014/main" id="{E180A819-6E32-448E-85D1-13783B15938F}"/>
              </a:ext>
            </a:extLst>
          </p:cNvPr>
          <p:cNvSpPr/>
          <p:nvPr/>
        </p:nvSpPr>
        <p:spPr bwMode="auto">
          <a:xfrm>
            <a:off x="2249209" y="3456897"/>
            <a:ext cx="1272393" cy="646748"/>
          </a:xfrm>
          <a:prstGeom prst="flowChartDecision">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Competencia</a:t>
            </a:r>
          </a:p>
        </p:txBody>
      </p:sp>
      <p:sp>
        <p:nvSpPr>
          <p:cNvPr id="8" name="Diagrama de flujo: documento 7">
            <a:extLst>
              <a:ext uri="{FF2B5EF4-FFF2-40B4-BE49-F238E27FC236}">
                <a16:creationId xmlns:a16="http://schemas.microsoft.com/office/drawing/2014/main" id="{1E8AE3DD-C2EA-4740-9A59-DBABF9169117}"/>
              </a:ext>
            </a:extLst>
          </p:cNvPr>
          <p:cNvSpPr/>
          <p:nvPr/>
        </p:nvSpPr>
        <p:spPr bwMode="auto">
          <a:xfrm>
            <a:off x="5052405" y="3456897"/>
            <a:ext cx="1272393"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a:solidFill>
                  <a:schemeClr val="tx1"/>
                </a:solidFill>
                <a:latin typeface="Arial" charset="0"/>
              </a:rPr>
              <a:t>Envía a la Dependencia correspondiente </a:t>
            </a:r>
            <a:endParaRPr kumimoji="0" lang="es-MX" sz="900" b="0" i="0" u="none" strike="noStrike" cap="none" normalizeH="0" baseline="0">
              <a:ln>
                <a:noFill/>
              </a:ln>
              <a:solidFill>
                <a:schemeClr val="tx1"/>
              </a:solidFill>
              <a:effectLst/>
              <a:latin typeface="Arial" charset="0"/>
            </a:endParaRPr>
          </a:p>
        </p:txBody>
      </p:sp>
      <p:sp>
        <p:nvSpPr>
          <p:cNvPr id="64" name="Diagrama de flujo: documento 63">
            <a:extLst>
              <a:ext uri="{FF2B5EF4-FFF2-40B4-BE49-F238E27FC236}">
                <a16:creationId xmlns:a16="http://schemas.microsoft.com/office/drawing/2014/main" id="{6FBDE149-B0AC-4F2E-AE36-5CCD05500D52}"/>
              </a:ext>
            </a:extLst>
          </p:cNvPr>
          <p:cNvSpPr/>
          <p:nvPr/>
        </p:nvSpPr>
        <p:spPr bwMode="auto">
          <a:xfrm>
            <a:off x="2179043" y="4316350"/>
            <a:ext cx="1272393" cy="95260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dirty="0">
                <a:solidFill>
                  <a:schemeClr val="tx1"/>
                </a:solidFill>
                <a:latin typeface="Arial" charset="0"/>
              </a:rPr>
              <a:t>Recibe documentación, la revisa y la turna al área secretarial. Asigna folio. </a:t>
            </a:r>
            <a:endParaRPr kumimoji="0" lang="es-MX" sz="900" b="0" i="0" u="none" strike="noStrike" cap="none" normalizeH="0" baseline="0" dirty="0">
              <a:ln>
                <a:noFill/>
              </a:ln>
              <a:solidFill>
                <a:schemeClr val="tx1"/>
              </a:solidFill>
              <a:effectLst/>
              <a:latin typeface="Arial" charset="0"/>
            </a:endParaRPr>
          </a:p>
        </p:txBody>
      </p:sp>
      <p:sp>
        <p:nvSpPr>
          <p:cNvPr id="67" name="Diagrama de flujo: documento 66">
            <a:extLst>
              <a:ext uri="{FF2B5EF4-FFF2-40B4-BE49-F238E27FC236}">
                <a16:creationId xmlns:a16="http://schemas.microsoft.com/office/drawing/2014/main" id="{79BD27AD-5AB9-43B0-9D05-02DB0C6C6DE9}"/>
              </a:ext>
            </a:extLst>
          </p:cNvPr>
          <p:cNvSpPr/>
          <p:nvPr/>
        </p:nvSpPr>
        <p:spPr bwMode="auto">
          <a:xfrm>
            <a:off x="2156606" y="5991504"/>
            <a:ext cx="1272393" cy="79603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900" dirty="0">
                <a:solidFill>
                  <a:schemeClr val="tx1"/>
                </a:solidFill>
                <a:latin typeface="Arial" panose="020B0604020202020204" pitchFamily="34" charset="0"/>
                <a:cs typeface="Arial" panose="020B0604020202020204" pitchFamily="34" charset="0"/>
              </a:rPr>
              <a:t>Recibe el comprobante de pago y procede a resolver el caso en particular</a:t>
            </a:r>
          </a:p>
        </p:txBody>
      </p:sp>
      <p:sp>
        <p:nvSpPr>
          <p:cNvPr id="68" name="Rectángulo 67">
            <a:extLst>
              <a:ext uri="{FF2B5EF4-FFF2-40B4-BE49-F238E27FC236}">
                <a16:creationId xmlns:a16="http://schemas.microsoft.com/office/drawing/2014/main" id="{9F6D5BE0-295C-4AC9-B10B-00A7184E9D34}"/>
              </a:ext>
            </a:extLst>
          </p:cNvPr>
          <p:cNvSpPr/>
          <p:nvPr/>
        </p:nvSpPr>
        <p:spPr bwMode="auto">
          <a:xfrm>
            <a:off x="3591037" y="5261811"/>
            <a:ext cx="1230479" cy="504888"/>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dirty="0">
                <a:solidFill>
                  <a:schemeClr val="tx1"/>
                </a:solidFill>
                <a:latin typeface="Arial" charset="0"/>
              </a:rPr>
              <a:t>Recibe pago de Derechos </a:t>
            </a:r>
            <a:endParaRPr kumimoji="0" lang="es-MX" sz="900" b="0" i="0" u="none" strike="noStrike" cap="none" normalizeH="0" baseline="0" dirty="0">
              <a:ln>
                <a:noFill/>
              </a:ln>
              <a:solidFill>
                <a:schemeClr val="tx1"/>
              </a:solidFill>
              <a:effectLst/>
              <a:latin typeface="Arial" charset="0"/>
            </a:endParaRPr>
          </a:p>
        </p:txBody>
      </p:sp>
      <p:sp>
        <p:nvSpPr>
          <p:cNvPr id="69" name="Rectángulo 68">
            <a:extLst>
              <a:ext uri="{FF2B5EF4-FFF2-40B4-BE49-F238E27FC236}">
                <a16:creationId xmlns:a16="http://schemas.microsoft.com/office/drawing/2014/main" id="{DA06C416-8155-4EE4-B65C-4E9DC07B405D}"/>
              </a:ext>
            </a:extLst>
          </p:cNvPr>
          <p:cNvSpPr/>
          <p:nvPr/>
        </p:nvSpPr>
        <p:spPr bwMode="auto">
          <a:xfrm>
            <a:off x="638686" y="5243886"/>
            <a:ext cx="1230479" cy="522813"/>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dirty="0">
                <a:latin typeface="Arial" panose="020B0604020202020204" pitchFamily="34" charset="0"/>
                <a:cs typeface="Arial" panose="020B0604020202020204" pitchFamily="34" charset="0"/>
              </a:rPr>
              <a:t>Acude a Tesorería a pagar por el Derecho</a:t>
            </a:r>
          </a:p>
        </p:txBody>
      </p:sp>
      <p:sp>
        <p:nvSpPr>
          <p:cNvPr id="70" name="Diagrama de flujo: documento 69">
            <a:extLst>
              <a:ext uri="{FF2B5EF4-FFF2-40B4-BE49-F238E27FC236}">
                <a16:creationId xmlns:a16="http://schemas.microsoft.com/office/drawing/2014/main" id="{6206D3A6-5806-4D90-BE41-0F2C920F5EC2}"/>
              </a:ext>
            </a:extLst>
          </p:cNvPr>
          <p:cNvSpPr/>
          <p:nvPr/>
        </p:nvSpPr>
        <p:spPr bwMode="auto">
          <a:xfrm>
            <a:off x="657801" y="6726146"/>
            <a:ext cx="1272393" cy="79603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900" dirty="0">
                <a:solidFill>
                  <a:schemeClr val="tx1"/>
                </a:solidFill>
                <a:latin typeface="Arial" panose="020B0604020202020204" pitchFamily="34" charset="0"/>
                <a:cs typeface="Arial" panose="020B0604020202020204" pitchFamily="34" charset="0"/>
              </a:rPr>
              <a:t>Recibe documento solicitado, revisa que los datos asentados sean los correctos y devuelve</a:t>
            </a:r>
          </a:p>
        </p:txBody>
      </p:sp>
      <p:sp>
        <p:nvSpPr>
          <p:cNvPr id="71" name="Diagrama de flujo: documento 70">
            <a:extLst>
              <a:ext uri="{FF2B5EF4-FFF2-40B4-BE49-F238E27FC236}">
                <a16:creationId xmlns:a16="http://schemas.microsoft.com/office/drawing/2014/main" id="{99B724CA-EFB2-4B3B-A5CD-864C0DA20FF7}"/>
              </a:ext>
            </a:extLst>
          </p:cNvPr>
          <p:cNvSpPr/>
          <p:nvPr/>
        </p:nvSpPr>
        <p:spPr bwMode="auto">
          <a:xfrm>
            <a:off x="2156605" y="7236566"/>
            <a:ext cx="1272393" cy="79603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900" dirty="0">
                <a:solidFill>
                  <a:schemeClr val="tx1"/>
                </a:solidFill>
                <a:latin typeface="Arial" panose="020B0604020202020204" pitchFamily="34" charset="0"/>
                <a:cs typeface="Arial" panose="020B0604020202020204" pitchFamily="34" charset="0"/>
              </a:rPr>
              <a:t>Recibe el comprobante de pago y procede a resolver el caso en particular</a:t>
            </a:r>
          </a:p>
        </p:txBody>
      </p:sp>
      <p:sp>
        <p:nvSpPr>
          <p:cNvPr id="72" name="Diagrama de flujo: documento 71">
            <a:extLst>
              <a:ext uri="{FF2B5EF4-FFF2-40B4-BE49-F238E27FC236}">
                <a16:creationId xmlns:a16="http://schemas.microsoft.com/office/drawing/2014/main" id="{F236A845-33ED-4CC6-9D02-A8DB3E4AD9D9}"/>
              </a:ext>
            </a:extLst>
          </p:cNvPr>
          <p:cNvSpPr/>
          <p:nvPr/>
        </p:nvSpPr>
        <p:spPr bwMode="auto">
          <a:xfrm>
            <a:off x="657801" y="7717193"/>
            <a:ext cx="1263767" cy="25615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dirty="0">
                <a:solidFill>
                  <a:schemeClr val="tx1"/>
                </a:solidFill>
                <a:latin typeface="Arial" panose="020B0604020202020204" pitchFamily="34" charset="0"/>
                <a:cs typeface="Arial" panose="020B0604020202020204" pitchFamily="34" charset="0"/>
              </a:rPr>
              <a:t>Recibe Trámite</a:t>
            </a:r>
          </a:p>
        </p:txBody>
      </p:sp>
      <p:sp>
        <p:nvSpPr>
          <p:cNvPr id="73" name="Rectángulo 72">
            <a:extLst>
              <a:ext uri="{FF2B5EF4-FFF2-40B4-BE49-F238E27FC236}">
                <a16:creationId xmlns:a16="http://schemas.microsoft.com/office/drawing/2014/main" id="{0F84F481-2DE8-439B-B732-3C26BBFF4D7D}"/>
              </a:ext>
            </a:extLst>
          </p:cNvPr>
          <p:cNvSpPr/>
          <p:nvPr/>
        </p:nvSpPr>
        <p:spPr bwMode="auto">
          <a:xfrm>
            <a:off x="5094319" y="7269737"/>
            <a:ext cx="1230479" cy="504888"/>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900" dirty="0">
                <a:solidFill>
                  <a:schemeClr val="tx1"/>
                </a:solidFill>
                <a:latin typeface="Arial" charset="0"/>
              </a:rPr>
              <a:t>Informa a la Dependencia correspondiente </a:t>
            </a:r>
            <a:endParaRPr kumimoji="0" lang="es-MX" sz="900" b="0" i="0" u="none" strike="noStrike" cap="none" normalizeH="0" baseline="0" dirty="0">
              <a:ln>
                <a:noFill/>
              </a:ln>
              <a:solidFill>
                <a:schemeClr val="tx1"/>
              </a:solidFill>
              <a:effectLst/>
              <a:latin typeface="Arial" charset="0"/>
            </a:endParaRPr>
          </a:p>
        </p:txBody>
      </p:sp>
      <p:sp>
        <p:nvSpPr>
          <p:cNvPr id="13" name="Diagrama de flujo: conector 12">
            <a:extLst>
              <a:ext uri="{FF2B5EF4-FFF2-40B4-BE49-F238E27FC236}">
                <a16:creationId xmlns:a16="http://schemas.microsoft.com/office/drawing/2014/main" id="{E0F90BDF-72E6-49EC-85C2-E6BCAE0B72D8}"/>
              </a:ext>
            </a:extLst>
          </p:cNvPr>
          <p:cNvSpPr/>
          <p:nvPr/>
        </p:nvSpPr>
        <p:spPr bwMode="auto">
          <a:xfrm>
            <a:off x="2150273" y="8162356"/>
            <a:ext cx="192275" cy="228965"/>
          </a:xfrm>
          <a:prstGeom prst="flowChartConnec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a:ln>
                <a:noFill/>
              </a:ln>
              <a:solidFill>
                <a:schemeClr val="tx1"/>
              </a:solidFill>
              <a:effectLst/>
              <a:latin typeface="Arial" charset="0"/>
            </a:endParaRPr>
          </a:p>
        </p:txBody>
      </p:sp>
      <p:cxnSp>
        <p:nvCxnSpPr>
          <p:cNvPr id="17" name="Conector recto de flecha 16">
            <a:extLst>
              <a:ext uri="{FF2B5EF4-FFF2-40B4-BE49-F238E27FC236}">
                <a16:creationId xmlns:a16="http://schemas.microsoft.com/office/drawing/2014/main" id="{3B91294B-7093-43EB-81C6-311B1093B2E3}"/>
              </a:ext>
            </a:extLst>
          </p:cNvPr>
          <p:cNvCxnSpPr>
            <a:stCxn id="2" idx="3"/>
          </p:cNvCxnSpPr>
          <p:nvPr/>
        </p:nvCxnSpPr>
        <p:spPr bwMode="auto">
          <a:xfrm flipV="1">
            <a:off x="1840648" y="2365266"/>
            <a:ext cx="405762"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ector recto 19">
            <a:extLst>
              <a:ext uri="{FF2B5EF4-FFF2-40B4-BE49-F238E27FC236}">
                <a16:creationId xmlns:a16="http://schemas.microsoft.com/office/drawing/2014/main" id="{CAC326EC-7413-402C-8E40-7E2A37312FD2}"/>
              </a:ext>
            </a:extLst>
          </p:cNvPr>
          <p:cNvCxnSpPr/>
          <p:nvPr/>
        </p:nvCxnSpPr>
        <p:spPr bwMode="auto">
          <a:xfrm>
            <a:off x="2815239" y="2630955"/>
            <a:ext cx="0" cy="3827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ector recto de flecha 23">
            <a:extLst>
              <a:ext uri="{FF2B5EF4-FFF2-40B4-BE49-F238E27FC236}">
                <a16:creationId xmlns:a16="http://schemas.microsoft.com/office/drawing/2014/main" id="{ADA3CDD0-DEEF-4376-89EB-41D10E802B32}"/>
              </a:ext>
            </a:extLst>
          </p:cNvPr>
          <p:cNvCxnSpPr/>
          <p:nvPr/>
        </p:nvCxnSpPr>
        <p:spPr bwMode="auto">
          <a:xfrm flipH="1">
            <a:off x="1869165" y="3013725"/>
            <a:ext cx="94607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Conector recto de flecha 28">
            <a:extLst>
              <a:ext uri="{FF2B5EF4-FFF2-40B4-BE49-F238E27FC236}">
                <a16:creationId xmlns:a16="http://schemas.microsoft.com/office/drawing/2014/main" id="{095B60E4-AA27-4FEF-8F2E-4862B357A625}"/>
              </a:ext>
            </a:extLst>
          </p:cNvPr>
          <p:cNvCxnSpPr/>
          <p:nvPr/>
        </p:nvCxnSpPr>
        <p:spPr bwMode="auto">
          <a:xfrm>
            <a:off x="1238628" y="3326370"/>
            <a:ext cx="0" cy="1646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11686550-BD42-4182-80D3-009DAA656D11}"/>
              </a:ext>
            </a:extLst>
          </p:cNvPr>
          <p:cNvCxnSpPr/>
          <p:nvPr/>
        </p:nvCxnSpPr>
        <p:spPr bwMode="auto">
          <a:xfrm>
            <a:off x="1836472" y="3797321"/>
            <a:ext cx="40993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Conector recto de flecha 36">
            <a:extLst>
              <a:ext uri="{FF2B5EF4-FFF2-40B4-BE49-F238E27FC236}">
                <a16:creationId xmlns:a16="http://schemas.microsoft.com/office/drawing/2014/main" id="{55CA63F8-0422-44FC-9B93-171D4DA9A746}"/>
              </a:ext>
            </a:extLst>
          </p:cNvPr>
          <p:cNvCxnSpPr/>
          <p:nvPr/>
        </p:nvCxnSpPr>
        <p:spPr bwMode="auto">
          <a:xfrm>
            <a:off x="3521602" y="3763221"/>
            <a:ext cx="153080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4" name="Conector recto de flecha 43">
            <a:extLst>
              <a:ext uri="{FF2B5EF4-FFF2-40B4-BE49-F238E27FC236}">
                <a16:creationId xmlns:a16="http://schemas.microsoft.com/office/drawing/2014/main" id="{CF898F07-A3C0-4C89-89EC-9F6151D12E8B}"/>
              </a:ext>
            </a:extLst>
          </p:cNvPr>
          <p:cNvCxnSpPr/>
          <p:nvPr/>
        </p:nvCxnSpPr>
        <p:spPr bwMode="auto">
          <a:xfrm>
            <a:off x="1225408" y="4090665"/>
            <a:ext cx="0" cy="3072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8" name="Conector recto de flecha 47">
            <a:extLst>
              <a:ext uri="{FF2B5EF4-FFF2-40B4-BE49-F238E27FC236}">
                <a16:creationId xmlns:a16="http://schemas.microsoft.com/office/drawing/2014/main" id="{961CB126-BED0-43FE-A74A-B828185A6AEB}"/>
              </a:ext>
            </a:extLst>
          </p:cNvPr>
          <p:cNvCxnSpPr/>
          <p:nvPr/>
        </p:nvCxnSpPr>
        <p:spPr bwMode="auto">
          <a:xfrm>
            <a:off x="2885405" y="4069545"/>
            <a:ext cx="0" cy="2468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8" name="Conector recto 77">
            <a:extLst>
              <a:ext uri="{FF2B5EF4-FFF2-40B4-BE49-F238E27FC236}">
                <a16:creationId xmlns:a16="http://schemas.microsoft.com/office/drawing/2014/main" id="{FB5243BC-E20B-43F4-8DB9-F276775511C9}"/>
              </a:ext>
            </a:extLst>
          </p:cNvPr>
          <p:cNvCxnSpPr/>
          <p:nvPr/>
        </p:nvCxnSpPr>
        <p:spPr bwMode="auto">
          <a:xfrm flipH="1">
            <a:off x="1263791" y="4792653"/>
            <a:ext cx="9029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Conector recto de flecha 81">
            <a:extLst>
              <a:ext uri="{FF2B5EF4-FFF2-40B4-BE49-F238E27FC236}">
                <a16:creationId xmlns:a16="http://schemas.microsoft.com/office/drawing/2014/main" id="{06DC9812-58F7-4D01-86F2-A38079BCCAAD}"/>
              </a:ext>
            </a:extLst>
          </p:cNvPr>
          <p:cNvCxnSpPr/>
          <p:nvPr/>
        </p:nvCxnSpPr>
        <p:spPr bwMode="auto">
          <a:xfrm>
            <a:off x="1253925" y="4775953"/>
            <a:ext cx="0" cy="4512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4" name="Conector recto de flecha 83">
            <a:extLst>
              <a:ext uri="{FF2B5EF4-FFF2-40B4-BE49-F238E27FC236}">
                <a16:creationId xmlns:a16="http://schemas.microsoft.com/office/drawing/2014/main" id="{BA4E56AA-DD0B-4DA0-86D6-AF198DFDDE2D}"/>
              </a:ext>
            </a:extLst>
          </p:cNvPr>
          <p:cNvCxnSpPr>
            <a:stCxn id="69" idx="3"/>
          </p:cNvCxnSpPr>
          <p:nvPr/>
        </p:nvCxnSpPr>
        <p:spPr bwMode="auto">
          <a:xfrm flipV="1">
            <a:off x="1869165" y="5505292"/>
            <a:ext cx="1699993"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7" name="Conector recto 86">
            <a:extLst>
              <a:ext uri="{FF2B5EF4-FFF2-40B4-BE49-F238E27FC236}">
                <a16:creationId xmlns:a16="http://schemas.microsoft.com/office/drawing/2014/main" id="{7C75FFB2-BA0F-4F50-BDC0-AF8BA6BFD911}"/>
              </a:ext>
            </a:extLst>
          </p:cNvPr>
          <p:cNvCxnSpPr/>
          <p:nvPr/>
        </p:nvCxnSpPr>
        <p:spPr bwMode="auto">
          <a:xfrm>
            <a:off x="4206276" y="5766699"/>
            <a:ext cx="0" cy="6123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Conector recto de flecha 88">
            <a:extLst>
              <a:ext uri="{FF2B5EF4-FFF2-40B4-BE49-F238E27FC236}">
                <a16:creationId xmlns:a16="http://schemas.microsoft.com/office/drawing/2014/main" id="{9FBDF39A-D5BB-4B11-9804-79C5FC372586}"/>
              </a:ext>
            </a:extLst>
          </p:cNvPr>
          <p:cNvCxnSpPr/>
          <p:nvPr/>
        </p:nvCxnSpPr>
        <p:spPr bwMode="auto">
          <a:xfrm flipH="1">
            <a:off x="3479688" y="6389521"/>
            <a:ext cx="7265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2" name="Conector recto 91">
            <a:extLst>
              <a:ext uri="{FF2B5EF4-FFF2-40B4-BE49-F238E27FC236}">
                <a16:creationId xmlns:a16="http://schemas.microsoft.com/office/drawing/2014/main" id="{14A7B63A-FC6C-4C60-823F-57A55CB85E16}"/>
              </a:ext>
            </a:extLst>
          </p:cNvPr>
          <p:cNvCxnSpPr/>
          <p:nvPr/>
        </p:nvCxnSpPr>
        <p:spPr bwMode="auto">
          <a:xfrm flipH="1">
            <a:off x="1263791" y="6270476"/>
            <a:ext cx="88648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Conector recto de flecha 93">
            <a:extLst>
              <a:ext uri="{FF2B5EF4-FFF2-40B4-BE49-F238E27FC236}">
                <a16:creationId xmlns:a16="http://schemas.microsoft.com/office/drawing/2014/main" id="{27E95BE0-1BF4-4D17-ABEB-E8C7BF919421}"/>
              </a:ext>
            </a:extLst>
          </p:cNvPr>
          <p:cNvCxnSpPr/>
          <p:nvPr/>
        </p:nvCxnSpPr>
        <p:spPr bwMode="auto">
          <a:xfrm>
            <a:off x="1289684" y="6270476"/>
            <a:ext cx="0" cy="4556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6" name="Conector recto 95">
            <a:extLst>
              <a:ext uri="{FF2B5EF4-FFF2-40B4-BE49-F238E27FC236}">
                <a16:creationId xmlns:a16="http://schemas.microsoft.com/office/drawing/2014/main" id="{F249BAC7-8F18-482D-BDC1-95BB21FF1CF7}"/>
              </a:ext>
            </a:extLst>
          </p:cNvPr>
          <p:cNvCxnSpPr/>
          <p:nvPr/>
        </p:nvCxnSpPr>
        <p:spPr bwMode="auto">
          <a:xfrm>
            <a:off x="1921568" y="6989685"/>
            <a:ext cx="79759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Conector recto de flecha 97">
            <a:extLst>
              <a:ext uri="{FF2B5EF4-FFF2-40B4-BE49-F238E27FC236}">
                <a16:creationId xmlns:a16="http://schemas.microsoft.com/office/drawing/2014/main" id="{A36D9E3B-4C2C-4CEA-B800-8D9E3A9076C3}"/>
              </a:ext>
            </a:extLst>
          </p:cNvPr>
          <p:cNvCxnSpPr/>
          <p:nvPr/>
        </p:nvCxnSpPr>
        <p:spPr bwMode="auto">
          <a:xfrm>
            <a:off x="2719161" y="6989685"/>
            <a:ext cx="0" cy="2646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0" name="Conector recto de flecha 99">
            <a:extLst>
              <a:ext uri="{FF2B5EF4-FFF2-40B4-BE49-F238E27FC236}">
                <a16:creationId xmlns:a16="http://schemas.microsoft.com/office/drawing/2014/main" id="{2B3B5A6A-CB8F-4179-9DFE-CD20F9EC2232}"/>
              </a:ext>
            </a:extLst>
          </p:cNvPr>
          <p:cNvCxnSpPr/>
          <p:nvPr/>
        </p:nvCxnSpPr>
        <p:spPr bwMode="auto">
          <a:xfrm flipV="1">
            <a:off x="3428998" y="7470458"/>
            <a:ext cx="1623407" cy="180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2" name="Conector recto 101">
            <a:extLst>
              <a:ext uri="{FF2B5EF4-FFF2-40B4-BE49-F238E27FC236}">
                <a16:creationId xmlns:a16="http://schemas.microsoft.com/office/drawing/2014/main" id="{74251BF7-1A7B-4A2D-AC1A-84D1F8DDFFD7}"/>
              </a:ext>
            </a:extLst>
          </p:cNvPr>
          <p:cNvCxnSpPr/>
          <p:nvPr/>
        </p:nvCxnSpPr>
        <p:spPr bwMode="auto">
          <a:xfrm>
            <a:off x="5709558" y="7802152"/>
            <a:ext cx="0" cy="5460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Conector recto de flecha 103">
            <a:extLst>
              <a:ext uri="{FF2B5EF4-FFF2-40B4-BE49-F238E27FC236}">
                <a16:creationId xmlns:a16="http://schemas.microsoft.com/office/drawing/2014/main" id="{2F8FE35D-431C-4CEE-ACA8-2E566FEFB4FB}"/>
              </a:ext>
            </a:extLst>
          </p:cNvPr>
          <p:cNvCxnSpPr/>
          <p:nvPr/>
        </p:nvCxnSpPr>
        <p:spPr bwMode="auto">
          <a:xfrm flipH="1" flipV="1">
            <a:off x="2342202" y="8348204"/>
            <a:ext cx="3367356" cy="431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9" name="Conector recto 108">
            <a:extLst>
              <a:ext uri="{FF2B5EF4-FFF2-40B4-BE49-F238E27FC236}">
                <a16:creationId xmlns:a16="http://schemas.microsoft.com/office/drawing/2014/main" id="{17FAB294-B819-42DA-A72D-17414F567935}"/>
              </a:ext>
            </a:extLst>
          </p:cNvPr>
          <p:cNvCxnSpPr>
            <a:cxnSpLocks/>
          </p:cNvCxnSpPr>
          <p:nvPr/>
        </p:nvCxnSpPr>
        <p:spPr bwMode="auto">
          <a:xfrm flipH="1">
            <a:off x="1762000" y="8276838"/>
            <a:ext cx="3731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Conector recto de flecha 114">
            <a:extLst>
              <a:ext uri="{FF2B5EF4-FFF2-40B4-BE49-F238E27FC236}">
                <a16:creationId xmlns:a16="http://schemas.microsoft.com/office/drawing/2014/main" id="{43A79023-8430-4CDF-ADC1-116D97211AC7}"/>
              </a:ext>
            </a:extLst>
          </p:cNvPr>
          <p:cNvCxnSpPr>
            <a:cxnSpLocks/>
          </p:cNvCxnSpPr>
          <p:nvPr/>
        </p:nvCxnSpPr>
        <p:spPr bwMode="auto">
          <a:xfrm flipH="1" flipV="1">
            <a:off x="1762000" y="7939816"/>
            <a:ext cx="1" cy="337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0" name="Conector recto de flecha 119">
            <a:extLst>
              <a:ext uri="{FF2B5EF4-FFF2-40B4-BE49-F238E27FC236}">
                <a16:creationId xmlns:a16="http://schemas.microsoft.com/office/drawing/2014/main" id="{395978E5-9550-4C45-A319-BC862CB03061}"/>
              </a:ext>
            </a:extLst>
          </p:cNvPr>
          <p:cNvCxnSpPr>
            <a:stCxn id="72" idx="2"/>
          </p:cNvCxnSpPr>
          <p:nvPr/>
        </p:nvCxnSpPr>
        <p:spPr bwMode="auto">
          <a:xfrm flipH="1">
            <a:off x="1289684" y="7956411"/>
            <a:ext cx="1" cy="2840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34014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B4500C8-B8AE-47F1-9F4B-E432FA692FFB}"/>
              </a:ext>
            </a:extLst>
          </p:cNvPr>
          <p:cNvSpPr txBox="1"/>
          <p:nvPr/>
        </p:nvSpPr>
        <p:spPr>
          <a:xfrm>
            <a:off x="533833" y="1290694"/>
            <a:ext cx="5904656" cy="523220"/>
          </a:xfrm>
          <a:prstGeom prst="rect">
            <a:avLst/>
          </a:prstGeom>
          <a:noFill/>
        </p:spPr>
        <p:txBody>
          <a:bodyPr wrap="square" rtlCol="0">
            <a:spAutoFit/>
          </a:bodyPr>
          <a:lstStyle/>
          <a:p>
            <a:r>
              <a:rPr lang="es-MX" sz="1400" b="1" dirty="0"/>
              <a:t>4.7. </a:t>
            </a:r>
          </a:p>
          <a:p>
            <a:pPr algn="l"/>
            <a:r>
              <a:rPr lang="es-MX" sz="1400" b="1" dirty="0"/>
              <a:t>Nombre del procedimiento: Reporte mensual de actividades </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A1787CA0-7ACA-4ED7-8F9E-242C80BC9ADB}"/>
              </a:ext>
            </a:extLst>
          </p:cNvPr>
          <p:cNvGraphicFramePr>
            <a:graphicFrameLocks noGrp="1"/>
          </p:cNvGraphicFramePr>
          <p:nvPr>
            <p:extLst>
              <p:ext uri="{D42A27DB-BD31-4B8C-83A1-F6EECF244321}">
                <p14:modId xmlns:p14="http://schemas.microsoft.com/office/powerpoint/2010/main" val="4232087278"/>
              </p:ext>
            </p:extLst>
          </p:nvPr>
        </p:nvGraphicFramePr>
        <p:xfrm>
          <a:off x="469417" y="1974618"/>
          <a:ext cx="5915024" cy="1160082"/>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b="0" dirty="0">
                          <a:effectLst/>
                          <a:latin typeface="Arial" panose="020B0604020202020204" pitchFamily="34" charset="0"/>
                          <a:cs typeface="Arial" panose="020B0604020202020204" pitchFamily="34" charset="0"/>
                        </a:rPr>
                        <a:t>Objetivo: </a:t>
                      </a:r>
                      <a:endPar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Director del Registro Civil, dependerá del Director General del Director General de Registros y Notarías del Gobierno del Estado, siendo éste, el inmediato superior al cual deberá informar oportunamente del despacho de los asuntos relacionados con el desempeño de sus funciones. </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5AEE8BBC-2F65-4CA7-9436-AB3C4B06D7EC}"/>
              </a:ext>
            </a:extLst>
          </p:cNvPr>
          <p:cNvGraphicFramePr>
            <a:graphicFrameLocks noGrp="1"/>
          </p:cNvGraphicFramePr>
          <p:nvPr>
            <p:extLst>
              <p:ext uri="{D42A27DB-BD31-4B8C-83A1-F6EECF244321}">
                <p14:modId xmlns:p14="http://schemas.microsoft.com/office/powerpoint/2010/main" val="3190432241"/>
              </p:ext>
            </p:extLst>
          </p:nvPr>
        </p:nvGraphicFramePr>
        <p:xfrm>
          <a:off x="468798" y="3411423"/>
          <a:ext cx="5915024" cy="3185794"/>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3185794">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reporte lo realizara la Dirección de Registro Civil en el formato autorizado.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Realizando un reporte y anexando cada uno de los apéndices (expedientes) del trámite correspondiente</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reporta todo lo actuado a INEGI y al IFE (en cuanto a defunciones y nacimientos)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registra en el área de informática de Registro Civil de Puebla </a:t>
                      </a:r>
                    </a:p>
                    <a:p>
                      <a:pPr marL="171450" indent="-171450" algn="just">
                        <a:lnSpc>
                          <a:spcPct val="107000"/>
                        </a:lnSpc>
                        <a:spcAft>
                          <a:spcPts val="0"/>
                        </a:spcAft>
                        <a:buFont typeface="Wingdings" panose="05000000000000000000" pitchFamily="2" charset="2"/>
                        <a:buChar char="Ø"/>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Pasa al control de expedientes de sentencias de divorcios y de rectificaciones de actas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0C350B2C-098B-4AA3-8F0D-EB9F7B4C5C7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C9C5B2D-17F9-44F4-A381-3F3DFB0CDA69}"/>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45C91F6A-7C10-44B8-B741-EFC084E03A9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0D7CB1F2-1E89-4861-B79F-1F6D2D76F602}"/>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6D9EF114-2B8C-4FFA-95F3-B73FA161B632}"/>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84FDE351-7619-4E2A-919D-0C4598FD4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CB10AFCD-AEA8-45D0-9EF9-EA331E023005}"/>
              </a:ext>
            </a:extLst>
          </p:cNvPr>
          <p:cNvGraphicFramePr>
            <a:graphicFrameLocks noGrp="1"/>
          </p:cNvGraphicFramePr>
          <p:nvPr>
            <p:extLst>
              <p:ext uri="{D42A27DB-BD31-4B8C-83A1-F6EECF244321}">
                <p14:modId xmlns:p14="http://schemas.microsoft.com/office/powerpoint/2010/main" val="1095486069"/>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43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993530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675453542"/>
              </p:ext>
            </p:extLst>
          </p:nvPr>
        </p:nvGraphicFramePr>
        <p:xfrm>
          <a:off x="474628" y="1892289"/>
          <a:ext cx="5820407" cy="3814789"/>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Recopila información de formatos utilizados en el periodo de un mes.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Resume y coteja contra Tesorería.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Llena formato para entrega de reporte y anexa expediente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General de Registros de Puebla</a:t>
                      </a:r>
                    </a:p>
                  </a:txBody>
                  <a:tcPr marL="68580" marR="68580" marT="0" marB="0"/>
                </a:tc>
                <a:tc>
                  <a:txBody>
                    <a:bodyPr/>
                    <a:lstStyle/>
                    <a:p>
                      <a:r>
                        <a:rPr lang="es-MX" sz="1200" dirty="0">
                          <a:latin typeface="Arial" panose="020B0604020202020204" pitchFamily="34" charset="0"/>
                          <a:cs typeface="Arial" panose="020B0604020202020204" pitchFamily="34" charset="0"/>
                        </a:rPr>
                        <a:t>Recibe Documentación</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r>
                        <a:rPr lang="es-MX" sz="1200" dirty="0">
                          <a:latin typeface="Arial" panose="020B0604020202020204" pitchFamily="34" charset="0"/>
                          <a:cs typeface="Arial" panose="020B0604020202020204" pitchFamily="34" charset="0"/>
                        </a:rPr>
                        <a:t>Informa a INEGI</a:t>
                      </a:r>
                    </a:p>
                  </a:txBody>
                  <a:tcPr marL="68580" marR="68580" marT="0" marB="0"/>
                </a:tc>
                <a:extLst>
                  <a:ext uri="{0D108BD9-81ED-4DB2-BD59-A6C34878D82A}">
                    <a16:rowId xmlns:a16="http://schemas.microsoft.com/office/drawing/2014/main" val="695602658"/>
                  </a:ext>
                </a:extLst>
              </a:tr>
              <a:tr h="24761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Informa a IFE</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General de Registros de Puebla</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Si está bien el reporte se le autoriza la papelería. </a:t>
                      </a:r>
                    </a:p>
                  </a:txBody>
                  <a:tcPr marL="68580" marR="68580" marT="0" marB="0"/>
                </a:tc>
                <a:extLst>
                  <a:ext uri="{0D108BD9-81ED-4DB2-BD59-A6C34878D82A}">
                    <a16:rowId xmlns:a16="http://schemas.microsoft.com/office/drawing/2014/main" val="1863288757"/>
                  </a:ext>
                </a:extLst>
              </a:tr>
              <a:tr h="24344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del Registro Civil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papelería para las actuaciones.</a:t>
                      </a:r>
                    </a:p>
                  </a:txBody>
                  <a:tcPr marL="68580" marR="68580" marT="0" marB="0"/>
                </a:tc>
                <a:extLst>
                  <a:ext uri="{0D108BD9-81ED-4DB2-BD59-A6C34878D82A}">
                    <a16:rowId xmlns:a16="http://schemas.microsoft.com/office/drawing/2014/main" val="3905927076"/>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Reporte mensual de actividades  </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8981030"/>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44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343122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980994360"/>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Reporte mensual de actividades </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812642612"/>
              </p:ext>
            </p:extLst>
          </p:nvPr>
        </p:nvGraphicFramePr>
        <p:xfrm>
          <a:off x="540941" y="1109695"/>
          <a:ext cx="5904657" cy="594360"/>
        </p:xfrm>
        <a:graphic>
          <a:graphicData uri="http://schemas.openxmlformats.org/drawingml/2006/table">
            <a:tbl>
              <a:tblPr firstRow="1" bandRow="1">
                <a:tableStyleId>{F5AB1C69-6EDB-4FF4-983F-18BD219EF322}</a:tableStyleId>
              </a:tblPr>
              <a:tblGrid>
                <a:gridCol w="1440160">
                  <a:extLst>
                    <a:ext uri="{9D8B030D-6E8A-4147-A177-3AD203B41FA5}">
                      <a16:colId xmlns:a16="http://schemas.microsoft.com/office/drawing/2014/main" val="3531676926"/>
                    </a:ext>
                  </a:extLst>
                </a:gridCol>
                <a:gridCol w="1512167">
                  <a:extLst>
                    <a:ext uri="{9D8B030D-6E8A-4147-A177-3AD203B41FA5}">
                      <a16:colId xmlns:a16="http://schemas.microsoft.com/office/drawing/2014/main" val="4179167614"/>
                    </a:ext>
                  </a:extLst>
                </a:gridCol>
                <a:gridCol w="1512167">
                  <a:extLst>
                    <a:ext uri="{9D8B030D-6E8A-4147-A177-3AD203B41FA5}">
                      <a16:colId xmlns:a16="http://schemas.microsoft.com/office/drawing/2014/main" val="2448661494"/>
                    </a:ext>
                  </a:extLst>
                </a:gridCol>
                <a:gridCol w="1440163">
                  <a:extLst>
                    <a:ext uri="{9D8B030D-6E8A-4147-A177-3AD203B41FA5}">
                      <a16:colId xmlns:a16="http://schemas.microsoft.com/office/drawing/2014/main" val="245987141"/>
                    </a:ext>
                  </a:extLst>
                </a:gridCol>
              </a:tblGrid>
              <a:tr h="266963">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del Registro Civil</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Dirección General de Registros de Puebla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INEGI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922713491"/>
              </p:ext>
            </p:extLst>
          </p:nvPr>
        </p:nvGraphicFramePr>
        <p:xfrm>
          <a:off x="564900" y="1703488"/>
          <a:ext cx="5904657" cy="6954299"/>
        </p:xfrm>
        <a:graphic>
          <a:graphicData uri="http://schemas.openxmlformats.org/drawingml/2006/table">
            <a:tbl>
              <a:tblPr firstRow="1" bandRow="1">
                <a:tableStyleId>{F5AB1C69-6EDB-4FF4-983F-18BD219EF322}</a:tableStyleId>
              </a:tblPr>
              <a:tblGrid>
                <a:gridCol w="1463659">
                  <a:extLst>
                    <a:ext uri="{9D8B030D-6E8A-4147-A177-3AD203B41FA5}">
                      <a16:colId xmlns:a16="http://schemas.microsoft.com/office/drawing/2014/main" val="3531676926"/>
                    </a:ext>
                  </a:extLst>
                </a:gridCol>
                <a:gridCol w="1515758">
                  <a:extLst>
                    <a:ext uri="{9D8B030D-6E8A-4147-A177-3AD203B41FA5}">
                      <a16:colId xmlns:a16="http://schemas.microsoft.com/office/drawing/2014/main" val="4179167614"/>
                    </a:ext>
                  </a:extLst>
                </a:gridCol>
                <a:gridCol w="1462620">
                  <a:extLst>
                    <a:ext uri="{9D8B030D-6E8A-4147-A177-3AD203B41FA5}">
                      <a16:colId xmlns:a16="http://schemas.microsoft.com/office/drawing/2014/main" val="2350135489"/>
                    </a:ext>
                  </a:extLst>
                </a:gridCol>
                <a:gridCol w="1462620">
                  <a:extLst>
                    <a:ext uri="{9D8B030D-6E8A-4147-A177-3AD203B41FA5}">
                      <a16:colId xmlns:a16="http://schemas.microsoft.com/office/drawing/2014/main" val="4046558862"/>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55" name="CuadroTexto 54">
            <a:extLst>
              <a:ext uri="{FF2B5EF4-FFF2-40B4-BE49-F238E27FC236}">
                <a16:creationId xmlns:a16="http://schemas.microsoft.com/office/drawing/2014/main" id="{C5D463C6-A0F7-44F7-B74C-ADD0ABA1C190}"/>
              </a:ext>
            </a:extLst>
          </p:cNvPr>
          <p:cNvSpPr txBox="1"/>
          <p:nvPr/>
        </p:nvSpPr>
        <p:spPr>
          <a:xfrm>
            <a:off x="1621996" y="2135844"/>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1628800" y="2822713"/>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1628800" y="3593120"/>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235203" y="4965193"/>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6047433" y="3461066"/>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588776" y="2840270"/>
            <a:ext cx="242374" cy="215444"/>
          </a:xfrm>
          <a:prstGeom prst="rect">
            <a:avLst/>
          </a:prstGeom>
          <a:noFill/>
        </p:spPr>
        <p:txBody>
          <a:bodyPr wrap="none" rtlCol="0">
            <a:spAutoFit/>
          </a:bodyPr>
          <a:lstStyle/>
          <a:p>
            <a:r>
              <a:rPr lang="es-MX" sz="800" dirty="0"/>
              <a:t>5</a:t>
            </a:r>
          </a:p>
        </p:txBody>
      </p:sp>
      <p:sp>
        <p:nvSpPr>
          <p:cNvPr id="66" name="CuadroTexto 65">
            <a:extLst>
              <a:ext uri="{FF2B5EF4-FFF2-40B4-BE49-F238E27FC236}">
                <a16:creationId xmlns:a16="http://schemas.microsoft.com/office/drawing/2014/main" id="{A48961E4-33A7-40E8-8DF2-C72637099C1C}"/>
              </a:ext>
            </a:extLst>
          </p:cNvPr>
          <p:cNvSpPr txBox="1"/>
          <p:nvPr/>
        </p:nvSpPr>
        <p:spPr>
          <a:xfrm>
            <a:off x="3051759" y="6172452"/>
            <a:ext cx="441510" cy="215444"/>
          </a:xfrm>
          <a:prstGeom prst="rect">
            <a:avLst/>
          </a:prstGeom>
          <a:noFill/>
        </p:spPr>
        <p:txBody>
          <a:bodyPr wrap="square" rtlCol="0">
            <a:spAutoFit/>
          </a:bodyPr>
          <a:lstStyle/>
          <a:p>
            <a:r>
              <a:rPr lang="es-MX" sz="800" dirty="0"/>
              <a:t>7</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623357942"/>
              </p:ext>
            </p:extLst>
          </p:nvPr>
        </p:nvGraphicFramePr>
        <p:xfrm>
          <a:off x="5089302" y="8912203"/>
          <a:ext cx="1403574" cy="370840"/>
        </p:xfrm>
        <a:graphic>
          <a:graphicData uri="http://schemas.openxmlformats.org/drawingml/2006/table">
            <a:tbl>
              <a:tblPr firstRow="1" bandRow="1">
                <a:tableStyleId>{F5AB1C69-6EDB-4FF4-983F-18BD219EF322}</a:tableStyleId>
              </a:tblPr>
              <a:tblGrid>
                <a:gridCol w="140357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45 de 74</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1590420" y="6798278"/>
            <a:ext cx="319134" cy="215444"/>
          </a:xfrm>
          <a:prstGeom prst="rect">
            <a:avLst/>
          </a:prstGeom>
          <a:noFill/>
        </p:spPr>
        <p:txBody>
          <a:bodyPr wrap="square" rtlCol="0">
            <a:spAutoFit/>
          </a:bodyPr>
          <a:lstStyle/>
          <a:p>
            <a:r>
              <a:rPr lang="es-MX" sz="800" dirty="0"/>
              <a:t>8</a:t>
            </a:r>
          </a:p>
        </p:txBody>
      </p:sp>
      <p:sp>
        <p:nvSpPr>
          <p:cNvPr id="7" name="Diagrama de flujo: terminador 6">
            <a:extLst>
              <a:ext uri="{FF2B5EF4-FFF2-40B4-BE49-F238E27FC236}">
                <a16:creationId xmlns:a16="http://schemas.microsoft.com/office/drawing/2014/main" id="{657DE953-C2EA-4ED3-BF8F-535FC606790E}"/>
              </a:ext>
            </a:extLst>
          </p:cNvPr>
          <p:cNvSpPr/>
          <p:nvPr/>
        </p:nvSpPr>
        <p:spPr bwMode="auto">
          <a:xfrm>
            <a:off x="908720" y="1794345"/>
            <a:ext cx="720080" cy="252186"/>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108" name="Conector recto de flecha 107">
            <a:extLst>
              <a:ext uri="{FF2B5EF4-FFF2-40B4-BE49-F238E27FC236}">
                <a16:creationId xmlns:a16="http://schemas.microsoft.com/office/drawing/2014/main" id="{C0E1DCA6-A9FE-4E2F-8191-32AAAC70E126}"/>
              </a:ext>
            </a:extLst>
          </p:cNvPr>
          <p:cNvCxnSpPr/>
          <p:nvPr/>
        </p:nvCxnSpPr>
        <p:spPr bwMode="auto">
          <a:xfrm>
            <a:off x="1268760" y="2055943"/>
            <a:ext cx="0" cy="2154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Rectángulo 1">
            <a:extLst>
              <a:ext uri="{FF2B5EF4-FFF2-40B4-BE49-F238E27FC236}">
                <a16:creationId xmlns:a16="http://schemas.microsoft.com/office/drawing/2014/main" id="{25BCFBF1-E065-455F-831D-41ED5900BAE0}"/>
              </a:ext>
            </a:extLst>
          </p:cNvPr>
          <p:cNvSpPr/>
          <p:nvPr/>
        </p:nvSpPr>
        <p:spPr bwMode="auto">
          <a:xfrm>
            <a:off x="641021" y="2297848"/>
            <a:ext cx="1203800" cy="300275"/>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Recopila</a:t>
            </a:r>
          </a:p>
        </p:txBody>
      </p:sp>
      <p:sp>
        <p:nvSpPr>
          <p:cNvPr id="51" name="Rectángulo 50">
            <a:extLst>
              <a:ext uri="{FF2B5EF4-FFF2-40B4-BE49-F238E27FC236}">
                <a16:creationId xmlns:a16="http://schemas.microsoft.com/office/drawing/2014/main" id="{651AEE49-19F2-4BBC-92D7-C011172CC9DA}"/>
              </a:ext>
            </a:extLst>
          </p:cNvPr>
          <p:cNvSpPr/>
          <p:nvPr/>
        </p:nvSpPr>
        <p:spPr bwMode="auto">
          <a:xfrm>
            <a:off x="641021" y="3029011"/>
            <a:ext cx="1203800" cy="342533"/>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Resume</a:t>
            </a:r>
          </a:p>
        </p:txBody>
      </p:sp>
      <p:sp>
        <p:nvSpPr>
          <p:cNvPr id="3" name="Diagrama de flujo: documento 2">
            <a:extLst>
              <a:ext uri="{FF2B5EF4-FFF2-40B4-BE49-F238E27FC236}">
                <a16:creationId xmlns:a16="http://schemas.microsoft.com/office/drawing/2014/main" id="{3925A9D4-C9E3-413F-B90D-6EC061192380}"/>
              </a:ext>
            </a:extLst>
          </p:cNvPr>
          <p:cNvSpPr/>
          <p:nvPr/>
        </p:nvSpPr>
        <p:spPr bwMode="auto">
          <a:xfrm>
            <a:off x="641020" y="3802432"/>
            <a:ext cx="1203799"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Llena formato</a:t>
            </a:r>
          </a:p>
        </p:txBody>
      </p:sp>
      <p:sp>
        <p:nvSpPr>
          <p:cNvPr id="6" name="Diagrama de flujo: conector 5">
            <a:extLst>
              <a:ext uri="{FF2B5EF4-FFF2-40B4-BE49-F238E27FC236}">
                <a16:creationId xmlns:a16="http://schemas.microsoft.com/office/drawing/2014/main" id="{56EF915B-E28F-46EC-BBCD-E53CB3BFBC01}"/>
              </a:ext>
            </a:extLst>
          </p:cNvPr>
          <p:cNvSpPr/>
          <p:nvPr/>
        </p:nvSpPr>
        <p:spPr bwMode="auto">
          <a:xfrm>
            <a:off x="2562009" y="3830979"/>
            <a:ext cx="457200" cy="457200"/>
          </a:xfrm>
          <a:prstGeom prst="flowChartConnec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a:ln>
                <a:noFill/>
              </a:ln>
              <a:solidFill>
                <a:schemeClr val="tx1"/>
              </a:solidFill>
              <a:effectLst/>
              <a:latin typeface="Arial" charset="0"/>
            </a:endParaRPr>
          </a:p>
        </p:txBody>
      </p:sp>
      <p:sp>
        <p:nvSpPr>
          <p:cNvPr id="52" name="Diagrama de flujo: documento 51">
            <a:extLst>
              <a:ext uri="{FF2B5EF4-FFF2-40B4-BE49-F238E27FC236}">
                <a16:creationId xmlns:a16="http://schemas.microsoft.com/office/drawing/2014/main" id="{F6345D25-D560-410C-AECF-D348E928B093}"/>
              </a:ext>
            </a:extLst>
          </p:cNvPr>
          <p:cNvSpPr/>
          <p:nvPr/>
        </p:nvSpPr>
        <p:spPr bwMode="auto">
          <a:xfrm>
            <a:off x="5089301" y="3700842"/>
            <a:ext cx="1203799" cy="45720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Informe</a:t>
            </a:r>
          </a:p>
        </p:txBody>
      </p:sp>
      <p:sp>
        <p:nvSpPr>
          <p:cNvPr id="53" name="Diagrama de flujo: documento 52">
            <a:extLst>
              <a:ext uri="{FF2B5EF4-FFF2-40B4-BE49-F238E27FC236}">
                <a16:creationId xmlns:a16="http://schemas.microsoft.com/office/drawing/2014/main" id="{1FCEADCE-959C-4D65-990B-F690064ED1FD}"/>
              </a:ext>
            </a:extLst>
          </p:cNvPr>
          <p:cNvSpPr/>
          <p:nvPr/>
        </p:nvSpPr>
        <p:spPr bwMode="auto">
          <a:xfrm>
            <a:off x="3603392" y="3047307"/>
            <a:ext cx="1203799" cy="50492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Informe</a:t>
            </a:r>
          </a:p>
        </p:txBody>
      </p:sp>
      <p:sp>
        <p:nvSpPr>
          <p:cNvPr id="8" name="Diagrama de flujo: decisión 7">
            <a:extLst>
              <a:ext uri="{FF2B5EF4-FFF2-40B4-BE49-F238E27FC236}">
                <a16:creationId xmlns:a16="http://schemas.microsoft.com/office/drawing/2014/main" id="{6D0CD84D-13CC-43B6-A37E-E35DAD679EA7}"/>
              </a:ext>
            </a:extLst>
          </p:cNvPr>
          <p:cNvSpPr/>
          <p:nvPr/>
        </p:nvSpPr>
        <p:spPr bwMode="auto">
          <a:xfrm>
            <a:off x="1999691" y="4968838"/>
            <a:ext cx="1545611" cy="612648"/>
          </a:xfrm>
          <a:prstGeom prst="flowChartDecision">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1000" dirty="0">
                <a:solidFill>
                  <a:schemeClr val="tx1"/>
                </a:solidFill>
                <a:latin typeface="Arial" charset="0"/>
              </a:rPr>
              <a:t>Entrega</a:t>
            </a:r>
            <a:endParaRPr kumimoji="0" lang="es-MX" sz="1000" b="0" i="0" u="none" strike="noStrike" cap="none" normalizeH="0" baseline="0" dirty="0">
              <a:ln>
                <a:noFill/>
              </a:ln>
              <a:solidFill>
                <a:schemeClr val="tx1"/>
              </a:solidFill>
              <a:effectLst/>
              <a:latin typeface="Arial" charset="0"/>
            </a:endParaRPr>
          </a:p>
        </p:txBody>
      </p:sp>
      <p:sp>
        <p:nvSpPr>
          <p:cNvPr id="57" name="Rectángulo 56">
            <a:extLst>
              <a:ext uri="{FF2B5EF4-FFF2-40B4-BE49-F238E27FC236}">
                <a16:creationId xmlns:a16="http://schemas.microsoft.com/office/drawing/2014/main" id="{DA5C099D-15BF-469F-8050-6887D954CDA3}"/>
              </a:ext>
            </a:extLst>
          </p:cNvPr>
          <p:cNvSpPr/>
          <p:nvPr/>
        </p:nvSpPr>
        <p:spPr bwMode="auto">
          <a:xfrm>
            <a:off x="2170596" y="6387896"/>
            <a:ext cx="1203800" cy="300275"/>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Autoriza</a:t>
            </a:r>
          </a:p>
        </p:txBody>
      </p:sp>
      <p:sp>
        <p:nvSpPr>
          <p:cNvPr id="61" name="Diagrama de flujo: documento 60">
            <a:extLst>
              <a:ext uri="{FF2B5EF4-FFF2-40B4-BE49-F238E27FC236}">
                <a16:creationId xmlns:a16="http://schemas.microsoft.com/office/drawing/2014/main" id="{692D9758-C6F5-4C5F-854B-FB722D71581E}"/>
              </a:ext>
            </a:extLst>
          </p:cNvPr>
          <p:cNvSpPr/>
          <p:nvPr/>
        </p:nvSpPr>
        <p:spPr bwMode="auto">
          <a:xfrm>
            <a:off x="666860" y="7010333"/>
            <a:ext cx="1203799"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papelería </a:t>
            </a:r>
            <a:endParaRPr kumimoji="0" lang="es-MX" sz="1000" b="0" i="0" u="none" strike="noStrike" cap="none" normalizeH="0" baseline="0" dirty="0">
              <a:ln>
                <a:noFill/>
              </a:ln>
              <a:solidFill>
                <a:schemeClr val="tx1"/>
              </a:solidFill>
              <a:effectLst/>
              <a:latin typeface="Arial" charset="0"/>
            </a:endParaRPr>
          </a:p>
        </p:txBody>
      </p:sp>
      <p:sp>
        <p:nvSpPr>
          <p:cNvPr id="9" name="Diagrama de flujo: terminador 8">
            <a:extLst>
              <a:ext uri="{FF2B5EF4-FFF2-40B4-BE49-F238E27FC236}">
                <a16:creationId xmlns:a16="http://schemas.microsoft.com/office/drawing/2014/main" id="{169F1E17-BBB3-4BA1-BA54-256845363F78}"/>
              </a:ext>
            </a:extLst>
          </p:cNvPr>
          <p:cNvSpPr/>
          <p:nvPr/>
        </p:nvSpPr>
        <p:spPr bwMode="auto">
          <a:xfrm>
            <a:off x="925908" y="8015680"/>
            <a:ext cx="730932" cy="239819"/>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charset="0"/>
              </a:rPr>
              <a:t>Fin</a:t>
            </a:r>
          </a:p>
        </p:txBody>
      </p:sp>
      <p:sp>
        <p:nvSpPr>
          <p:cNvPr id="62" name="Diagrama de flujo: terminador 61">
            <a:extLst>
              <a:ext uri="{FF2B5EF4-FFF2-40B4-BE49-F238E27FC236}">
                <a16:creationId xmlns:a16="http://schemas.microsoft.com/office/drawing/2014/main" id="{D7098D8E-7042-4424-9196-37335E94923A}"/>
              </a:ext>
            </a:extLst>
          </p:cNvPr>
          <p:cNvSpPr/>
          <p:nvPr/>
        </p:nvSpPr>
        <p:spPr bwMode="auto">
          <a:xfrm>
            <a:off x="965371" y="5136540"/>
            <a:ext cx="730932" cy="239819"/>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charset="0"/>
              </a:rPr>
              <a:t>Fin</a:t>
            </a:r>
          </a:p>
        </p:txBody>
      </p:sp>
      <p:cxnSp>
        <p:nvCxnSpPr>
          <p:cNvPr id="13" name="Conector recto de flecha 12">
            <a:extLst>
              <a:ext uri="{FF2B5EF4-FFF2-40B4-BE49-F238E27FC236}">
                <a16:creationId xmlns:a16="http://schemas.microsoft.com/office/drawing/2014/main" id="{C140DE80-49B7-4037-A6D8-5E4B30C31EF2}"/>
              </a:ext>
            </a:extLst>
          </p:cNvPr>
          <p:cNvCxnSpPr/>
          <p:nvPr/>
        </p:nvCxnSpPr>
        <p:spPr bwMode="auto">
          <a:xfrm>
            <a:off x="1268759" y="2598123"/>
            <a:ext cx="0" cy="3498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Conector recto de flecha 15">
            <a:extLst>
              <a:ext uri="{FF2B5EF4-FFF2-40B4-BE49-F238E27FC236}">
                <a16:creationId xmlns:a16="http://schemas.microsoft.com/office/drawing/2014/main" id="{B727660E-0EAE-4C9C-8812-F8A288BA022B}"/>
              </a:ext>
            </a:extLst>
          </p:cNvPr>
          <p:cNvCxnSpPr/>
          <p:nvPr/>
        </p:nvCxnSpPr>
        <p:spPr bwMode="auto">
          <a:xfrm>
            <a:off x="1242919" y="3371544"/>
            <a:ext cx="0" cy="4308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de flecha 17">
            <a:extLst>
              <a:ext uri="{FF2B5EF4-FFF2-40B4-BE49-F238E27FC236}">
                <a16:creationId xmlns:a16="http://schemas.microsoft.com/office/drawing/2014/main" id="{A5B885CB-17EB-4136-B4AF-A9A2C05187C1}"/>
              </a:ext>
            </a:extLst>
          </p:cNvPr>
          <p:cNvCxnSpPr>
            <a:stCxn id="3" idx="3"/>
          </p:cNvCxnSpPr>
          <p:nvPr/>
        </p:nvCxnSpPr>
        <p:spPr bwMode="auto">
          <a:xfrm>
            <a:off x="1844819" y="4108756"/>
            <a:ext cx="71719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Conector recto de flecha 20">
            <a:extLst>
              <a:ext uri="{FF2B5EF4-FFF2-40B4-BE49-F238E27FC236}">
                <a16:creationId xmlns:a16="http://schemas.microsoft.com/office/drawing/2014/main" id="{7B5C5B1D-AFC3-42DE-98EE-28EC8EE05B1A}"/>
              </a:ext>
            </a:extLst>
          </p:cNvPr>
          <p:cNvCxnSpPr>
            <a:stCxn id="6" idx="6"/>
          </p:cNvCxnSpPr>
          <p:nvPr/>
        </p:nvCxnSpPr>
        <p:spPr bwMode="auto">
          <a:xfrm>
            <a:off x="3019209" y="4059579"/>
            <a:ext cx="207009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Conector recto 24">
            <a:extLst>
              <a:ext uri="{FF2B5EF4-FFF2-40B4-BE49-F238E27FC236}">
                <a16:creationId xmlns:a16="http://schemas.microsoft.com/office/drawing/2014/main" id="{1B0FDC1F-DFBC-44A8-AE86-95F9CCCF5895}"/>
              </a:ext>
            </a:extLst>
          </p:cNvPr>
          <p:cNvCxnSpPr/>
          <p:nvPr/>
        </p:nvCxnSpPr>
        <p:spPr bwMode="auto">
          <a:xfrm flipV="1">
            <a:off x="2790609" y="3299770"/>
            <a:ext cx="0" cy="5312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Conector recto de flecha 27">
            <a:extLst>
              <a:ext uri="{FF2B5EF4-FFF2-40B4-BE49-F238E27FC236}">
                <a16:creationId xmlns:a16="http://schemas.microsoft.com/office/drawing/2014/main" id="{CF7B34FE-281A-4297-91D4-FC69BEEC170A}"/>
              </a:ext>
            </a:extLst>
          </p:cNvPr>
          <p:cNvCxnSpPr/>
          <p:nvPr/>
        </p:nvCxnSpPr>
        <p:spPr bwMode="auto">
          <a:xfrm>
            <a:off x="2790609" y="3299770"/>
            <a:ext cx="75469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Conector recto de flecha 30">
            <a:extLst>
              <a:ext uri="{FF2B5EF4-FFF2-40B4-BE49-F238E27FC236}">
                <a16:creationId xmlns:a16="http://schemas.microsoft.com/office/drawing/2014/main" id="{859C4CAA-8005-4DFC-9BDF-807CFEE69BD1}"/>
              </a:ext>
            </a:extLst>
          </p:cNvPr>
          <p:cNvCxnSpPr>
            <a:stCxn id="6" idx="4"/>
          </p:cNvCxnSpPr>
          <p:nvPr/>
        </p:nvCxnSpPr>
        <p:spPr bwMode="auto">
          <a:xfrm>
            <a:off x="2790609" y="4288179"/>
            <a:ext cx="0" cy="677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Conector recto de flecha 33">
            <a:extLst>
              <a:ext uri="{FF2B5EF4-FFF2-40B4-BE49-F238E27FC236}">
                <a16:creationId xmlns:a16="http://schemas.microsoft.com/office/drawing/2014/main" id="{B69CDE66-9879-4F19-AE74-D9080FE8A9DD}"/>
              </a:ext>
            </a:extLst>
          </p:cNvPr>
          <p:cNvCxnSpPr>
            <a:stCxn id="8" idx="1"/>
          </p:cNvCxnSpPr>
          <p:nvPr/>
        </p:nvCxnSpPr>
        <p:spPr bwMode="auto">
          <a:xfrm flipH="1">
            <a:off x="1749987" y="5275162"/>
            <a:ext cx="24970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Conector recto de flecha 35">
            <a:extLst>
              <a:ext uri="{FF2B5EF4-FFF2-40B4-BE49-F238E27FC236}">
                <a16:creationId xmlns:a16="http://schemas.microsoft.com/office/drawing/2014/main" id="{9EE38147-E45E-4972-AADA-04873CA97C74}"/>
              </a:ext>
            </a:extLst>
          </p:cNvPr>
          <p:cNvCxnSpPr>
            <a:endCxn id="57" idx="0"/>
          </p:cNvCxnSpPr>
          <p:nvPr/>
        </p:nvCxnSpPr>
        <p:spPr bwMode="auto">
          <a:xfrm>
            <a:off x="2772496" y="5581486"/>
            <a:ext cx="0" cy="8064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ector recto 37">
            <a:extLst>
              <a:ext uri="{FF2B5EF4-FFF2-40B4-BE49-F238E27FC236}">
                <a16:creationId xmlns:a16="http://schemas.microsoft.com/office/drawing/2014/main" id="{EF6829E2-920C-42E4-9852-0FB612EC6226}"/>
              </a:ext>
            </a:extLst>
          </p:cNvPr>
          <p:cNvCxnSpPr/>
          <p:nvPr/>
        </p:nvCxnSpPr>
        <p:spPr bwMode="auto">
          <a:xfrm>
            <a:off x="2764067" y="6688171"/>
            <a:ext cx="8429" cy="5485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Conector recto de flecha 39">
            <a:extLst>
              <a:ext uri="{FF2B5EF4-FFF2-40B4-BE49-F238E27FC236}">
                <a16:creationId xmlns:a16="http://schemas.microsoft.com/office/drawing/2014/main" id="{28B3F222-C8C4-4650-93AD-C711F78B8AE7}"/>
              </a:ext>
            </a:extLst>
          </p:cNvPr>
          <p:cNvCxnSpPr/>
          <p:nvPr/>
        </p:nvCxnSpPr>
        <p:spPr bwMode="auto">
          <a:xfrm flipH="1">
            <a:off x="1909554" y="7236756"/>
            <a:ext cx="88105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8557352A-AC14-4B8A-8677-47ECA648397F}"/>
              </a:ext>
            </a:extLst>
          </p:cNvPr>
          <p:cNvCxnSpPr/>
          <p:nvPr/>
        </p:nvCxnSpPr>
        <p:spPr bwMode="auto">
          <a:xfrm>
            <a:off x="1268759" y="7622981"/>
            <a:ext cx="0" cy="3854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68606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954107"/>
          </a:xfrm>
          <a:prstGeom prst="rect">
            <a:avLst/>
          </a:prstGeom>
          <a:noFill/>
        </p:spPr>
        <p:txBody>
          <a:bodyPr wrap="square" rtlCol="0">
            <a:spAutoFit/>
          </a:bodyPr>
          <a:lstStyle/>
          <a:p>
            <a:r>
              <a:rPr lang="es-MX" sz="1400" b="1" dirty="0"/>
              <a:t>4.8. </a:t>
            </a:r>
          </a:p>
          <a:p>
            <a:endParaRPr lang="es-MX" sz="1400" b="1" dirty="0"/>
          </a:p>
          <a:p>
            <a:pPr algn="l"/>
            <a:r>
              <a:rPr lang="es-MX" sz="1400" b="1" dirty="0"/>
              <a:t>Nombre del procedimiento: Expedición de la Cartilla del Servicio Nacional Militar No Liberada</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3448974826"/>
              </p:ext>
            </p:extLst>
          </p:nvPr>
        </p:nvGraphicFramePr>
        <p:xfrm>
          <a:off x="471488" y="2449961"/>
          <a:ext cx="5915024" cy="768668"/>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386776">
                <a:tc>
                  <a:txBody>
                    <a:bodyPr/>
                    <a:lstStyle/>
                    <a:p>
                      <a:pPr>
                        <a:lnSpc>
                          <a:spcPct val="107000"/>
                        </a:lnSpc>
                        <a:spcAft>
                          <a:spcPts val="0"/>
                        </a:spcAft>
                      </a:pPr>
                      <a:r>
                        <a:rPr lang="es-ES" sz="1100" dirty="0">
                          <a:effectLst/>
                          <a:latin typeface="Arial" panose="020B0604020202020204" pitchFamily="34" charset="0"/>
                          <a:cs typeface="Arial" panose="020B0604020202020204" pitchFamily="34" charset="0"/>
                        </a:rPr>
                        <a:t>Objetivo: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Expedir cartillas del servicio nacional militar no liberada, a los jóvenes que cumplan con los requisitos para realizarlo, a fin de coadyuvar al cumplimiento de esta obligación militar. </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019338805"/>
              </p:ext>
            </p:extLst>
          </p:nvPr>
        </p:nvGraphicFramePr>
        <p:xfrm>
          <a:off x="503790" y="4317371"/>
          <a:ext cx="5915024" cy="2857183"/>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100" dirty="0">
                          <a:effectLst/>
                          <a:latin typeface="Arial" panose="020B0604020202020204" pitchFamily="34" charset="0"/>
                          <a:cs typeface="Arial" panose="020B0604020202020204" pitchFamily="34" charset="0"/>
                        </a:rPr>
                        <a:t>Políticas de Operación: </a:t>
                      </a: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La Secretaría de la Defensa Nacional por medio de la Oficina de Reclutamiento Municipal determinará el período en el que el interesado deberá registrarse para que se le expida la cartilla. </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La entrega de la cartilla no liberada al interesado deberá realizarse en un máximo de 24 horas, una vez que se presentaron todos los requisitos.</a:t>
                      </a:r>
                    </a:p>
                    <a:p>
                      <a:pPr algn="just">
                        <a:lnSpc>
                          <a:spcPct val="107000"/>
                        </a:lnSpc>
                        <a:spcAft>
                          <a:spcPts val="0"/>
                        </a:spcAft>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Los requisitos para los solicitantes son: </a:t>
                      </a:r>
                    </a:p>
                    <a:p>
                      <a:pPr marL="228600" indent="-228600" algn="just">
                        <a:lnSpc>
                          <a:spcPct val="107000"/>
                        </a:lnSpc>
                        <a:spcAft>
                          <a:spcPts val="0"/>
                        </a:spcAft>
                        <a:buAutoNum type="alphaL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Acta de Nacimiento </a:t>
                      </a:r>
                    </a:p>
                    <a:p>
                      <a:pPr marL="228600" indent="-228600" algn="just">
                        <a:lnSpc>
                          <a:spcPct val="107000"/>
                        </a:lnSpc>
                        <a:spcAft>
                          <a:spcPts val="0"/>
                        </a:spcAft>
                        <a:buAutoNum type="alphaL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CURP</a:t>
                      </a:r>
                    </a:p>
                    <a:p>
                      <a:pPr marL="228600" indent="-228600" algn="just">
                        <a:lnSpc>
                          <a:spcPct val="107000"/>
                        </a:lnSpc>
                        <a:spcAft>
                          <a:spcPts val="0"/>
                        </a:spcAft>
                        <a:buAutoNum type="alphaL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Credencial de Elector </a:t>
                      </a:r>
                    </a:p>
                    <a:p>
                      <a:pPr marL="228600" indent="-228600" algn="just">
                        <a:lnSpc>
                          <a:spcPct val="107000"/>
                        </a:lnSpc>
                        <a:spcAft>
                          <a:spcPts val="0"/>
                        </a:spcAft>
                        <a:buAutoNum type="alphaL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Comprobante de Domicilio </a:t>
                      </a:r>
                    </a:p>
                    <a:p>
                      <a:pPr marL="228600" indent="-228600" algn="just">
                        <a:lnSpc>
                          <a:spcPct val="107000"/>
                        </a:lnSpc>
                        <a:spcAft>
                          <a:spcPts val="0"/>
                        </a:spcAft>
                        <a:buAutoNum type="alphaL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Comprobante de Estudios </a:t>
                      </a:r>
                    </a:p>
                    <a:p>
                      <a:pPr marL="228600" indent="-228600" algn="just">
                        <a:lnSpc>
                          <a:spcPct val="107000"/>
                        </a:lnSpc>
                        <a:spcAft>
                          <a:spcPts val="0"/>
                        </a:spcAft>
                        <a:buAutoNum type="alphaLcPeriod"/>
                      </a:pPr>
                      <a:r>
                        <a:rPr lang="es-MX"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 Fotografías T/cartilla (con camisa o playera blanca, sin bigote, barba, aretes y corte de cabello militar) </a:t>
                      </a:r>
                    </a:p>
                    <a:p>
                      <a:pPr algn="just">
                        <a:lnSpc>
                          <a:spcPct val="107000"/>
                        </a:lnSpc>
                        <a:spcAft>
                          <a:spcPts val="0"/>
                        </a:spcAft>
                      </a:pPr>
                      <a:endPar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43205497"/>
              </p:ext>
            </p:extLst>
          </p:nvPr>
        </p:nvGraphicFramePr>
        <p:xfrm>
          <a:off x="5108998" y="8912203"/>
          <a:ext cx="1383878" cy="370840"/>
        </p:xfrm>
        <a:graphic>
          <a:graphicData uri="http://schemas.openxmlformats.org/drawingml/2006/table">
            <a:tbl>
              <a:tblPr firstRow="1" bandRow="1">
                <a:tableStyleId>{F5AB1C69-6EDB-4FF4-983F-18BD219EF322}</a:tableStyleId>
              </a:tblPr>
              <a:tblGrid>
                <a:gridCol w="1383878">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46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816544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370219419"/>
              </p:ext>
            </p:extLst>
          </p:nvPr>
        </p:nvGraphicFramePr>
        <p:xfrm>
          <a:off x="474628" y="1930833"/>
          <a:ext cx="5820407" cy="5228631"/>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Solicita el nombramiento de la Operadora de la Junta de Reclutamiento Municipal.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Acude a la 25 Zona Militar de la SEDENA en la Ciudad de Puebla, con el nombramiento y oficio de solicitud para juegos de cartillas del Servicio Militar Nacional.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Entrega juegos de Cartillas del Servicio Militar Nacional</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r>
                        <a:rPr lang="es-MX" sz="1200" dirty="0">
                          <a:latin typeface="Arial" panose="020B0604020202020204" pitchFamily="34" charset="0"/>
                          <a:cs typeface="Arial" panose="020B0604020202020204" pitchFamily="34" charset="0"/>
                        </a:rPr>
                        <a:t>Turna las cartillas al presidente municipal para firma.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r>
                        <a:rPr lang="es-MX" sz="1200" dirty="0">
                          <a:latin typeface="Arial" panose="020B0604020202020204" pitchFamily="34" charset="0"/>
                          <a:cs typeface="Arial" panose="020B0604020202020204" pitchFamily="34" charset="0"/>
                        </a:rPr>
                        <a:t>Presidente Municipal</a:t>
                      </a:r>
                    </a:p>
                  </a:txBody>
                  <a:tcPr marL="68580" marR="68580" marT="0" marB="0"/>
                </a:tc>
                <a:tc>
                  <a:txBody>
                    <a:bodyPr/>
                    <a:lstStyle/>
                    <a:p>
                      <a:r>
                        <a:rPr lang="es-MX" sz="1200" dirty="0">
                          <a:latin typeface="Arial" panose="020B0604020202020204" pitchFamily="34" charset="0"/>
                          <a:cs typeface="Arial" panose="020B0604020202020204" pitchFamily="34" charset="0"/>
                        </a:rPr>
                        <a:t>Firmas las cartillas y las envía a la operadora.  </a:t>
                      </a:r>
                    </a:p>
                    <a:p>
                      <a:r>
                        <a:rPr lang="es-MX" sz="1200" dirty="0">
                          <a:latin typeface="Arial" panose="020B0604020202020204" pitchFamily="34" charset="0"/>
                          <a:cs typeface="Arial" panose="020B0604020202020204" pitchFamily="34" charset="0"/>
                        </a:rPr>
                        <a:t>Cartillas </a:t>
                      </a:r>
                    </a:p>
                  </a:txBody>
                  <a:tcPr marL="68580" marR="68580" marT="0" marB="0"/>
                </a:tc>
                <a:extLst>
                  <a:ext uri="{0D108BD9-81ED-4DB2-BD59-A6C34878D82A}">
                    <a16:rowId xmlns:a16="http://schemas.microsoft.com/office/drawing/2014/main" val="695602658"/>
                  </a:ext>
                </a:extLst>
              </a:tr>
              <a:tr h="45375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Solicitante</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Se presenta con la operadora a solicitar información sobre los requisitos para tramitar la cartilla. N</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Le informa al solicitante sobre los requisitos para realizar el trámite</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Solicitante</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Reúne los documentos y los entrega a la operadora. </a:t>
                      </a:r>
                    </a:p>
                  </a:txBody>
                  <a:tcPr marL="68580" marR="68580" marT="0" marB="0"/>
                </a:tc>
                <a:extLst>
                  <a:ext uri="{0D108BD9-81ED-4DB2-BD59-A6C34878D82A}">
                    <a16:rowId xmlns:a16="http://schemas.microsoft.com/office/drawing/2014/main" val="3905927076"/>
                  </a:ext>
                </a:extLst>
              </a:tr>
              <a:tr h="29829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Realiza el llenado de la cartilla y duplicados. </a:t>
                      </a:r>
                    </a:p>
                  </a:txBody>
                  <a:tcPr marL="68580" marR="68580" marT="0" marB="0"/>
                </a:tc>
                <a:extLst>
                  <a:ext uri="{0D108BD9-81ED-4DB2-BD59-A6C34878D82A}">
                    <a16:rowId xmlns:a16="http://schemas.microsoft.com/office/drawing/2014/main" val="346264453"/>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Solicitante</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entrega a la operadora: el duplicado, triplicado y formato del interesado. </a:t>
                      </a:r>
                    </a:p>
                  </a:txBody>
                  <a:tcPr marL="68580" marR="68580" marT="0" marB="0"/>
                </a:tc>
                <a:extLst>
                  <a:ext uri="{0D108BD9-81ED-4DB2-BD59-A6C34878D82A}">
                    <a16:rowId xmlns:a16="http://schemas.microsoft.com/office/drawing/2014/main" val="3113963205"/>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523220"/>
          </a:xfrm>
          <a:prstGeom prst="rect">
            <a:avLst/>
          </a:prstGeom>
          <a:noFill/>
        </p:spPr>
        <p:txBody>
          <a:bodyPr wrap="square" rtlCol="0">
            <a:spAutoFit/>
          </a:bodyPr>
          <a:lstStyle/>
          <a:p>
            <a:pPr algn="l"/>
            <a:r>
              <a:rPr lang="es-MX" sz="1400" b="1" dirty="0"/>
              <a:t>Nombre del Procedimiento: : Expedición de la Cartilla del Servicio Nacional Militar No Liberada</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591480173"/>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47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044376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2430926239"/>
              </p:ext>
            </p:extLst>
          </p:nvPr>
        </p:nvGraphicFramePr>
        <p:xfrm>
          <a:off x="538818" y="709337"/>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t>: </a:t>
                      </a:r>
                      <a:r>
                        <a:rPr lang="es-MX" sz="1200" b="1" dirty="0">
                          <a:solidFill>
                            <a:schemeClr val="tx1"/>
                          </a:solidFill>
                          <a:latin typeface="Arial" panose="020B0604020202020204" pitchFamily="34" charset="0"/>
                          <a:cs typeface="Arial" panose="020B0604020202020204" pitchFamily="34" charset="0"/>
                        </a:rPr>
                        <a:t>Expedición de la Cartilla del Servicio Nacional Militar No Liberada</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182546385"/>
              </p:ext>
            </p:extLst>
          </p:nvPr>
        </p:nvGraphicFramePr>
        <p:xfrm>
          <a:off x="540941" y="1157429"/>
          <a:ext cx="5904652" cy="594360"/>
        </p:xfrm>
        <a:graphic>
          <a:graphicData uri="http://schemas.openxmlformats.org/drawingml/2006/table">
            <a:tbl>
              <a:tblPr firstRow="1" bandRow="1">
                <a:tableStyleId>{F5AB1C69-6EDB-4FF4-983F-18BD219EF322}</a:tableStyleId>
              </a:tblPr>
              <a:tblGrid>
                <a:gridCol w="1457937">
                  <a:extLst>
                    <a:ext uri="{9D8B030D-6E8A-4147-A177-3AD203B41FA5}">
                      <a16:colId xmlns:a16="http://schemas.microsoft.com/office/drawing/2014/main" val="3531676926"/>
                    </a:ext>
                  </a:extLst>
                </a:gridCol>
                <a:gridCol w="1530833">
                  <a:extLst>
                    <a:ext uri="{9D8B030D-6E8A-4147-A177-3AD203B41FA5}">
                      <a16:colId xmlns:a16="http://schemas.microsoft.com/office/drawing/2014/main" val="4179167614"/>
                    </a:ext>
                  </a:extLst>
                </a:gridCol>
                <a:gridCol w="1457941">
                  <a:extLst>
                    <a:ext uri="{9D8B030D-6E8A-4147-A177-3AD203B41FA5}">
                      <a16:colId xmlns:a16="http://schemas.microsoft.com/office/drawing/2014/main" val="245987141"/>
                    </a:ext>
                  </a:extLst>
                </a:gridCol>
                <a:gridCol w="1457941">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25 Zona Militar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Operadora de la Junta de Reclutamiento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Presidente 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Solicitante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2098513572"/>
              </p:ext>
            </p:extLst>
          </p:nvPr>
        </p:nvGraphicFramePr>
        <p:xfrm>
          <a:off x="557804" y="1779073"/>
          <a:ext cx="5904653" cy="7052053"/>
        </p:xfrm>
        <a:graphic>
          <a:graphicData uri="http://schemas.openxmlformats.org/drawingml/2006/table">
            <a:tbl>
              <a:tblPr firstRow="1" bandRow="1">
                <a:tableStyleId>{F5AB1C69-6EDB-4FF4-983F-18BD219EF322}</a:tableStyleId>
              </a:tblPr>
              <a:tblGrid>
                <a:gridCol w="1463658">
                  <a:extLst>
                    <a:ext uri="{9D8B030D-6E8A-4147-A177-3AD203B41FA5}">
                      <a16:colId xmlns:a16="http://schemas.microsoft.com/office/drawing/2014/main" val="3531676926"/>
                    </a:ext>
                  </a:extLst>
                </a:gridCol>
                <a:gridCol w="1515757">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7052053">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98708" y="1779073"/>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55908" y="213994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565120" y="2244543"/>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3174593" y="1937516"/>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1621618" y="4125614"/>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203489" y="4103579"/>
            <a:ext cx="242374" cy="215444"/>
          </a:xfrm>
          <a:prstGeom prst="rect">
            <a:avLst/>
          </a:prstGeom>
          <a:noFill/>
        </p:spPr>
        <p:txBody>
          <a:bodyPr wrap="none" rtlCol="0">
            <a:spAutoFit/>
          </a:bodyPr>
          <a:lstStyle/>
          <a:p>
            <a:r>
              <a:rPr lang="es-MX" sz="800" dirty="0"/>
              <a:t>4</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668120" y="4161338"/>
            <a:ext cx="242374" cy="215444"/>
          </a:xfrm>
          <a:prstGeom prst="rect">
            <a:avLst/>
          </a:prstGeom>
          <a:noFill/>
        </p:spPr>
        <p:txBody>
          <a:bodyPr wrap="none" rtlCol="0">
            <a:spAutoFit/>
          </a:bodyPr>
          <a:lstStyle/>
          <a:p>
            <a:r>
              <a:rPr lang="es-MX" sz="800" dirty="0"/>
              <a:t>5</a:t>
            </a:r>
          </a:p>
        </p:txBody>
      </p:sp>
      <p:sp>
        <p:nvSpPr>
          <p:cNvPr id="66" name="CuadroTexto 65">
            <a:extLst>
              <a:ext uri="{FF2B5EF4-FFF2-40B4-BE49-F238E27FC236}">
                <a16:creationId xmlns:a16="http://schemas.microsoft.com/office/drawing/2014/main" id="{A48961E4-33A7-40E8-8DF2-C72637099C1C}"/>
              </a:ext>
            </a:extLst>
          </p:cNvPr>
          <p:cNvSpPr txBox="1"/>
          <p:nvPr/>
        </p:nvSpPr>
        <p:spPr>
          <a:xfrm>
            <a:off x="3105127" y="5125206"/>
            <a:ext cx="441510" cy="215444"/>
          </a:xfrm>
          <a:prstGeom prst="rect">
            <a:avLst/>
          </a:prstGeom>
          <a:noFill/>
        </p:spPr>
        <p:txBody>
          <a:bodyPr wrap="square" rtlCol="0">
            <a:spAutoFit/>
          </a:bodyPr>
          <a:lstStyle/>
          <a:p>
            <a:r>
              <a:rPr lang="es-MX" sz="800" dirty="0"/>
              <a:t>7</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3762317287"/>
              </p:ext>
            </p:extLst>
          </p:nvPr>
        </p:nvGraphicFramePr>
        <p:xfrm>
          <a:off x="5119304" y="8912203"/>
          <a:ext cx="1373571" cy="370840"/>
        </p:xfrm>
        <a:graphic>
          <a:graphicData uri="http://schemas.openxmlformats.org/drawingml/2006/table">
            <a:tbl>
              <a:tblPr firstRow="1" bandRow="1">
                <a:tableStyleId>{F5AB1C69-6EDB-4FF4-983F-18BD219EF322}</a:tableStyleId>
              </a:tblPr>
              <a:tblGrid>
                <a:gridCol w="137357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48 de 74</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6140628" y="5616644"/>
            <a:ext cx="319134" cy="215444"/>
          </a:xfrm>
          <a:prstGeom prst="rect">
            <a:avLst/>
          </a:prstGeom>
          <a:noFill/>
        </p:spPr>
        <p:txBody>
          <a:bodyPr wrap="square" rtlCol="0">
            <a:spAutoFit/>
          </a:bodyPr>
          <a:lstStyle/>
          <a:p>
            <a:r>
              <a:rPr lang="es-MX" sz="800" dirty="0"/>
              <a:t>8</a:t>
            </a:r>
          </a:p>
        </p:txBody>
      </p: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5541029" y="8259737"/>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111" name="CuadroTexto 110">
            <a:extLst>
              <a:ext uri="{FF2B5EF4-FFF2-40B4-BE49-F238E27FC236}">
                <a16:creationId xmlns:a16="http://schemas.microsoft.com/office/drawing/2014/main" id="{28E0CADF-3E3D-473B-A243-B882354B62FC}"/>
              </a:ext>
            </a:extLst>
          </p:cNvPr>
          <p:cNvSpPr txBox="1"/>
          <p:nvPr/>
        </p:nvSpPr>
        <p:spPr>
          <a:xfrm rot="10800000" flipV="1">
            <a:off x="4949131" y="6479800"/>
            <a:ext cx="319134" cy="215444"/>
          </a:xfrm>
          <a:prstGeom prst="rect">
            <a:avLst/>
          </a:prstGeom>
          <a:noFill/>
        </p:spPr>
        <p:txBody>
          <a:bodyPr wrap="square" rtlCol="0">
            <a:spAutoFit/>
          </a:bodyPr>
          <a:lstStyle/>
          <a:p>
            <a:r>
              <a:rPr lang="es-MX" sz="800" dirty="0"/>
              <a:t>10</a:t>
            </a:r>
          </a:p>
        </p:txBody>
      </p:sp>
      <p:sp>
        <p:nvSpPr>
          <p:cNvPr id="112" name="CuadroTexto 111">
            <a:extLst>
              <a:ext uri="{FF2B5EF4-FFF2-40B4-BE49-F238E27FC236}">
                <a16:creationId xmlns:a16="http://schemas.microsoft.com/office/drawing/2014/main" id="{41F70F89-7510-486B-9481-6DA031AA653E}"/>
              </a:ext>
            </a:extLst>
          </p:cNvPr>
          <p:cNvSpPr txBox="1"/>
          <p:nvPr/>
        </p:nvSpPr>
        <p:spPr>
          <a:xfrm rot="10800000" flipV="1">
            <a:off x="3190997" y="6248171"/>
            <a:ext cx="319134" cy="215444"/>
          </a:xfrm>
          <a:prstGeom prst="rect">
            <a:avLst/>
          </a:prstGeom>
          <a:noFill/>
        </p:spPr>
        <p:txBody>
          <a:bodyPr wrap="square" rtlCol="0">
            <a:spAutoFit/>
          </a:bodyPr>
          <a:lstStyle/>
          <a:p>
            <a:r>
              <a:rPr lang="es-MX" sz="800" dirty="0"/>
              <a:t>9</a:t>
            </a:r>
          </a:p>
        </p:txBody>
      </p:sp>
      <p:sp>
        <p:nvSpPr>
          <p:cNvPr id="7" name="Diagrama de flujo: documento 6">
            <a:extLst>
              <a:ext uri="{FF2B5EF4-FFF2-40B4-BE49-F238E27FC236}">
                <a16:creationId xmlns:a16="http://schemas.microsoft.com/office/drawing/2014/main" id="{6F906439-2F1D-486D-92EB-8768005848D1}"/>
              </a:ext>
            </a:extLst>
          </p:cNvPr>
          <p:cNvSpPr/>
          <p:nvPr/>
        </p:nvSpPr>
        <p:spPr bwMode="auto">
          <a:xfrm>
            <a:off x="647824" y="2463306"/>
            <a:ext cx="1216168" cy="128709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charset="0"/>
              </a:rPr>
              <a:t>Solicita el nombramiento de la Operadora de la Junta de Reclutamiento Municipal</a:t>
            </a:r>
            <a:endParaRPr kumimoji="0" lang="es-MX" sz="1000" b="0" i="0" u="none" strike="noStrike" cap="none" normalizeH="0" baseline="0">
              <a:ln>
                <a:noFill/>
              </a:ln>
              <a:solidFill>
                <a:schemeClr val="tx1"/>
              </a:solidFill>
              <a:effectLst/>
              <a:latin typeface="Arial" charset="0"/>
            </a:endParaRPr>
          </a:p>
        </p:txBody>
      </p:sp>
      <p:sp>
        <p:nvSpPr>
          <p:cNvPr id="52" name="Diagrama de flujo: documento 51">
            <a:extLst>
              <a:ext uri="{FF2B5EF4-FFF2-40B4-BE49-F238E27FC236}">
                <a16:creationId xmlns:a16="http://schemas.microsoft.com/office/drawing/2014/main" id="{B24E63EE-D90E-42CE-8C17-851D34DE5E4B}"/>
              </a:ext>
            </a:extLst>
          </p:cNvPr>
          <p:cNvSpPr/>
          <p:nvPr/>
        </p:nvSpPr>
        <p:spPr bwMode="auto">
          <a:xfrm>
            <a:off x="2212831" y="2159468"/>
            <a:ext cx="1216168" cy="202430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Acude a la 25 Zona Militar de la SEDENA en la Ciudad de Puebla, con el nombramiento y oficio de solicitud para juegos de cartillas del Servicio Militar Nacional</a:t>
            </a:r>
            <a:endParaRPr kumimoji="0" lang="es-MX" sz="1000" b="0" i="0" u="none" strike="noStrike" cap="none" normalizeH="0" baseline="0" dirty="0">
              <a:ln>
                <a:noFill/>
              </a:ln>
              <a:solidFill>
                <a:schemeClr val="tx1"/>
              </a:solidFill>
              <a:effectLst/>
              <a:latin typeface="Arial" charset="0"/>
            </a:endParaRPr>
          </a:p>
        </p:txBody>
      </p:sp>
      <p:sp>
        <p:nvSpPr>
          <p:cNvPr id="64" name="Diagrama de flujo: documento 63">
            <a:extLst>
              <a:ext uri="{FF2B5EF4-FFF2-40B4-BE49-F238E27FC236}">
                <a16:creationId xmlns:a16="http://schemas.microsoft.com/office/drawing/2014/main" id="{7493AFB0-8884-45B4-ADB8-A5D3091CD163}"/>
              </a:ext>
            </a:extLst>
          </p:cNvPr>
          <p:cNvSpPr/>
          <p:nvPr/>
        </p:nvSpPr>
        <p:spPr bwMode="auto">
          <a:xfrm>
            <a:off x="657373" y="4363856"/>
            <a:ext cx="121616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Entrega juegos de Cartillas del Servicio Militar Nacional</a:t>
            </a:r>
            <a:endParaRPr kumimoji="0" lang="es-MX" sz="1000" b="0" i="0" u="none" strike="noStrike" cap="none" normalizeH="0" baseline="0" dirty="0">
              <a:ln>
                <a:noFill/>
              </a:ln>
              <a:solidFill>
                <a:schemeClr val="tx1"/>
              </a:solidFill>
              <a:effectLst/>
              <a:latin typeface="Arial" charset="0"/>
            </a:endParaRPr>
          </a:p>
        </p:txBody>
      </p:sp>
      <p:sp>
        <p:nvSpPr>
          <p:cNvPr id="67" name="Diagrama de flujo: documento 66">
            <a:extLst>
              <a:ext uri="{FF2B5EF4-FFF2-40B4-BE49-F238E27FC236}">
                <a16:creationId xmlns:a16="http://schemas.microsoft.com/office/drawing/2014/main" id="{723EFD4E-1B5F-417F-97F7-3E270B79C820}"/>
              </a:ext>
            </a:extLst>
          </p:cNvPr>
          <p:cNvSpPr/>
          <p:nvPr/>
        </p:nvSpPr>
        <p:spPr bwMode="auto">
          <a:xfrm>
            <a:off x="2212831" y="4351789"/>
            <a:ext cx="121616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Turna las cartillas al presidente municipal para firma.</a:t>
            </a:r>
          </a:p>
        </p:txBody>
      </p:sp>
      <p:sp>
        <p:nvSpPr>
          <p:cNvPr id="69" name="Diagrama de flujo: documento 68">
            <a:extLst>
              <a:ext uri="{FF2B5EF4-FFF2-40B4-BE49-F238E27FC236}">
                <a16:creationId xmlns:a16="http://schemas.microsoft.com/office/drawing/2014/main" id="{A9A3E35B-25C7-4DA0-B34B-7C162E14E00A}"/>
              </a:ext>
            </a:extLst>
          </p:cNvPr>
          <p:cNvSpPr/>
          <p:nvPr/>
        </p:nvSpPr>
        <p:spPr bwMode="auto">
          <a:xfrm>
            <a:off x="3729560" y="4360991"/>
            <a:ext cx="121616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Firma las cartillas y las envía a la operadora</a:t>
            </a:r>
            <a:endParaRPr kumimoji="0" lang="es-MX" sz="1000" b="0" i="0" u="none" strike="noStrike" cap="none" normalizeH="0" baseline="0" dirty="0">
              <a:ln>
                <a:noFill/>
              </a:ln>
              <a:solidFill>
                <a:schemeClr val="tx1"/>
              </a:solidFill>
              <a:effectLst/>
              <a:latin typeface="Arial" charset="0"/>
            </a:endParaRPr>
          </a:p>
        </p:txBody>
      </p:sp>
      <p:sp>
        <p:nvSpPr>
          <p:cNvPr id="10" name="Rectángulo 9">
            <a:extLst>
              <a:ext uri="{FF2B5EF4-FFF2-40B4-BE49-F238E27FC236}">
                <a16:creationId xmlns:a16="http://schemas.microsoft.com/office/drawing/2014/main" id="{48D57B42-EBD8-4C4E-B66D-773037A68DF8}"/>
              </a:ext>
            </a:extLst>
          </p:cNvPr>
          <p:cNvSpPr/>
          <p:nvPr/>
        </p:nvSpPr>
        <p:spPr bwMode="auto">
          <a:xfrm>
            <a:off x="5340746" y="3961091"/>
            <a:ext cx="1053906" cy="1600502"/>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charset="0"/>
              </a:rPr>
              <a:t>Se presenta con la operadora a solicitar información sobre los requisitos para tramitar la cartilla.</a:t>
            </a:r>
          </a:p>
        </p:txBody>
      </p:sp>
      <p:sp>
        <p:nvSpPr>
          <p:cNvPr id="11" name="Rectángulo 10">
            <a:extLst>
              <a:ext uri="{FF2B5EF4-FFF2-40B4-BE49-F238E27FC236}">
                <a16:creationId xmlns:a16="http://schemas.microsoft.com/office/drawing/2014/main" id="{6F9E1D45-E89B-4852-88D3-11F197BA4E80}"/>
              </a:ext>
            </a:extLst>
          </p:cNvPr>
          <p:cNvSpPr/>
          <p:nvPr/>
        </p:nvSpPr>
        <p:spPr bwMode="auto">
          <a:xfrm>
            <a:off x="2212831" y="5320504"/>
            <a:ext cx="1206765" cy="914400"/>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Le informa al solicitante sobre los requisitos para realizar el trámite. </a:t>
            </a:r>
            <a:endParaRPr kumimoji="0" lang="es-MX" sz="1000" b="0" i="0" u="none" strike="noStrike" cap="none" normalizeH="0" baseline="0" dirty="0">
              <a:ln>
                <a:noFill/>
              </a:ln>
              <a:solidFill>
                <a:schemeClr val="tx1"/>
              </a:solidFill>
              <a:effectLst/>
              <a:latin typeface="Arial" charset="0"/>
            </a:endParaRPr>
          </a:p>
        </p:txBody>
      </p:sp>
      <p:sp>
        <p:nvSpPr>
          <p:cNvPr id="70" name="Rectángulo 69">
            <a:extLst>
              <a:ext uri="{FF2B5EF4-FFF2-40B4-BE49-F238E27FC236}">
                <a16:creationId xmlns:a16="http://schemas.microsoft.com/office/drawing/2014/main" id="{C70B7550-837A-4655-8D8C-A1246DBF1CC7}"/>
              </a:ext>
            </a:extLst>
          </p:cNvPr>
          <p:cNvSpPr/>
          <p:nvPr/>
        </p:nvSpPr>
        <p:spPr bwMode="auto">
          <a:xfrm>
            <a:off x="5204751" y="5772567"/>
            <a:ext cx="1206765" cy="707233"/>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Reúne los documentos y los entrega a la operadora.</a:t>
            </a:r>
          </a:p>
        </p:txBody>
      </p:sp>
      <p:sp>
        <p:nvSpPr>
          <p:cNvPr id="72" name="Diagrama de flujo: documento 71">
            <a:extLst>
              <a:ext uri="{FF2B5EF4-FFF2-40B4-BE49-F238E27FC236}">
                <a16:creationId xmlns:a16="http://schemas.microsoft.com/office/drawing/2014/main" id="{E3EE77FF-58D6-40EA-8AC3-529B99F18D31}"/>
              </a:ext>
            </a:extLst>
          </p:cNvPr>
          <p:cNvSpPr/>
          <p:nvPr/>
        </p:nvSpPr>
        <p:spPr bwMode="auto">
          <a:xfrm>
            <a:off x="5195348" y="6546519"/>
            <a:ext cx="1216168" cy="155525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Firma el juego de la cartilla y entrega a la operadora: el duplicado, triplicado y formato del interesado</a:t>
            </a:r>
            <a:endParaRPr kumimoji="0" lang="es-MX" sz="1000" b="0" i="0" u="none" strike="noStrike" cap="none" normalizeH="0" baseline="0" dirty="0">
              <a:ln>
                <a:noFill/>
              </a:ln>
              <a:solidFill>
                <a:schemeClr val="tx1"/>
              </a:solidFill>
              <a:effectLst/>
              <a:latin typeface="Arial" charset="0"/>
            </a:endParaRPr>
          </a:p>
        </p:txBody>
      </p:sp>
      <p:sp>
        <p:nvSpPr>
          <p:cNvPr id="73" name="Diagrama de flujo: documento 72">
            <a:extLst>
              <a:ext uri="{FF2B5EF4-FFF2-40B4-BE49-F238E27FC236}">
                <a16:creationId xmlns:a16="http://schemas.microsoft.com/office/drawing/2014/main" id="{0E39A959-A365-425E-8E5E-8DFF89B2A4B4}"/>
              </a:ext>
            </a:extLst>
          </p:cNvPr>
          <p:cNvSpPr/>
          <p:nvPr/>
        </p:nvSpPr>
        <p:spPr bwMode="auto">
          <a:xfrm>
            <a:off x="2249536" y="6425207"/>
            <a:ext cx="1167431"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Realiza el llenado de la cartilla y duplicados.</a:t>
            </a:r>
          </a:p>
        </p:txBody>
      </p:sp>
      <p:sp>
        <p:nvSpPr>
          <p:cNvPr id="12" name="CuadroTexto 11">
            <a:extLst>
              <a:ext uri="{FF2B5EF4-FFF2-40B4-BE49-F238E27FC236}">
                <a16:creationId xmlns:a16="http://schemas.microsoft.com/office/drawing/2014/main" id="{87C8A92F-8912-4600-A074-9BC19BFAB6F7}"/>
              </a:ext>
            </a:extLst>
          </p:cNvPr>
          <p:cNvSpPr txBox="1"/>
          <p:nvPr/>
        </p:nvSpPr>
        <p:spPr>
          <a:xfrm>
            <a:off x="6169142" y="3745647"/>
            <a:ext cx="242374" cy="215444"/>
          </a:xfrm>
          <a:prstGeom prst="rect">
            <a:avLst/>
          </a:prstGeom>
          <a:noFill/>
        </p:spPr>
        <p:txBody>
          <a:bodyPr wrap="none" rtlCol="0">
            <a:spAutoFit/>
          </a:bodyPr>
          <a:lstStyle/>
          <a:p>
            <a:r>
              <a:rPr lang="es-MX" sz="800" dirty="0"/>
              <a:t>6</a:t>
            </a:r>
          </a:p>
        </p:txBody>
      </p:sp>
      <p:cxnSp>
        <p:nvCxnSpPr>
          <p:cNvPr id="19" name="Conector recto de flecha 18">
            <a:extLst>
              <a:ext uri="{FF2B5EF4-FFF2-40B4-BE49-F238E27FC236}">
                <a16:creationId xmlns:a16="http://schemas.microsoft.com/office/drawing/2014/main" id="{6290D98B-475E-4B31-875E-3670B2EA2379}"/>
              </a:ext>
            </a:extLst>
          </p:cNvPr>
          <p:cNvCxnSpPr/>
          <p:nvPr/>
        </p:nvCxnSpPr>
        <p:spPr bwMode="auto">
          <a:xfrm>
            <a:off x="1873541" y="2886100"/>
            <a:ext cx="33929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Conector recto 22">
            <a:extLst>
              <a:ext uri="{FF2B5EF4-FFF2-40B4-BE49-F238E27FC236}">
                <a16:creationId xmlns:a16="http://schemas.microsoft.com/office/drawing/2014/main" id="{A302C94E-39CD-4205-AD86-D1EE42E55FA0}"/>
              </a:ext>
            </a:extLst>
          </p:cNvPr>
          <p:cNvCxnSpPr/>
          <p:nvPr/>
        </p:nvCxnSpPr>
        <p:spPr bwMode="auto">
          <a:xfrm flipH="1">
            <a:off x="1265457" y="3845163"/>
            <a:ext cx="9473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Conector recto de flecha 25">
            <a:extLst>
              <a:ext uri="{FF2B5EF4-FFF2-40B4-BE49-F238E27FC236}">
                <a16:creationId xmlns:a16="http://schemas.microsoft.com/office/drawing/2014/main" id="{6A96567D-0170-476A-A543-73785AC3FF81}"/>
              </a:ext>
            </a:extLst>
          </p:cNvPr>
          <p:cNvCxnSpPr/>
          <p:nvPr/>
        </p:nvCxnSpPr>
        <p:spPr bwMode="auto">
          <a:xfrm>
            <a:off x="1265457" y="3853369"/>
            <a:ext cx="0" cy="4656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Conector recto de flecha 30">
            <a:extLst>
              <a:ext uri="{FF2B5EF4-FFF2-40B4-BE49-F238E27FC236}">
                <a16:creationId xmlns:a16="http://schemas.microsoft.com/office/drawing/2014/main" id="{2251BC58-5D46-42CC-8686-8487730485B1}"/>
              </a:ext>
            </a:extLst>
          </p:cNvPr>
          <p:cNvCxnSpPr/>
          <p:nvPr/>
        </p:nvCxnSpPr>
        <p:spPr bwMode="auto">
          <a:xfrm>
            <a:off x="1873541" y="4686300"/>
            <a:ext cx="33929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Conector recto de flecha 32">
            <a:extLst>
              <a:ext uri="{FF2B5EF4-FFF2-40B4-BE49-F238E27FC236}">
                <a16:creationId xmlns:a16="http://schemas.microsoft.com/office/drawing/2014/main" id="{2DC4E59E-8E9B-4BA3-AFFE-A6D9D952FF02}"/>
              </a:ext>
            </a:extLst>
          </p:cNvPr>
          <p:cNvCxnSpPr>
            <a:stCxn id="67" idx="3"/>
          </p:cNvCxnSpPr>
          <p:nvPr/>
        </p:nvCxnSpPr>
        <p:spPr bwMode="auto">
          <a:xfrm>
            <a:off x="3428999" y="4752140"/>
            <a:ext cx="300561" cy="92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Conector recto de flecha 34">
            <a:extLst>
              <a:ext uri="{FF2B5EF4-FFF2-40B4-BE49-F238E27FC236}">
                <a16:creationId xmlns:a16="http://schemas.microsoft.com/office/drawing/2014/main" id="{C1B2CFC7-FAAB-4474-860B-9B43BAC0EB5B}"/>
              </a:ext>
            </a:extLst>
          </p:cNvPr>
          <p:cNvCxnSpPr/>
          <p:nvPr/>
        </p:nvCxnSpPr>
        <p:spPr bwMode="auto">
          <a:xfrm>
            <a:off x="4945728" y="4686300"/>
            <a:ext cx="34715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ector recto de flecha 37">
            <a:extLst>
              <a:ext uri="{FF2B5EF4-FFF2-40B4-BE49-F238E27FC236}">
                <a16:creationId xmlns:a16="http://schemas.microsoft.com/office/drawing/2014/main" id="{B5D6408F-13DD-4210-8161-FF5CB2B2646D}"/>
              </a:ext>
            </a:extLst>
          </p:cNvPr>
          <p:cNvCxnSpPr/>
          <p:nvPr/>
        </p:nvCxnSpPr>
        <p:spPr bwMode="auto">
          <a:xfrm flipH="1">
            <a:off x="3445863" y="5492407"/>
            <a:ext cx="187591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ector recto de flecha 42">
            <a:extLst>
              <a:ext uri="{FF2B5EF4-FFF2-40B4-BE49-F238E27FC236}">
                <a16:creationId xmlns:a16="http://schemas.microsoft.com/office/drawing/2014/main" id="{FBB2EAFD-33DD-4CEC-9A4F-90FD498C4AF5}"/>
              </a:ext>
            </a:extLst>
          </p:cNvPr>
          <p:cNvCxnSpPr/>
          <p:nvPr/>
        </p:nvCxnSpPr>
        <p:spPr bwMode="auto">
          <a:xfrm>
            <a:off x="3416967" y="6081790"/>
            <a:ext cx="1702337" cy="207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4" name="Conector recto de flecha 73">
            <a:extLst>
              <a:ext uri="{FF2B5EF4-FFF2-40B4-BE49-F238E27FC236}">
                <a16:creationId xmlns:a16="http://schemas.microsoft.com/office/drawing/2014/main" id="{80CB7F0F-C17C-49EF-A3F2-04FB10411E80}"/>
              </a:ext>
            </a:extLst>
          </p:cNvPr>
          <p:cNvCxnSpPr/>
          <p:nvPr/>
        </p:nvCxnSpPr>
        <p:spPr bwMode="auto">
          <a:xfrm flipH="1">
            <a:off x="3428999" y="6479800"/>
            <a:ext cx="177575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Conector recto 75">
            <a:extLst>
              <a:ext uri="{FF2B5EF4-FFF2-40B4-BE49-F238E27FC236}">
                <a16:creationId xmlns:a16="http://schemas.microsoft.com/office/drawing/2014/main" id="{1FAAE6B8-93A9-47B4-BB76-BD00F20FD08A}"/>
              </a:ext>
            </a:extLst>
          </p:cNvPr>
          <p:cNvCxnSpPr>
            <a:stCxn id="73" idx="2"/>
          </p:cNvCxnSpPr>
          <p:nvPr/>
        </p:nvCxnSpPr>
        <p:spPr bwMode="auto">
          <a:xfrm flipH="1">
            <a:off x="2833251" y="7172974"/>
            <a:ext cx="1" cy="2621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Conector recto de flecha 77">
            <a:extLst>
              <a:ext uri="{FF2B5EF4-FFF2-40B4-BE49-F238E27FC236}">
                <a16:creationId xmlns:a16="http://schemas.microsoft.com/office/drawing/2014/main" id="{E763E031-EDB7-4869-B217-8192C2C877CF}"/>
              </a:ext>
            </a:extLst>
          </p:cNvPr>
          <p:cNvCxnSpPr/>
          <p:nvPr/>
        </p:nvCxnSpPr>
        <p:spPr bwMode="auto">
          <a:xfrm>
            <a:off x="2851474" y="7435084"/>
            <a:ext cx="226783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0" name="Conector recto de flecha 79">
            <a:extLst>
              <a:ext uri="{FF2B5EF4-FFF2-40B4-BE49-F238E27FC236}">
                <a16:creationId xmlns:a16="http://schemas.microsoft.com/office/drawing/2014/main" id="{A489CA23-7DAF-439F-A804-4E56FDF10373}"/>
              </a:ext>
            </a:extLst>
          </p:cNvPr>
          <p:cNvCxnSpPr>
            <a:stCxn id="72" idx="2"/>
          </p:cNvCxnSpPr>
          <p:nvPr/>
        </p:nvCxnSpPr>
        <p:spPr bwMode="auto">
          <a:xfrm>
            <a:off x="5803432" y="7998956"/>
            <a:ext cx="0" cy="2639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6734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5">
            <a:extLst>
              <a:ext uri="{FF2B5EF4-FFF2-40B4-BE49-F238E27FC236}">
                <a16:creationId xmlns:a16="http://schemas.microsoft.com/office/drawing/2014/main" id="{7ED089B5-F246-411B-89E6-EF4D959915B6}"/>
              </a:ext>
            </a:extLst>
          </p:cNvPr>
          <p:cNvSpPr txBox="1">
            <a:spLocks noChangeArrowheads="1"/>
          </p:cNvSpPr>
          <p:nvPr/>
        </p:nvSpPr>
        <p:spPr bwMode="auto">
          <a:xfrm>
            <a:off x="1291389" y="1316274"/>
            <a:ext cx="4294272" cy="15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78000" tIns="45810" rIns="378000" bIns="45810">
            <a:spAutoFit/>
          </a:bodyPr>
          <a:lstStyle>
            <a:lvl1pPr defTabSz="915988" eaLnBrk="0" hangingPunct="0">
              <a:defRPr sz="1200">
                <a:solidFill>
                  <a:schemeClr val="tx1"/>
                </a:solidFill>
                <a:latin typeface="Arial" panose="020B0604020202020204" pitchFamily="34" charset="0"/>
              </a:defRPr>
            </a:lvl1pPr>
            <a:lvl2pPr marL="742950" indent="-285750" defTabSz="915988" eaLnBrk="0" hangingPunct="0">
              <a:defRPr sz="1200">
                <a:solidFill>
                  <a:schemeClr val="tx1"/>
                </a:solidFill>
                <a:latin typeface="Arial" panose="020B0604020202020204" pitchFamily="34" charset="0"/>
              </a:defRPr>
            </a:lvl2pPr>
            <a:lvl3pPr marL="1143000" indent="-228600" defTabSz="915988" eaLnBrk="0" hangingPunct="0">
              <a:defRPr sz="1200">
                <a:solidFill>
                  <a:schemeClr val="tx1"/>
                </a:solidFill>
                <a:latin typeface="Arial" panose="020B0604020202020204" pitchFamily="34" charset="0"/>
              </a:defRPr>
            </a:lvl3pPr>
            <a:lvl4pPr marL="1600200" indent="-228600" defTabSz="915988" eaLnBrk="0" hangingPunct="0">
              <a:defRPr sz="1200">
                <a:solidFill>
                  <a:schemeClr val="tx1"/>
                </a:solidFill>
                <a:latin typeface="Arial" panose="020B0604020202020204" pitchFamily="34" charset="0"/>
              </a:defRPr>
            </a:lvl4pPr>
            <a:lvl5pPr marL="2057400" indent="-228600" defTabSz="915988" eaLnBrk="0" hangingPunct="0">
              <a:defRPr sz="1200">
                <a:solidFill>
                  <a:schemeClr val="tx1"/>
                </a:solidFill>
                <a:latin typeface="Arial" panose="020B0604020202020204" pitchFamily="34" charset="0"/>
              </a:defRPr>
            </a:lvl5pPr>
            <a:lvl6pPr marL="2514600" indent="-228600" algn="ctr" defTabSz="915988"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915988"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915988"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915988"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MX" altLang="es-MX" sz="1400" b="1" dirty="0"/>
          </a:p>
          <a:p>
            <a:pPr eaLnBrk="1" hangingPunct="1"/>
            <a:r>
              <a:rPr lang="es-MX" altLang="es-MX" sz="1400" b="1" dirty="0"/>
              <a:t>2.</a:t>
            </a:r>
          </a:p>
          <a:p>
            <a:pPr eaLnBrk="1" hangingPunct="1"/>
            <a:r>
              <a:rPr lang="es-MX" altLang="es-MX" sz="1400" b="1" dirty="0"/>
              <a:t>Marco Legal</a:t>
            </a:r>
          </a:p>
          <a:p>
            <a:pPr algn="just" eaLnBrk="1" hangingPunct="1"/>
            <a:r>
              <a:rPr lang="es-ES_tradnl" altLang="es-MX" sz="1400" dirty="0">
                <a:cs typeface="Arial" panose="020B0604020202020204" pitchFamily="34" charset="0"/>
              </a:rPr>
              <a:t> </a:t>
            </a:r>
          </a:p>
          <a:p>
            <a:pPr algn="just" eaLnBrk="1" hangingPunct="1"/>
            <a:endParaRPr lang="es-ES" altLang="es-MX" dirty="0">
              <a:cs typeface="Times New Roman" panose="02020603050405020304" pitchFamily="18" charset="0"/>
            </a:endParaRPr>
          </a:p>
          <a:p>
            <a:pPr algn="just" eaLnBrk="1" hangingPunct="1"/>
            <a:r>
              <a:rPr lang="es-ES_tradnl" altLang="es-MX" dirty="0">
                <a:cs typeface="Arial" panose="020B0604020202020204" pitchFamily="34" charset="0"/>
              </a:rPr>
              <a:t> </a:t>
            </a:r>
          </a:p>
          <a:p>
            <a:pPr algn="just" eaLnBrk="1" hangingPunct="1"/>
            <a:endParaRPr lang="es-CO" altLang="es-MX" dirty="0"/>
          </a:p>
        </p:txBody>
      </p:sp>
      <p:sp>
        <p:nvSpPr>
          <p:cNvPr id="18436" name="3 CuadroTexto">
            <a:extLst>
              <a:ext uri="{FF2B5EF4-FFF2-40B4-BE49-F238E27FC236}">
                <a16:creationId xmlns:a16="http://schemas.microsoft.com/office/drawing/2014/main" id="{D391E4AF-A1FB-49BD-89E3-01D4797BF335}"/>
              </a:ext>
            </a:extLst>
          </p:cNvPr>
          <p:cNvSpPr txBox="1">
            <a:spLocks noChangeArrowheads="1"/>
          </p:cNvSpPr>
          <p:nvPr/>
        </p:nvSpPr>
        <p:spPr bwMode="auto">
          <a:xfrm>
            <a:off x="6092825" y="9083675"/>
            <a:ext cx="479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9B912210-B774-4829-A90F-AFC30DC73235}" type="slidenum">
              <a:rPr lang="es-MX" altLang="es-MX" sz="1000"/>
              <a:pPr algn="r" eaLnBrk="1" hangingPunct="1"/>
              <a:t>4</a:t>
            </a:fld>
            <a:endParaRPr lang="es-MX" altLang="es-MX" sz="1000" dirty="0"/>
          </a:p>
        </p:txBody>
      </p:sp>
      <p:sp>
        <p:nvSpPr>
          <p:cNvPr id="5" name="Line 16">
            <a:extLst>
              <a:ext uri="{FF2B5EF4-FFF2-40B4-BE49-F238E27FC236}">
                <a16:creationId xmlns:a16="http://schemas.microsoft.com/office/drawing/2014/main" id="{B9E9E503-ED2C-4BF9-AC64-531ECD02571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C5E053AF-4DFB-4EBB-BD10-53AABD61FA46}"/>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16413335-4F29-48DC-857C-AD1487C3DBD4}"/>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DDF83430-1EB9-4547-AF2D-DD5A7FEF5D30}"/>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34F54408-8E81-4E21-82F5-847E26C43E85}"/>
              </a:ext>
            </a:extLst>
          </p:cNvPr>
          <p:cNvGraphicFramePr>
            <a:graphicFrameLocks noGrp="1"/>
          </p:cNvGraphicFramePr>
          <p:nvPr>
            <p:extLst>
              <p:ext uri="{D42A27DB-BD31-4B8C-83A1-F6EECF244321}">
                <p14:modId xmlns:p14="http://schemas.microsoft.com/office/powerpoint/2010/main" val="2417331661"/>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AEE60C0B-2A43-435C-B60C-72529C09D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95A6427A-BEC7-436B-B404-11C1B52003A2}"/>
              </a:ext>
            </a:extLst>
          </p:cNvPr>
          <p:cNvGraphicFramePr>
            <a:graphicFrameLocks noGrp="1"/>
          </p:cNvGraphicFramePr>
          <p:nvPr>
            <p:extLst>
              <p:ext uri="{D42A27DB-BD31-4B8C-83A1-F6EECF244321}">
                <p14:modId xmlns:p14="http://schemas.microsoft.com/office/powerpoint/2010/main" val="1165798547"/>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 de 74</a:t>
                      </a:r>
                    </a:p>
                  </a:txBody>
                  <a:tcPr/>
                </a:tc>
                <a:extLst>
                  <a:ext uri="{0D108BD9-81ED-4DB2-BD59-A6C34878D82A}">
                    <a16:rowId xmlns:a16="http://schemas.microsoft.com/office/drawing/2014/main" val="2061326865"/>
                  </a:ext>
                </a:extLst>
              </a:tr>
            </a:tbl>
          </a:graphicData>
        </a:graphic>
      </p:graphicFrame>
      <p:sp>
        <p:nvSpPr>
          <p:cNvPr id="12" name="Rectángulo 11">
            <a:extLst>
              <a:ext uri="{FF2B5EF4-FFF2-40B4-BE49-F238E27FC236}">
                <a16:creationId xmlns:a16="http://schemas.microsoft.com/office/drawing/2014/main" id="{0C2ADC94-780E-4359-B447-0D2F762DAB1C}"/>
              </a:ext>
            </a:extLst>
          </p:cNvPr>
          <p:cNvSpPr/>
          <p:nvPr/>
        </p:nvSpPr>
        <p:spPr>
          <a:xfrm>
            <a:off x="749376" y="2534515"/>
            <a:ext cx="5383055" cy="4154984"/>
          </a:xfrm>
          <a:prstGeom prst="rect">
            <a:avLst/>
          </a:prstGeom>
        </p:spPr>
        <p:txBody>
          <a:bodyPr wrap="square">
            <a:spAutoFit/>
          </a:bodyPr>
          <a:lstStyle/>
          <a:p>
            <a:pPr algn="l"/>
            <a:r>
              <a:rPr lang="es-MX" sz="1200" b="1" dirty="0">
                <a:solidFill>
                  <a:srgbClr val="000000"/>
                </a:solidFill>
                <a:latin typeface="Arial" panose="020B0604020202020204" pitchFamily="34" charset="0"/>
              </a:rPr>
              <a:t>Federal </a:t>
            </a:r>
            <a:endParaRPr lang="es-MX" sz="1200" dirty="0">
              <a:solidFill>
                <a:srgbClr val="000000"/>
              </a:solidFill>
              <a:latin typeface="Arial" panose="020B0604020202020204" pitchFamily="34" charset="0"/>
            </a:endParaRPr>
          </a:p>
          <a:p>
            <a:pPr marL="171450" indent="-171450" algn="l">
              <a:buFont typeface="Wingdings" panose="05000000000000000000" pitchFamily="2" charset="2"/>
              <a:buChar char="Ø"/>
            </a:pPr>
            <a:r>
              <a:rPr lang="es-MX" sz="1200" b="1" dirty="0">
                <a:solidFill>
                  <a:srgbClr val="000000"/>
                </a:solidFill>
                <a:latin typeface="Arial" panose="020B0604020202020204" pitchFamily="34" charset="0"/>
              </a:rPr>
              <a:t>Constitución Política de los Estados Unidos Mexicanos.</a:t>
            </a:r>
          </a:p>
          <a:p>
            <a:pPr marL="171450" indent="-171450" algn="l">
              <a:buFont typeface="Wingdings" panose="05000000000000000000" pitchFamily="2" charset="2"/>
              <a:buChar char="Ø"/>
            </a:pPr>
            <a:endParaRPr lang="es-MX" b="1" dirty="0">
              <a:solidFill>
                <a:srgbClr val="000000"/>
              </a:solidFill>
            </a:endParaRPr>
          </a:p>
          <a:p>
            <a:pPr marL="171450" indent="-171450" algn="l">
              <a:buFont typeface="Wingdings" panose="05000000000000000000" pitchFamily="2" charset="2"/>
              <a:buChar char="Ø"/>
            </a:pPr>
            <a:r>
              <a:rPr lang="es-MX" sz="1200" b="1" dirty="0">
                <a:solidFill>
                  <a:srgbClr val="000000"/>
                </a:solidFill>
                <a:latin typeface="Arial" panose="020B0604020202020204" pitchFamily="34" charset="0"/>
              </a:rPr>
              <a:t>Ley de Nacionalidad</a:t>
            </a:r>
          </a:p>
          <a:p>
            <a:pPr marL="171450" indent="-171450" algn="l">
              <a:buFont typeface="Wingdings" panose="05000000000000000000" pitchFamily="2" charset="2"/>
              <a:buChar char="Ø"/>
            </a:pPr>
            <a:endParaRPr lang="es-MX" sz="1200" b="1" dirty="0">
              <a:solidFill>
                <a:srgbClr val="000000"/>
              </a:solidFill>
              <a:latin typeface="Arial" panose="020B0604020202020204" pitchFamily="34" charset="0"/>
            </a:endParaRPr>
          </a:p>
          <a:p>
            <a:pPr marL="171450" indent="-171450" algn="l">
              <a:buFont typeface="Wingdings" panose="05000000000000000000" pitchFamily="2" charset="2"/>
              <a:buChar char="Ø"/>
            </a:pPr>
            <a:r>
              <a:rPr lang="es-MX" b="1" dirty="0">
                <a:solidFill>
                  <a:srgbClr val="000000"/>
                </a:solidFill>
              </a:rPr>
              <a:t>Ley General de Población</a:t>
            </a:r>
          </a:p>
          <a:p>
            <a:pPr marL="171450" indent="-171450" algn="l">
              <a:buFont typeface="Wingdings" panose="05000000000000000000" pitchFamily="2" charset="2"/>
              <a:buChar char="Ø"/>
            </a:pPr>
            <a:endParaRPr lang="es-MX" b="1" dirty="0">
              <a:solidFill>
                <a:srgbClr val="000000"/>
              </a:solidFill>
            </a:endParaRPr>
          </a:p>
          <a:p>
            <a:pPr marL="171450" indent="-171450" algn="l">
              <a:buFont typeface="Wingdings" panose="05000000000000000000" pitchFamily="2" charset="2"/>
              <a:buChar char="Ø"/>
            </a:pPr>
            <a:r>
              <a:rPr lang="es-MX" b="1" dirty="0">
                <a:solidFill>
                  <a:srgbClr val="000000"/>
                </a:solidFill>
              </a:rPr>
              <a:t>Reglamento de la Ley General de Población</a:t>
            </a:r>
          </a:p>
          <a:p>
            <a:pPr marL="171450" indent="-171450" algn="l">
              <a:buFont typeface="Wingdings" panose="05000000000000000000" pitchFamily="2" charset="2"/>
              <a:buChar char="Ø"/>
            </a:pPr>
            <a:endParaRPr lang="es-MX" b="1" dirty="0">
              <a:solidFill>
                <a:srgbClr val="000000"/>
              </a:solidFill>
            </a:endParaRPr>
          </a:p>
          <a:p>
            <a:pPr marL="171450" indent="-171450" algn="l">
              <a:buFont typeface="Wingdings" panose="05000000000000000000" pitchFamily="2" charset="2"/>
              <a:buChar char="Ø"/>
            </a:pPr>
            <a:r>
              <a:rPr lang="es-MX" b="1" dirty="0">
                <a:solidFill>
                  <a:srgbClr val="000000"/>
                </a:solidFill>
              </a:rPr>
              <a:t>Registro Nacional de Población</a:t>
            </a:r>
            <a:endParaRPr lang="es-MX" sz="1200" b="1" dirty="0">
              <a:solidFill>
                <a:srgbClr val="000000"/>
              </a:solidFill>
              <a:latin typeface="Arial" panose="020B0604020202020204" pitchFamily="34" charset="0"/>
            </a:endParaRPr>
          </a:p>
          <a:p>
            <a:pPr algn="l"/>
            <a:r>
              <a:rPr lang="es-MX" sz="1200" b="1" dirty="0">
                <a:solidFill>
                  <a:srgbClr val="000000"/>
                </a:solidFill>
                <a:latin typeface="Arial" panose="020B0604020202020204" pitchFamily="34" charset="0"/>
              </a:rPr>
              <a:t>      </a:t>
            </a:r>
            <a:endParaRPr lang="es-MX" sz="1200" dirty="0">
              <a:solidFill>
                <a:srgbClr val="000000"/>
              </a:solidFill>
              <a:latin typeface="Arial" panose="020B0604020202020204" pitchFamily="34" charset="0"/>
            </a:endParaRPr>
          </a:p>
          <a:p>
            <a:pPr algn="l"/>
            <a:r>
              <a:rPr lang="es-MX" sz="1200" b="1" dirty="0">
                <a:solidFill>
                  <a:srgbClr val="000000"/>
                </a:solidFill>
                <a:latin typeface="Arial" panose="020B0604020202020204" pitchFamily="34" charset="0"/>
              </a:rPr>
              <a:t>Estatal </a:t>
            </a:r>
            <a:endParaRPr lang="es-MX" sz="1200" dirty="0">
              <a:solidFill>
                <a:srgbClr val="000000"/>
              </a:solidFill>
              <a:latin typeface="Arial" panose="020B0604020202020204" pitchFamily="34" charset="0"/>
            </a:endParaRPr>
          </a:p>
          <a:p>
            <a:pPr marL="171450" indent="-171450" algn="l">
              <a:buFont typeface="Wingdings" panose="05000000000000000000" pitchFamily="2" charset="2"/>
              <a:buChar char="Ø"/>
            </a:pPr>
            <a:r>
              <a:rPr lang="es-MX" sz="1200" b="1" dirty="0">
                <a:solidFill>
                  <a:srgbClr val="000000"/>
                </a:solidFill>
                <a:latin typeface="Arial" panose="020B0604020202020204" pitchFamily="34" charset="0"/>
              </a:rPr>
              <a:t>Constitución del Estado Libre y Soberano de Puebla.</a:t>
            </a:r>
          </a:p>
          <a:p>
            <a:pPr marL="171450" indent="-171450" algn="l">
              <a:buFont typeface="Wingdings" panose="05000000000000000000" pitchFamily="2" charset="2"/>
              <a:buChar char="Ø"/>
            </a:pPr>
            <a:endParaRPr lang="es-MX" b="1" dirty="0">
              <a:solidFill>
                <a:srgbClr val="000000"/>
              </a:solidFill>
            </a:endParaRPr>
          </a:p>
          <a:p>
            <a:pPr marL="171450" indent="-171450" algn="l">
              <a:buFont typeface="Wingdings" panose="05000000000000000000" pitchFamily="2" charset="2"/>
              <a:buChar char="Ø"/>
            </a:pPr>
            <a:r>
              <a:rPr lang="es-MX" b="1" dirty="0">
                <a:solidFill>
                  <a:srgbClr val="000000"/>
                </a:solidFill>
              </a:rPr>
              <a:t>Ley de Información e Investigación Geográfica, estadística y Catastral del Estado de Puebla.</a:t>
            </a:r>
          </a:p>
          <a:p>
            <a:pPr marL="171450" indent="-171450" algn="l">
              <a:buFont typeface="Wingdings" panose="05000000000000000000" pitchFamily="2" charset="2"/>
              <a:buChar char="Ø"/>
            </a:pPr>
            <a:endParaRPr lang="es-MX" b="1" dirty="0">
              <a:solidFill>
                <a:srgbClr val="000000"/>
              </a:solidFill>
            </a:endParaRPr>
          </a:p>
          <a:p>
            <a:pPr marL="171450" indent="-171450" algn="l">
              <a:buFont typeface="Wingdings" panose="05000000000000000000" pitchFamily="2" charset="2"/>
              <a:buChar char="Ø"/>
            </a:pPr>
            <a:r>
              <a:rPr lang="es-MX" b="1" dirty="0">
                <a:solidFill>
                  <a:srgbClr val="000000"/>
                </a:solidFill>
              </a:rPr>
              <a:t>Código Civil del estado de Puebla. </a:t>
            </a:r>
          </a:p>
          <a:p>
            <a:pPr marL="171450" indent="-171450" algn="l">
              <a:buFont typeface="Wingdings" panose="05000000000000000000" pitchFamily="2" charset="2"/>
              <a:buChar char="Ø"/>
            </a:pPr>
            <a:endParaRPr lang="es-MX" b="1" dirty="0">
              <a:solidFill>
                <a:srgbClr val="000000"/>
              </a:solidFill>
            </a:endParaRPr>
          </a:p>
          <a:p>
            <a:pPr marL="171450" indent="-171450" algn="l">
              <a:buFont typeface="Wingdings" panose="05000000000000000000" pitchFamily="2" charset="2"/>
              <a:buChar char="Ø"/>
            </a:pPr>
            <a:r>
              <a:rPr lang="es-MX" b="1" dirty="0">
                <a:solidFill>
                  <a:srgbClr val="000000"/>
                </a:solidFill>
              </a:rPr>
              <a:t>Reglamento del Registro Civil del Estado de Puebla.- </a:t>
            </a:r>
            <a:endParaRPr lang="es-MX" sz="1200" b="1" dirty="0">
              <a:solidFill>
                <a:srgbClr val="000000"/>
              </a:solidFill>
              <a:latin typeface="Arial" panose="020B0604020202020204" pitchFamily="34" charset="0"/>
            </a:endParaRPr>
          </a:p>
          <a:p>
            <a:pPr algn="l"/>
            <a:r>
              <a:rPr lang="es-MX" sz="1200" b="1" dirty="0">
                <a:solidFill>
                  <a:srgbClr val="000000"/>
                </a:solidFill>
                <a:latin typeface="Arial" panose="020B0604020202020204" pitchFamily="34" charset="0"/>
              </a:rPr>
              <a:t>      </a:t>
            </a:r>
            <a:endParaRPr lang="es-MX" sz="1200" dirty="0">
              <a:solidFill>
                <a:srgbClr val="000000"/>
              </a:solidFill>
              <a:latin typeface="Arial" panose="020B0604020202020204" pitchFamily="34" charset="0"/>
            </a:endParaRPr>
          </a:p>
          <a:p>
            <a:pPr marL="171450" indent="-171450" algn="l">
              <a:buFont typeface="Wingdings" panose="05000000000000000000" pitchFamily="2" charset="2"/>
              <a:buChar char="Ø"/>
            </a:pPr>
            <a:r>
              <a:rPr lang="es-MX" sz="1200" b="1" dirty="0">
                <a:latin typeface="Arial" panose="020B0604020202020204" pitchFamily="34" charset="0"/>
                <a:cs typeface="Arial" panose="020B0604020202020204" pitchFamily="34" charset="0"/>
              </a:rPr>
              <a:t>Ley Orgánica Municipal del Estado de Puebla.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738664"/>
          </a:xfrm>
          <a:prstGeom prst="rect">
            <a:avLst/>
          </a:prstGeom>
          <a:noFill/>
        </p:spPr>
        <p:txBody>
          <a:bodyPr wrap="square" rtlCol="0">
            <a:spAutoFit/>
          </a:bodyPr>
          <a:lstStyle/>
          <a:p>
            <a:r>
              <a:rPr lang="es-MX" sz="1400" b="1" dirty="0"/>
              <a:t>4.9. </a:t>
            </a:r>
          </a:p>
          <a:p>
            <a:endParaRPr lang="es-MX" sz="1400" b="1" dirty="0"/>
          </a:p>
          <a:p>
            <a:pPr algn="l"/>
            <a:r>
              <a:rPr lang="es-MX" sz="1400" b="1" dirty="0"/>
              <a:t>Nombre del procedimiento: Balance de Cartillas Expedidas </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598657484"/>
              </p:ext>
            </p:extLst>
          </p:nvPr>
        </p:nvGraphicFramePr>
        <p:xfrm>
          <a:off x="471488" y="2449961"/>
          <a:ext cx="5915024" cy="768668"/>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386776">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Llevar un registro de cada uno de los solicitantes para llevar un control de cada matricula que fue ministrada por la 25 Zona Militar de la SEDENA</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703006729"/>
              </p:ext>
            </p:extLst>
          </p:nvPr>
        </p:nvGraphicFramePr>
        <p:xfrm>
          <a:off x="503790" y="3750196"/>
          <a:ext cx="5915024" cy="3899980"/>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La Operadora de la Junta de Reclutamiento Municipal deberá llevar un registro de cada una de las matriculas ministradas por la 25 Zona Militar del Estado de Puebla.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La 25 Zona Militar del Estado de Puebla entrega el archivo en cual deberá llevar el registro, con los siguientes campos: </a:t>
                      </a:r>
                    </a:p>
                    <a:p>
                      <a:pPr marL="228600" indent="-228600" algn="just">
                        <a:lnSpc>
                          <a:spcPct val="107000"/>
                        </a:lnSpc>
                        <a:spcAft>
                          <a:spcPts val="0"/>
                        </a:spcAft>
                        <a:buAutoNum type="alphaL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Numero </a:t>
                      </a:r>
                    </a:p>
                    <a:p>
                      <a:pPr marL="228600" indent="-228600" algn="just">
                        <a:lnSpc>
                          <a:spcPct val="107000"/>
                        </a:lnSpc>
                        <a:spcAft>
                          <a:spcPts val="0"/>
                        </a:spcAft>
                        <a:buAutoNum type="alphaL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Matricula </a:t>
                      </a:r>
                    </a:p>
                    <a:p>
                      <a:pPr marL="228600" indent="-228600" algn="just">
                        <a:lnSpc>
                          <a:spcPct val="107000"/>
                        </a:lnSpc>
                        <a:spcAft>
                          <a:spcPts val="0"/>
                        </a:spcAft>
                        <a:buAutoNum type="alphaL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Nombre</a:t>
                      </a:r>
                    </a:p>
                    <a:p>
                      <a:pPr marL="228600" indent="-228600" algn="just">
                        <a:lnSpc>
                          <a:spcPct val="107000"/>
                        </a:lnSpc>
                        <a:spcAft>
                          <a:spcPts val="0"/>
                        </a:spcAft>
                        <a:buAutoNum type="alphaL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Expedida</a:t>
                      </a:r>
                    </a:p>
                    <a:p>
                      <a:pPr marL="228600" indent="-228600" algn="just">
                        <a:lnSpc>
                          <a:spcPct val="107000"/>
                        </a:lnSpc>
                        <a:spcAft>
                          <a:spcPts val="0"/>
                        </a:spcAft>
                        <a:buAutoNum type="alphaL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Inutilizada </a:t>
                      </a:r>
                    </a:p>
                    <a:p>
                      <a:pPr marL="228600" indent="-228600" algn="just">
                        <a:lnSpc>
                          <a:spcPct val="107000"/>
                        </a:lnSpc>
                        <a:spcAft>
                          <a:spcPts val="0"/>
                        </a:spcAft>
                        <a:buAutoNum type="alphaL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Extraviada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Al finalizar el llenado del balance el documento deberá llevar los siguientes datos:</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g. Total de matriculas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h. Matriculas expedidas </a:t>
                      </a:r>
                    </a:p>
                    <a:p>
                      <a:pPr marL="285750" indent="-285750" algn="just">
                        <a:lnSpc>
                          <a:spcPct val="107000"/>
                        </a:lnSpc>
                        <a:spcAft>
                          <a:spcPts val="0"/>
                        </a:spcAft>
                        <a:buAutoNum type="romanLcPeriod"/>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Matriculas inutilizadas</a:t>
                      </a:r>
                    </a:p>
                    <a:p>
                      <a:pPr marL="0" indent="0" algn="just">
                        <a:lnSpc>
                          <a:spcPct val="107000"/>
                        </a:lnSpc>
                        <a:spcAft>
                          <a:spcPts val="0"/>
                        </a:spcAft>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j. Matriculas sobrantes</a:t>
                      </a:r>
                    </a:p>
                    <a:p>
                      <a:pPr marL="0" indent="0" algn="just">
                        <a:lnSpc>
                          <a:spcPct val="107000"/>
                        </a:lnSpc>
                        <a:spcAft>
                          <a:spcPts val="0"/>
                        </a:spcAft>
                        <a:buNone/>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k. Firma y sello del Presidente Municipal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462509788"/>
              </p:ext>
            </p:extLst>
          </p:nvPr>
        </p:nvGraphicFramePr>
        <p:xfrm>
          <a:off x="5204820" y="8912203"/>
          <a:ext cx="1288056" cy="370840"/>
        </p:xfrm>
        <a:graphic>
          <a:graphicData uri="http://schemas.openxmlformats.org/drawingml/2006/table">
            <a:tbl>
              <a:tblPr firstRow="1" bandRow="1">
                <a:tableStyleId>{F5AB1C69-6EDB-4FF4-983F-18BD219EF322}</a:tableStyleId>
              </a:tblPr>
              <a:tblGrid>
                <a:gridCol w="1288056">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49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927521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360611256"/>
              </p:ext>
            </p:extLst>
          </p:nvPr>
        </p:nvGraphicFramePr>
        <p:xfrm>
          <a:off x="474628" y="1930833"/>
          <a:ext cx="5820407" cy="3332486"/>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Entrega los formatos editables para el llenado del balance</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Registra cada una de las matriculas ministradas, hasta finalizar con el paquete otorgado</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Una vez lleno el balance, imprime el formato, lo envía a firma y sello de presidente municipal.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r>
                        <a:rPr lang="es-MX" sz="1200" dirty="0">
                          <a:latin typeface="Arial" panose="020B0604020202020204" pitchFamily="34" charset="0"/>
                          <a:cs typeface="Arial" panose="020B0604020202020204" pitchFamily="34" charset="0"/>
                        </a:rPr>
                        <a:t>Valida, firma, sella el formato y lo turna a la operadora.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r>
                        <a:rPr lang="es-MX" sz="1200" dirty="0">
                          <a:latin typeface="Arial" panose="020B0604020202020204" pitchFamily="34" charset="0"/>
                          <a:cs typeface="Arial" panose="020B0604020202020204" pitchFamily="34" charset="0"/>
                        </a:rPr>
                        <a:t>Entrega el formato en la 25 Zona Militar  de la Ciudad de Puebla</a:t>
                      </a:r>
                    </a:p>
                  </a:txBody>
                  <a:tcPr marL="68580" marR="68580" marT="0" marB="0"/>
                </a:tc>
                <a:extLst>
                  <a:ext uri="{0D108BD9-81ED-4DB2-BD59-A6C34878D82A}">
                    <a16:rowId xmlns:a16="http://schemas.microsoft.com/office/drawing/2014/main" val="695602658"/>
                  </a:ext>
                </a:extLst>
              </a:tr>
              <a:tr h="45375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el formato, firma y sella la copia</a:t>
                      </a:r>
                    </a:p>
                  </a:txBody>
                  <a:tcPr marL="68580" marR="68580" marT="0" marB="0"/>
                </a:tc>
                <a:extLst>
                  <a:ext uri="{0D108BD9-81ED-4DB2-BD59-A6C34878D82A}">
                    <a16:rowId xmlns:a16="http://schemas.microsoft.com/office/drawing/2014/main" val="147338693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Balance de Cartillas Expedidas </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456238935"/>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50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158665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3198517596"/>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Balance de Cartillas Expedidas </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243865597"/>
              </p:ext>
            </p:extLst>
          </p:nvPr>
        </p:nvGraphicFramePr>
        <p:xfrm>
          <a:off x="556574" y="1112803"/>
          <a:ext cx="5904656" cy="426720"/>
        </p:xfrm>
        <a:graphic>
          <a:graphicData uri="http://schemas.openxmlformats.org/drawingml/2006/table">
            <a:tbl>
              <a:tblPr firstRow="1" bandRow="1">
                <a:tableStyleId>{F5AB1C69-6EDB-4FF4-983F-18BD219EF322}</a:tableStyleId>
              </a:tblPr>
              <a:tblGrid>
                <a:gridCol w="1935951">
                  <a:extLst>
                    <a:ext uri="{9D8B030D-6E8A-4147-A177-3AD203B41FA5}">
                      <a16:colId xmlns:a16="http://schemas.microsoft.com/office/drawing/2014/main" val="3531676926"/>
                    </a:ext>
                  </a:extLst>
                </a:gridCol>
                <a:gridCol w="2032748">
                  <a:extLst>
                    <a:ext uri="{9D8B030D-6E8A-4147-A177-3AD203B41FA5}">
                      <a16:colId xmlns:a16="http://schemas.microsoft.com/office/drawing/2014/main" val="4179167614"/>
                    </a:ext>
                  </a:extLst>
                </a:gridCol>
                <a:gridCol w="1935957">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25 Zona Militar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Operadora de la Junta de Reclutamiento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Presidente 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740153666"/>
              </p:ext>
            </p:extLst>
          </p:nvPr>
        </p:nvGraphicFramePr>
        <p:xfrm>
          <a:off x="577924" y="1555571"/>
          <a:ext cx="5836847" cy="6954299"/>
        </p:xfrm>
        <a:graphic>
          <a:graphicData uri="http://schemas.openxmlformats.org/drawingml/2006/table">
            <a:tbl>
              <a:tblPr firstRow="1" bandRow="1">
                <a:tableStyleId>{F5AB1C69-6EDB-4FF4-983F-18BD219EF322}</a:tableStyleId>
              </a:tblPr>
              <a:tblGrid>
                <a:gridCol w="1923251">
                  <a:extLst>
                    <a:ext uri="{9D8B030D-6E8A-4147-A177-3AD203B41FA5}">
                      <a16:colId xmlns:a16="http://schemas.microsoft.com/office/drawing/2014/main" val="3531676926"/>
                    </a:ext>
                  </a:extLst>
                </a:gridCol>
                <a:gridCol w="1991710">
                  <a:extLst>
                    <a:ext uri="{9D8B030D-6E8A-4147-A177-3AD203B41FA5}">
                      <a16:colId xmlns:a16="http://schemas.microsoft.com/office/drawing/2014/main" val="4179167614"/>
                    </a:ext>
                  </a:extLst>
                </a:gridCol>
                <a:gridCol w="1921886">
                  <a:extLst>
                    <a:ext uri="{9D8B030D-6E8A-4147-A177-3AD203B41FA5}">
                      <a16:colId xmlns:a16="http://schemas.microsoft.com/office/drawing/2014/main" val="235013548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98708" y="1779073"/>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55908" y="213994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705753" y="228494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093932" y="2122323"/>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4079155" y="3670154"/>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5983961" y="3670154"/>
            <a:ext cx="242374" cy="215444"/>
          </a:xfrm>
          <a:prstGeom prst="rect">
            <a:avLst/>
          </a:prstGeom>
          <a:noFill/>
        </p:spPr>
        <p:txBody>
          <a:bodyPr wrap="none" rtlCol="0">
            <a:spAutoFit/>
          </a:bodyPr>
          <a:lstStyle/>
          <a:p>
            <a:r>
              <a:rPr lang="es-MX" sz="800" dirty="0"/>
              <a:t>4</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079155" y="5331052"/>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612741399"/>
              </p:ext>
            </p:extLst>
          </p:nvPr>
        </p:nvGraphicFramePr>
        <p:xfrm>
          <a:off x="5063908" y="8912203"/>
          <a:ext cx="1428967" cy="370840"/>
        </p:xfrm>
        <a:graphic>
          <a:graphicData uri="http://schemas.openxmlformats.org/drawingml/2006/table">
            <a:tbl>
              <a:tblPr firstRow="1" bandRow="1">
                <a:tableStyleId>{F5AB1C69-6EDB-4FF4-983F-18BD219EF322}</a:tableStyleId>
              </a:tblPr>
              <a:tblGrid>
                <a:gridCol w="142896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51 de 74</a:t>
                      </a:r>
                    </a:p>
                  </a:txBody>
                  <a:tcPr/>
                </a:tc>
                <a:extLst>
                  <a:ext uri="{0D108BD9-81ED-4DB2-BD59-A6C34878D82A}">
                    <a16:rowId xmlns:a16="http://schemas.microsoft.com/office/drawing/2014/main" val="2061326865"/>
                  </a:ext>
                </a:extLst>
              </a:tr>
            </a:tbl>
          </a:graphicData>
        </a:graphic>
      </p:graphicFrame>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993505" y="7961153"/>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7" name="Diagrama de flujo: documento 6">
            <a:extLst>
              <a:ext uri="{FF2B5EF4-FFF2-40B4-BE49-F238E27FC236}">
                <a16:creationId xmlns:a16="http://schemas.microsoft.com/office/drawing/2014/main" id="{6F906439-2F1D-486D-92EB-8768005848D1}"/>
              </a:ext>
            </a:extLst>
          </p:cNvPr>
          <p:cNvSpPr/>
          <p:nvPr/>
        </p:nvSpPr>
        <p:spPr bwMode="auto">
          <a:xfrm>
            <a:off x="647824" y="2463306"/>
            <a:ext cx="1216168" cy="91440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1000" dirty="0">
                <a:solidFill>
                  <a:srgbClr val="000000"/>
                </a:solidFill>
                <a:latin typeface="Arial" panose="020B0604020202020204" pitchFamily="34" charset="0"/>
                <a:ea typeface="Calibri" panose="020F0502020204030204" pitchFamily="34" charset="0"/>
                <a:cs typeface="Arial" panose="020B0604020202020204" pitchFamily="34" charset="0"/>
              </a:rPr>
              <a:t>Entrega los formatos editables para el llenado del balance</a:t>
            </a:r>
          </a:p>
        </p:txBody>
      </p:sp>
      <p:sp>
        <p:nvSpPr>
          <p:cNvPr id="64" name="Diagrama de flujo: documento 63">
            <a:extLst>
              <a:ext uri="{FF2B5EF4-FFF2-40B4-BE49-F238E27FC236}">
                <a16:creationId xmlns:a16="http://schemas.microsoft.com/office/drawing/2014/main" id="{7493AFB0-8884-45B4-ADB8-A5D3091CD163}"/>
              </a:ext>
            </a:extLst>
          </p:cNvPr>
          <p:cNvSpPr/>
          <p:nvPr/>
        </p:nvSpPr>
        <p:spPr bwMode="auto">
          <a:xfrm>
            <a:off x="2903620" y="3896533"/>
            <a:ext cx="1384773" cy="107388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just">
              <a:buFont typeface="Arial" panose="020B0604020202020204" pitchFamily="34" charset="0"/>
              <a:buNone/>
            </a:pPr>
            <a:r>
              <a:rPr lang="es-MX" sz="1000" dirty="0">
                <a:solidFill>
                  <a:schemeClr val="tx1"/>
                </a:solidFill>
                <a:latin typeface="Arial" panose="020B0604020202020204" pitchFamily="34" charset="0"/>
                <a:cs typeface="Arial" panose="020B0604020202020204" pitchFamily="34" charset="0"/>
              </a:rPr>
              <a:t>Una vez lleno el balance, imprime el formato, lo envía a firma y sello de presidente municipal. </a:t>
            </a:r>
          </a:p>
        </p:txBody>
      </p:sp>
      <p:sp>
        <p:nvSpPr>
          <p:cNvPr id="67" name="Diagrama de flujo: documento 66">
            <a:extLst>
              <a:ext uri="{FF2B5EF4-FFF2-40B4-BE49-F238E27FC236}">
                <a16:creationId xmlns:a16="http://schemas.microsoft.com/office/drawing/2014/main" id="{723EFD4E-1B5F-417F-97F7-3E270B79C820}"/>
              </a:ext>
            </a:extLst>
          </p:cNvPr>
          <p:cNvSpPr/>
          <p:nvPr/>
        </p:nvSpPr>
        <p:spPr bwMode="auto">
          <a:xfrm>
            <a:off x="2902045" y="5527973"/>
            <a:ext cx="138634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Entrega el formato en la 25 Zona Militar  de la Ciudad de Puebla</a:t>
            </a:r>
          </a:p>
        </p:txBody>
      </p:sp>
      <p:sp>
        <p:nvSpPr>
          <p:cNvPr id="69" name="Diagrama de flujo: documento 68">
            <a:extLst>
              <a:ext uri="{FF2B5EF4-FFF2-40B4-BE49-F238E27FC236}">
                <a16:creationId xmlns:a16="http://schemas.microsoft.com/office/drawing/2014/main" id="{A9A3E35B-25C7-4DA0-B34B-7C162E14E00A}"/>
              </a:ext>
            </a:extLst>
          </p:cNvPr>
          <p:cNvSpPr/>
          <p:nvPr/>
        </p:nvSpPr>
        <p:spPr bwMode="auto">
          <a:xfrm>
            <a:off x="5063908" y="3885598"/>
            <a:ext cx="1216168" cy="10646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Valida, firma, sella el formato y lo turna a la operadora. </a:t>
            </a:r>
          </a:p>
        </p:txBody>
      </p:sp>
      <p:sp>
        <p:nvSpPr>
          <p:cNvPr id="11" name="Rectángulo 10">
            <a:extLst>
              <a:ext uri="{FF2B5EF4-FFF2-40B4-BE49-F238E27FC236}">
                <a16:creationId xmlns:a16="http://schemas.microsoft.com/office/drawing/2014/main" id="{6F9E1D45-E89B-4852-88D3-11F197BA4E80}"/>
              </a:ext>
            </a:extLst>
          </p:cNvPr>
          <p:cNvSpPr/>
          <p:nvPr/>
        </p:nvSpPr>
        <p:spPr bwMode="auto">
          <a:xfrm>
            <a:off x="2902046" y="2335719"/>
            <a:ext cx="1386348" cy="978014"/>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Registra cada una de las matriculas ministradas, hasta finalizar con el paquete otorgado</a:t>
            </a:r>
          </a:p>
        </p:txBody>
      </p:sp>
      <p:sp>
        <p:nvSpPr>
          <p:cNvPr id="73" name="Diagrama de flujo: documento 72">
            <a:extLst>
              <a:ext uri="{FF2B5EF4-FFF2-40B4-BE49-F238E27FC236}">
                <a16:creationId xmlns:a16="http://schemas.microsoft.com/office/drawing/2014/main" id="{0E39A959-A365-425E-8E5E-8DFF89B2A4B4}"/>
              </a:ext>
            </a:extLst>
          </p:cNvPr>
          <p:cNvSpPr/>
          <p:nvPr/>
        </p:nvSpPr>
        <p:spPr bwMode="auto">
          <a:xfrm>
            <a:off x="647824" y="6302656"/>
            <a:ext cx="121616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Recibe el formato, firma y sella la copia</a:t>
            </a:r>
          </a:p>
          <a:p>
            <a:r>
              <a:rPr lang="es-MX" sz="1000" dirty="0">
                <a:solidFill>
                  <a:schemeClr val="tx1"/>
                </a:solidFill>
                <a:latin typeface="Arial" charset="0"/>
              </a:rPr>
              <a:t>.</a:t>
            </a:r>
          </a:p>
        </p:txBody>
      </p:sp>
      <p:sp>
        <p:nvSpPr>
          <p:cNvPr id="12" name="CuadroTexto 11">
            <a:extLst>
              <a:ext uri="{FF2B5EF4-FFF2-40B4-BE49-F238E27FC236}">
                <a16:creationId xmlns:a16="http://schemas.microsoft.com/office/drawing/2014/main" id="{87C8A92F-8912-4600-A074-9BC19BFAB6F7}"/>
              </a:ext>
            </a:extLst>
          </p:cNvPr>
          <p:cNvSpPr txBox="1"/>
          <p:nvPr/>
        </p:nvSpPr>
        <p:spPr>
          <a:xfrm>
            <a:off x="1616747" y="6106062"/>
            <a:ext cx="242374" cy="215444"/>
          </a:xfrm>
          <a:prstGeom prst="rect">
            <a:avLst/>
          </a:prstGeom>
          <a:noFill/>
        </p:spPr>
        <p:txBody>
          <a:bodyPr wrap="none" rtlCol="0">
            <a:spAutoFit/>
          </a:bodyPr>
          <a:lstStyle/>
          <a:p>
            <a:r>
              <a:rPr lang="es-MX" sz="800" dirty="0"/>
              <a:t>6</a:t>
            </a:r>
          </a:p>
        </p:txBody>
      </p:sp>
      <p:cxnSp>
        <p:nvCxnSpPr>
          <p:cNvPr id="3" name="Conector recto de flecha 2">
            <a:extLst>
              <a:ext uri="{FF2B5EF4-FFF2-40B4-BE49-F238E27FC236}">
                <a16:creationId xmlns:a16="http://schemas.microsoft.com/office/drawing/2014/main" id="{14713B21-E391-41B8-9A6D-B01CE3AAF7EC}"/>
              </a:ext>
            </a:extLst>
          </p:cNvPr>
          <p:cNvCxnSpPr>
            <a:stCxn id="7" idx="3"/>
          </p:cNvCxnSpPr>
          <p:nvPr/>
        </p:nvCxnSpPr>
        <p:spPr bwMode="auto">
          <a:xfrm>
            <a:off x="1863992" y="2920506"/>
            <a:ext cx="10380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Conector recto de flecha 7">
            <a:extLst>
              <a:ext uri="{FF2B5EF4-FFF2-40B4-BE49-F238E27FC236}">
                <a16:creationId xmlns:a16="http://schemas.microsoft.com/office/drawing/2014/main" id="{DDA9A943-973B-493D-AF52-DAAC24B01F0E}"/>
              </a:ext>
            </a:extLst>
          </p:cNvPr>
          <p:cNvCxnSpPr/>
          <p:nvPr/>
        </p:nvCxnSpPr>
        <p:spPr bwMode="auto">
          <a:xfrm>
            <a:off x="3501005" y="3313733"/>
            <a:ext cx="0" cy="5718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ector recto de flecha 13">
            <a:extLst>
              <a:ext uri="{FF2B5EF4-FFF2-40B4-BE49-F238E27FC236}">
                <a16:creationId xmlns:a16="http://schemas.microsoft.com/office/drawing/2014/main" id="{B20C7B93-B52D-4988-9A7A-EEC20A46DECE}"/>
              </a:ext>
            </a:extLst>
          </p:cNvPr>
          <p:cNvCxnSpPr/>
          <p:nvPr/>
        </p:nvCxnSpPr>
        <p:spPr bwMode="auto">
          <a:xfrm>
            <a:off x="4288393" y="4254252"/>
            <a:ext cx="77551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Conector recto 16">
            <a:extLst>
              <a:ext uri="{FF2B5EF4-FFF2-40B4-BE49-F238E27FC236}">
                <a16:creationId xmlns:a16="http://schemas.microsoft.com/office/drawing/2014/main" id="{C0D5ED70-4A24-42AF-B438-C5E0CA05DB9E}"/>
              </a:ext>
            </a:extLst>
          </p:cNvPr>
          <p:cNvCxnSpPr>
            <a:stCxn id="69" idx="2"/>
          </p:cNvCxnSpPr>
          <p:nvPr/>
        </p:nvCxnSpPr>
        <p:spPr bwMode="auto">
          <a:xfrm>
            <a:off x="5671992" y="4879897"/>
            <a:ext cx="0" cy="10484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Conector recto de flecha 19">
            <a:extLst>
              <a:ext uri="{FF2B5EF4-FFF2-40B4-BE49-F238E27FC236}">
                <a16:creationId xmlns:a16="http://schemas.microsoft.com/office/drawing/2014/main" id="{3CD5CA56-B6BC-4D84-B4F1-8D1D54AA7F3E}"/>
              </a:ext>
            </a:extLst>
          </p:cNvPr>
          <p:cNvCxnSpPr/>
          <p:nvPr/>
        </p:nvCxnSpPr>
        <p:spPr bwMode="auto">
          <a:xfrm flipH="1">
            <a:off x="4336306" y="5928324"/>
            <a:ext cx="133568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Conector recto 21">
            <a:extLst>
              <a:ext uri="{FF2B5EF4-FFF2-40B4-BE49-F238E27FC236}">
                <a16:creationId xmlns:a16="http://schemas.microsoft.com/office/drawing/2014/main" id="{1D85730A-2055-4EEE-9AE1-20348DEE2E89}"/>
              </a:ext>
            </a:extLst>
          </p:cNvPr>
          <p:cNvCxnSpPr>
            <a:stCxn id="67" idx="1"/>
          </p:cNvCxnSpPr>
          <p:nvPr/>
        </p:nvCxnSpPr>
        <p:spPr bwMode="auto">
          <a:xfrm flipH="1">
            <a:off x="1255907" y="5928324"/>
            <a:ext cx="16461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de flecha 26">
            <a:extLst>
              <a:ext uri="{FF2B5EF4-FFF2-40B4-BE49-F238E27FC236}">
                <a16:creationId xmlns:a16="http://schemas.microsoft.com/office/drawing/2014/main" id="{9320439A-38CD-4FFF-85AB-FA26509019D0}"/>
              </a:ext>
            </a:extLst>
          </p:cNvPr>
          <p:cNvCxnSpPr/>
          <p:nvPr/>
        </p:nvCxnSpPr>
        <p:spPr bwMode="auto">
          <a:xfrm>
            <a:off x="1255907" y="5928324"/>
            <a:ext cx="0" cy="3743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Conector recto de flecha 28">
            <a:extLst>
              <a:ext uri="{FF2B5EF4-FFF2-40B4-BE49-F238E27FC236}">
                <a16:creationId xmlns:a16="http://schemas.microsoft.com/office/drawing/2014/main" id="{772E51F6-CB89-4710-8E40-E76D73C6D5B0}"/>
              </a:ext>
            </a:extLst>
          </p:cNvPr>
          <p:cNvCxnSpPr>
            <a:stCxn id="73" idx="2"/>
          </p:cNvCxnSpPr>
          <p:nvPr/>
        </p:nvCxnSpPr>
        <p:spPr bwMode="auto">
          <a:xfrm flipH="1">
            <a:off x="1255907" y="7050423"/>
            <a:ext cx="1" cy="910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43430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738664"/>
          </a:xfrm>
          <a:prstGeom prst="rect">
            <a:avLst/>
          </a:prstGeom>
          <a:noFill/>
        </p:spPr>
        <p:txBody>
          <a:bodyPr wrap="square" rtlCol="0">
            <a:spAutoFit/>
          </a:bodyPr>
          <a:lstStyle/>
          <a:p>
            <a:r>
              <a:rPr lang="es-MX" sz="1400" b="1" dirty="0"/>
              <a:t>4.10. </a:t>
            </a:r>
          </a:p>
          <a:p>
            <a:endParaRPr lang="es-MX" sz="1400" b="1" dirty="0"/>
          </a:p>
          <a:p>
            <a:pPr algn="l"/>
            <a:r>
              <a:rPr lang="es-MX" sz="1400" b="1" dirty="0"/>
              <a:t>Nombre del procedimiento: Lista de sorteo </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412256919"/>
              </p:ext>
            </p:extLst>
          </p:nvPr>
        </p:nvGraphicFramePr>
        <p:xfrm>
          <a:off x="471488" y="2449961"/>
          <a:ext cx="5915024" cy="572961"/>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386776">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Llevar el registro de cada uno de los solicitantes para así tener un control de cada matricula que fue ministrada por la 25 Zona Militar</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3536093821"/>
              </p:ext>
            </p:extLst>
          </p:nvPr>
        </p:nvGraphicFramePr>
        <p:xfrm>
          <a:off x="503790" y="3750196"/>
          <a:ext cx="5915024" cy="3704273"/>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La Operadora de la Junta de Reclutamiento Municipal deberá llevar un registro de cada una de las matriculas ministradas por la 25 Zona Militar del Estado de Puebla.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La 25 Zona Militar del Estado de Puebla entrega el archivo en cual deberá llevar el registro, con los siguientes campos:</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 Numero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b) Matricula</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c) Nombre</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 Lista de bola negra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 Lista de bola blanca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 Clase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g) Grado máximo de estudios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h) Domicilio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Al finalizar el llenado del balance el documento deberá llevar los siguientes datos:</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i)     Resumen de cada clase y total</a:t>
                      </a:r>
                    </a:p>
                    <a:p>
                      <a:pPr algn="just">
                        <a:lnSpc>
                          <a:spcPct val="107000"/>
                        </a:lnSpc>
                        <a:spcAft>
                          <a:spcPts val="0"/>
                        </a:spcAft>
                      </a:pPr>
                      <a:r>
                        <a:rPr lang="es-MX" sz="1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ii</a:t>
                      </a: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Firma y sello del Presidente Municipal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1399131547"/>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52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644589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855589642"/>
              </p:ext>
            </p:extLst>
          </p:nvPr>
        </p:nvGraphicFramePr>
        <p:xfrm>
          <a:off x="474628" y="1930833"/>
          <a:ext cx="5820407" cy="3332486"/>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Entrega los formatos editables para el llenado de la lista del sorteo</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Registra cada una de las matriculas ministradas, hasta finalizar con el paquete otorgado</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Una vez lleno el balance, imprime el formato, lo envía a firma y sello de presidente municipal.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r>
                        <a:rPr lang="es-MX" sz="1200" dirty="0">
                          <a:latin typeface="Arial" panose="020B0604020202020204" pitchFamily="34" charset="0"/>
                          <a:cs typeface="Arial" panose="020B0604020202020204" pitchFamily="34" charset="0"/>
                        </a:rPr>
                        <a:t>Valida, firma, sella el formato y lo turna a la operadora.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r>
                        <a:rPr lang="es-MX" sz="1200" dirty="0">
                          <a:latin typeface="Arial" panose="020B0604020202020204" pitchFamily="34" charset="0"/>
                          <a:cs typeface="Arial" panose="020B0604020202020204" pitchFamily="34" charset="0"/>
                        </a:rPr>
                        <a:t>Entrega el formato en la 25 Zona Militar  de la Ciudad de Puebla</a:t>
                      </a:r>
                    </a:p>
                  </a:txBody>
                  <a:tcPr marL="68580" marR="68580" marT="0" marB="0"/>
                </a:tc>
                <a:extLst>
                  <a:ext uri="{0D108BD9-81ED-4DB2-BD59-A6C34878D82A}">
                    <a16:rowId xmlns:a16="http://schemas.microsoft.com/office/drawing/2014/main" val="695602658"/>
                  </a:ext>
                </a:extLst>
              </a:tr>
              <a:tr h="45375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el formato, firma y sella la copia</a:t>
                      </a:r>
                    </a:p>
                  </a:txBody>
                  <a:tcPr marL="68580" marR="68580" marT="0" marB="0"/>
                </a:tc>
                <a:extLst>
                  <a:ext uri="{0D108BD9-81ED-4DB2-BD59-A6C34878D82A}">
                    <a16:rowId xmlns:a16="http://schemas.microsoft.com/office/drawing/2014/main" val="147338693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Lista de sorteo </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1000064707"/>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53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923273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1931989587"/>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Lista de sorteo </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3780303626"/>
              </p:ext>
            </p:extLst>
          </p:nvPr>
        </p:nvGraphicFramePr>
        <p:xfrm>
          <a:off x="548677" y="1112803"/>
          <a:ext cx="5904656" cy="426720"/>
        </p:xfrm>
        <a:graphic>
          <a:graphicData uri="http://schemas.openxmlformats.org/drawingml/2006/table">
            <a:tbl>
              <a:tblPr firstRow="1" bandRow="1">
                <a:tableStyleId>{F5AB1C69-6EDB-4FF4-983F-18BD219EF322}</a:tableStyleId>
              </a:tblPr>
              <a:tblGrid>
                <a:gridCol w="1935951">
                  <a:extLst>
                    <a:ext uri="{9D8B030D-6E8A-4147-A177-3AD203B41FA5}">
                      <a16:colId xmlns:a16="http://schemas.microsoft.com/office/drawing/2014/main" val="3531676926"/>
                    </a:ext>
                  </a:extLst>
                </a:gridCol>
                <a:gridCol w="2032748">
                  <a:extLst>
                    <a:ext uri="{9D8B030D-6E8A-4147-A177-3AD203B41FA5}">
                      <a16:colId xmlns:a16="http://schemas.microsoft.com/office/drawing/2014/main" val="4179167614"/>
                    </a:ext>
                  </a:extLst>
                </a:gridCol>
                <a:gridCol w="1935957">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25 Zona Militar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Operadora de la Junta de Reclutamiento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Presidente 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nvPr>
        </p:nvGraphicFramePr>
        <p:xfrm>
          <a:off x="577924" y="1555571"/>
          <a:ext cx="5836847" cy="6954299"/>
        </p:xfrm>
        <a:graphic>
          <a:graphicData uri="http://schemas.openxmlformats.org/drawingml/2006/table">
            <a:tbl>
              <a:tblPr firstRow="1" bandRow="1">
                <a:tableStyleId>{F5AB1C69-6EDB-4FF4-983F-18BD219EF322}</a:tableStyleId>
              </a:tblPr>
              <a:tblGrid>
                <a:gridCol w="1923251">
                  <a:extLst>
                    <a:ext uri="{9D8B030D-6E8A-4147-A177-3AD203B41FA5}">
                      <a16:colId xmlns:a16="http://schemas.microsoft.com/office/drawing/2014/main" val="3531676926"/>
                    </a:ext>
                  </a:extLst>
                </a:gridCol>
                <a:gridCol w="1991710">
                  <a:extLst>
                    <a:ext uri="{9D8B030D-6E8A-4147-A177-3AD203B41FA5}">
                      <a16:colId xmlns:a16="http://schemas.microsoft.com/office/drawing/2014/main" val="4179167614"/>
                    </a:ext>
                  </a:extLst>
                </a:gridCol>
                <a:gridCol w="1921886">
                  <a:extLst>
                    <a:ext uri="{9D8B030D-6E8A-4147-A177-3AD203B41FA5}">
                      <a16:colId xmlns:a16="http://schemas.microsoft.com/office/drawing/2014/main" val="235013548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98708" y="1779073"/>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55908" y="213994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705753" y="228494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093932" y="2122323"/>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4079155" y="3670154"/>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5983961" y="3670154"/>
            <a:ext cx="242374" cy="215444"/>
          </a:xfrm>
          <a:prstGeom prst="rect">
            <a:avLst/>
          </a:prstGeom>
          <a:noFill/>
        </p:spPr>
        <p:txBody>
          <a:bodyPr wrap="none" rtlCol="0">
            <a:spAutoFit/>
          </a:bodyPr>
          <a:lstStyle/>
          <a:p>
            <a:r>
              <a:rPr lang="es-MX" sz="800" dirty="0"/>
              <a:t>4</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079155" y="5331052"/>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3728135692"/>
              </p:ext>
            </p:extLst>
          </p:nvPr>
        </p:nvGraphicFramePr>
        <p:xfrm>
          <a:off x="5063908" y="8912203"/>
          <a:ext cx="1428967" cy="370840"/>
        </p:xfrm>
        <a:graphic>
          <a:graphicData uri="http://schemas.openxmlformats.org/drawingml/2006/table">
            <a:tbl>
              <a:tblPr firstRow="1" bandRow="1">
                <a:tableStyleId>{F5AB1C69-6EDB-4FF4-983F-18BD219EF322}</a:tableStyleId>
              </a:tblPr>
              <a:tblGrid>
                <a:gridCol w="142896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54 de 74</a:t>
                      </a:r>
                    </a:p>
                  </a:txBody>
                  <a:tcPr/>
                </a:tc>
                <a:extLst>
                  <a:ext uri="{0D108BD9-81ED-4DB2-BD59-A6C34878D82A}">
                    <a16:rowId xmlns:a16="http://schemas.microsoft.com/office/drawing/2014/main" val="2061326865"/>
                  </a:ext>
                </a:extLst>
              </a:tr>
            </a:tbl>
          </a:graphicData>
        </a:graphic>
      </p:graphicFrame>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993505" y="7961153"/>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7" name="Diagrama de flujo: documento 6">
            <a:extLst>
              <a:ext uri="{FF2B5EF4-FFF2-40B4-BE49-F238E27FC236}">
                <a16:creationId xmlns:a16="http://schemas.microsoft.com/office/drawing/2014/main" id="{6F906439-2F1D-486D-92EB-8768005848D1}"/>
              </a:ext>
            </a:extLst>
          </p:cNvPr>
          <p:cNvSpPr/>
          <p:nvPr/>
        </p:nvSpPr>
        <p:spPr bwMode="auto">
          <a:xfrm>
            <a:off x="647824" y="2463306"/>
            <a:ext cx="1216168" cy="91440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1000" dirty="0">
                <a:solidFill>
                  <a:srgbClr val="000000"/>
                </a:solidFill>
                <a:latin typeface="Arial" panose="020B0604020202020204" pitchFamily="34" charset="0"/>
                <a:ea typeface="Calibri" panose="020F0502020204030204" pitchFamily="34" charset="0"/>
                <a:cs typeface="Arial" panose="020B0604020202020204" pitchFamily="34" charset="0"/>
              </a:rPr>
              <a:t>Entrega los formatos editables para el llenado de la lista del sorteo</a:t>
            </a:r>
          </a:p>
        </p:txBody>
      </p:sp>
      <p:sp>
        <p:nvSpPr>
          <p:cNvPr id="64" name="Diagrama de flujo: documento 63">
            <a:extLst>
              <a:ext uri="{FF2B5EF4-FFF2-40B4-BE49-F238E27FC236}">
                <a16:creationId xmlns:a16="http://schemas.microsoft.com/office/drawing/2014/main" id="{7493AFB0-8884-45B4-ADB8-A5D3091CD163}"/>
              </a:ext>
            </a:extLst>
          </p:cNvPr>
          <p:cNvSpPr/>
          <p:nvPr/>
        </p:nvSpPr>
        <p:spPr bwMode="auto">
          <a:xfrm>
            <a:off x="2903620" y="3896533"/>
            <a:ext cx="1384773" cy="107388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just">
              <a:buFont typeface="Arial" panose="020B0604020202020204" pitchFamily="34" charset="0"/>
              <a:buNone/>
            </a:pPr>
            <a:r>
              <a:rPr lang="es-MX" sz="1000" dirty="0">
                <a:solidFill>
                  <a:schemeClr val="tx1"/>
                </a:solidFill>
                <a:latin typeface="Arial" panose="020B0604020202020204" pitchFamily="34" charset="0"/>
                <a:cs typeface="Arial" panose="020B0604020202020204" pitchFamily="34" charset="0"/>
              </a:rPr>
              <a:t>Una vez lleno el balance, imprime el formato, lo envía a firma y sello de presidente municipal. </a:t>
            </a:r>
          </a:p>
        </p:txBody>
      </p:sp>
      <p:sp>
        <p:nvSpPr>
          <p:cNvPr id="67" name="Diagrama de flujo: documento 66">
            <a:extLst>
              <a:ext uri="{FF2B5EF4-FFF2-40B4-BE49-F238E27FC236}">
                <a16:creationId xmlns:a16="http://schemas.microsoft.com/office/drawing/2014/main" id="{723EFD4E-1B5F-417F-97F7-3E270B79C820}"/>
              </a:ext>
            </a:extLst>
          </p:cNvPr>
          <p:cNvSpPr/>
          <p:nvPr/>
        </p:nvSpPr>
        <p:spPr bwMode="auto">
          <a:xfrm>
            <a:off x="2902045" y="5527973"/>
            <a:ext cx="138634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Entrega el formato en la 25 Zona Militar  de la Ciudad de Puebla</a:t>
            </a:r>
          </a:p>
        </p:txBody>
      </p:sp>
      <p:sp>
        <p:nvSpPr>
          <p:cNvPr id="69" name="Diagrama de flujo: documento 68">
            <a:extLst>
              <a:ext uri="{FF2B5EF4-FFF2-40B4-BE49-F238E27FC236}">
                <a16:creationId xmlns:a16="http://schemas.microsoft.com/office/drawing/2014/main" id="{A9A3E35B-25C7-4DA0-B34B-7C162E14E00A}"/>
              </a:ext>
            </a:extLst>
          </p:cNvPr>
          <p:cNvSpPr/>
          <p:nvPr/>
        </p:nvSpPr>
        <p:spPr bwMode="auto">
          <a:xfrm>
            <a:off x="5063908" y="3885598"/>
            <a:ext cx="1216168" cy="10646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Valida, firma, sella el formato y lo turna a la operadora. </a:t>
            </a:r>
          </a:p>
        </p:txBody>
      </p:sp>
      <p:sp>
        <p:nvSpPr>
          <p:cNvPr id="11" name="Rectángulo 10">
            <a:extLst>
              <a:ext uri="{FF2B5EF4-FFF2-40B4-BE49-F238E27FC236}">
                <a16:creationId xmlns:a16="http://schemas.microsoft.com/office/drawing/2014/main" id="{6F9E1D45-E89B-4852-88D3-11F197BA4E80}"/>
              </a:ext>
            </a:extLst>
          </p:cNvPr>
          <p:cNvSpPr/>
          <p:nvPr/>
        </p:nvSpPr>
        <p:spPr bwMode="auto">
          <a:xfrm>
            <a:off x="2902046" y="2335719"/>
            <a:ext cx="1386348" cy="978014"/>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Registra cada una de las matriculas ministradas, hasta finalizar con el paquete otorgado</a:t>
            </a:r>
          </a:p>
        </p:txBody>
      </p:sp>
      <p:sp>
        <p:nvSpPr>
          <p:cNvPr id="73" name="Diagrama de flujo: documento 72">
            <a:extLst>
              <a:ext uri="{FF2B5EF4-FFF2-40B4-BE49-F238E27FC236}">
                <a16:creationId xmlns:a16="http://schemas.microsoft.com/office/drawing/2014/main" id="{0E39A959-A365-425E-8E5E-8DFF89B2A4B4}"/>
              </a:ext>
            </a:extLst>
          </p:cNvPr>
          <p:cNvSpPr/>
          <p:nvPr/>
        </p:nvSpPr>
        <p:spPr bwMode="auto">
          <a:xfrm>
            <a:off x="647824" y="6302656"/>
            <a:ext cx="121616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Recibe el formato, firma y sella la copia</a:t>
            </a:r>
          </a:p>
          <a:p>
            <a:r>
              <a:rPr lang="es-MX" sz="1000" dirty="0">
                <a:solidFill>
                  <a:schemeClr val="tx1"/>
                </a:solidFill>
                <a:latin typeface="Arial" charset="0"/>
              </a:rPr>
              <a:t>.</a:t>
            </a:r>
          </a:p>
        </p:txBody>
      </p:sp>
      <p:sp>
        <p:nvSpPr>
          <p:cNvPr id="12" name="CuadroTexto 11">
            <a:extLst>
              <a:ext uri="{FF2B5EF4-FFF2-40B4-BE49-F238E27FC236}">
                <a16:creationId xmlns:a16="http://schemas.microsoft.com/office/drawing/2014/main" id="{87C8A92F-8912-4600-A074-9BC19BFAB6F7}"/>
              </a:ext>
            </a:extLst>
          </p:cNvPr>
          <p:cNvSpPr txBox="1"/>
          <p:nvPr/>
        </p:nvSpPr>
        <p:spPr>
          <a:xfrm>
            <a:off x="1600705" y="6077581"/>
            <a:ext cx="242374" cy="215444"/>
          </a:xfrm>
          <a:prstGeom prst="rect">
            <a:avLst/>
          </a:prstGeom>
          <a:noFill/>
        </p:spPr>
        <p:txBody>
          <a:bodyPr wrap="none" rtlCol="0">
            <a:spAutoFit/>
          </a:bodyPr>
          <a:lstStyle/>
          <a:p>
            <a:r>
              <a:rPr lang="es-MX" sz="800" dirty="0"/>
              <a:t>6</a:t>
            </a:r>
          </a:p>
        </p:txBody>
      </p:sp>
      <p:cxnSp>
        <p:nvCxnSpPr>
          <p:cNvPr id="3" name="Conector recto de flecha 2">
            <a:extLst>
              <a:ext uri="{FF2B5EF4-FFF2-40B4-BE49-F238E27FC236}">
                <a16:creationId xmlns:a16="http://schemas.microsoft.com/office/drawing/2014/main" id="{14713B21-E391-41B8-9A6D-B01CE3AAF7EC}"/>
              </a:ext>
            </a:extLst>
          </p:cNvPr>
          <p:cNvCxnSpPr>
            <a:stCxn id="7" idx="3"/>
          </p:cNvCxnSpPr>
          <p:nvPr/>
        </p:nvCxnSpPr>
        <p:spPr bwMode="auto">
          <a:xfrm>
            <a:off x="1863992" y="2920506"/>
            <a:ext cx="10380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Conector recto de flecha 7">
            <a:extLst>
              <a:ext uri="{FF2B5EF4-FFF2-40B4-BE49-F238E27FC236}">
                <a16:creationId xmlns:a16="http://schemas.microsoft.com/office/drawing/2014/main" id="{DDA9A943-973B-493D-AF52-DAAC24B01F0E}"/>
              </a:ext>
            </a:extLst>
          </p:cNvPr>
          <p:cNvCxnSpPr/>
          <p:nvPr/>
        </p:nvCxnSpPr>
        <p:spPr bwMode="auto">
          <a:xfrm>
            <a:off x="3501005" y="3313733"/>
            <a:ext cx="0" cy="5718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ector recto de flecha 13">
            <a:extLst>
              <a:ext uri="{FF2B5EF4-FFF2-40B4-BE49-F238E27FC236}">
                <a16:creationId xmlns:a16="http://schemas.microsoft.com/office/drawing/2014/main" id="{B20C7B93-B52D-4988-9A7A-EEC20A46DECE}"/>
              </a:ext>
            </a:extLst>
          </p:cNvPr>
          <p:cNvCxnSpPr/>
          <p:nvPr/>
        </p:nvCxnSpPr>
        <p:spPr bwMode="auto">
          <a:xfrm>
            <a:off x="4288393" y="4254252"/>
            <a:ext cx="77551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Conector recto 16">
            <a:extLst>
              <a:ext uri="{FF2B5EF4-FFF2-40B4-BE49-F238E27FC236}">
                <a16:creationId xmlns:a16="http://schemas.microsoft.com/office/drawing/2014/main" id="{C0D5ED70-4A24-42AF-B438-C5E0CA05DB9E}"/>
              </a:ext>
            </a:extLst>
          </p:cNvPr>
          <p:cNvCxnSpPr>
            <a:stCxn id="69" idx="2"/>
          </p:cNvCxnSpPr>
          <p:nvPr/>
        </p:nvCxnSpPr>
        <p:spPr bwMode="auto">
          <a:xfrm>
            <a:off x="5671992" y="4879897"/>
            <a:ext cx="0" cy="10484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Conector recto de flecha 19">
            <a:extLst>
              <a:ext uri="{FF2B5EF4-FFF2-40B4-BE49-F238E27FC236}">
                <a16:creationId xmlns:a16="http://schemas.microsoft.com/office/drawing/2014/main" id="{3CD5CA56-B6BC-4D84-B4F1-8D1D54AA7F3E}"/>
              </a:ext>
            </a:extLst>
          </p:cNvPr>
          <p:cNvCxnSpPr/>
          <p:nvPr/>
        </p:nvCxnSpPr>
        <p:spPr bwMode="auto">
          <a:xfrm flipH="1">
            <a:off x="4336306" y="5928324"/>
            <a:ext cx="133568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Conector recto 21">
            <a:extLst>
              <a:ext uri="{FF2B5EF4-FFF2-40B4-BE49-F238E27FC236}">
                <a16:creationId xmlns:a16="http://schemas.microsoft.com/office/drawing/2014/main" id="{1D85730A-2055-4EEE-9AE1-20348DEE2E89}"/>
              </a:ext>
            </a:extLst>
          </p:cNvPr>
          <p:cNvCxnSpPr>
            <a:stCxn id="67" idx="1"/>
          </p:cNvCxnSpPr>
          <p:nvPr/>
        </p:nvCxnSpPr>
        <p:spPr bwMode="auto">
          <a:xfrm flipH="1">
            <a:off x="1255907" y="5928324"/>
            <a:ext cx="16461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de flecha 26">
            <a:extLst>
              <a:ext uri="{FF2B5EF4-FFF2-40B4-BE49-F238E27FC236}">
                <a16:creationId xmlns:a16="http://schemas.microsoft.com/office/drawing/2014/main" id="{9320439A-38CD-4FFF-85AB-FA26509019D0}"/>
              </a:ext>
            </a:extLst>
          </p:cNvPr>
          <p:cNvCxnSpPr/>
          <p:nvPr/>
        </p:nvCxnSpPr>
        <p:spPr bwMode="auto">
          <a:xfrm>
            <a:off x="1255907" y="5928324"/>
            <a:ext cx="0" cy="3743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Conector recto de flecha 28">
            <a:extLst>
              <a:ext uri="{FF2B5EF4-FFF2-40B4-BE49-F238E27FC236}">
                <a16:creationId xmlns:a16="http://schemas.microsoft.com/office/drawing/2014/main" id="{772E51F6-CB89-4710-8E40-E76D73C6D5B0}"/>
              </a:ext>
            </a:extLst>
          </p:cNvPr>
          <p:cNvCxnSpPr>
            <a:stCxn id="73" idx="2"/>
          </p:cNvCxnSpPr>
          <p:nvPr/>
        </p:nvCxnSpPr>
        <p:spPr bwMode="auto">
          <a:xfrm flipH="1">
            <a:off x="1255907" y="7050423"/>
            <a:ext cx="1" cy="910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50841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738664"/>
          </a:xfrm>
          <a:prstGeom prst="rect">
            <a:avLst/>
          </a:prstGeom>
          <a:noFill/>
        </p:spPr>
        <p:txBody>
          <a:bodyPr wrap="square" rtlCol="0">
            <a:spAutoFit/>
          </a:bodyPr>
          <a:lstStyle/>
          <a:p>
            <a:r>
              <a:rPr lang="es-MX" sz="1400" b="1" dirty="0"/>
              <a:t>4.11. </a:t>
            </a:r>
          </a:p>
          <a:p>
            <a:endParaRPr lang="es-MX" sz="1400" b="1" dirty="0"/>
          </a:p>
          <a:p>
            <a:pPr algn="l"/>
            <a:r>
              <a:rPr lang="es-MX" sz="1400" b="1" dirty="0"/>
              <a:t>Nombre del procedimiento: Lista Inicial</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4159858113"/>
              </p:ext>
            </p:extLst>
          </p:nvPr>
        </p:nvGraphicFramePr>
        <p:xfrm>
          <a:off x="471488" y="2449961"/>
          <a:ext cx="5915024" cy="572961"/>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386776">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Llevar el registro de cada uno de los solicitantes para tener control de cada una de las matriculas que fueron ministradas por la 25 Zona Militar </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3549582934"/>
              </p:ext>
            </p:extLst>
          </p:nvPr>
        </p:nvGraphicFramePr>
        <p:xfrm>
          <a:off x="503790" y="3750196"/>
          <a:ext cx="5915024" cy="2725738"/>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La Operadora de la Junta de Reclutamiento Municipal deberá llevar un registro de cada una de las matriculas ministradas por la 25 Zona Militar del Estado de Puebla.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La 25 Zona Militar del Estado de Puebla entrega el archivo en cual deberá llevar el registro, con los siguientes campos: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Numero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Matricula</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c) Nombre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d) Domicilio</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Al finalizar el llenado del balance el documento deberá llevar los siguientes datos: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e) Firma y sello del Presidente Municipal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132721002"/>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55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399123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245702542"/>
              </p:ext>
            </p:extLst>
          </p:nvPr>
        </p:nvGraphicFramePr>
        <p:xfrm>
          <a:off x="474628" y="1930833"/>
          <a:ext cx="5820407" cy="3332486"/>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Entrega los formatos editables para el llenado de la lista inicial</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Registra cada una de las matriculas ministradas, hasta finalizar con el paquete otorgado</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Una vez lleno el balance, imprime el formato, lo envía a firma y sello de presidente municipal.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r>
                        <a:rPr lang="es-MX" sz="1200" dirty="0">
                          <a:latin typeface="Arial" panose="020B0604020202020204" pitchFamily="34" charset="0"/>
                          <a:cs typeface="Arial" panose="020B0604020202020204" pitchFamily="34" charset="0"/>
                        </a:rPr>
                        <a:t>Valida, firma, sella el formato y lo turna a la operadora.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r>
                        <a:rPr lang="es-MX" sz="1200" dirty="0">
                          <a:latin typeface="Arial" panose="020B0604020202020204" pitchFamily="34" charset="0"/>
                          <a:cs typeface="Arial" panose="020B0604020202020204" pitchFamily="34" charset="0"/>
                        </a:rPr>
                        <a:t>Entrega el formato en la 25 Zona Militar  de la Ciudad de Puebla</a:t>
                      </a:r>
                    </a:p>
                  </a:txBody>
                  <a:tcPr marL="68580" marR="68580" marT="0" marB="0"/>
                </a:tc>
                <a:extLst>
                  <a:ext uri="{0D108BD9-81ED-4DB2-BD59-A6C34878D82A}">
                    <a16:rowId xmlns:a16="http://schemas.microsoft.com/office/drawing/2014/main" val="695602658"/>
                  </a:ext>
                </a:extLst>
              </a:tr>
              <a:tr h="45375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el formato, firma y sella la copia</a:t>
                      </a:r>
                    </a:p>
                  </a:txBody>
                  <a:tcPr marL="68580" marR="68580" marT="0" marB="0"/>
                </a:tc>
                <a:extLst>
                  <a:ext uri="{0D108BD9-81ED-4DB2-BD59-A6C34878D82A}">
                    <a16:rowId xmlns:a16="http://schemas.microsoft.com/office/drawing/2014/main" val="147338693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Lista Inicial </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976807762"/>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56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915761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388800275"/>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Lista Inicial</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nvPr>
        </p:nvGraphicFramePr>
        <p:xfrm>
          <a:off x="548677" y="1112803"/>
          <a:ext cx="5904656" cy="426720"/>
        </p:xfrm>
        <a:graphic>
          <a:graphicData uri="http://schemas.openxmlformats.org/drawingml/2006/table">
            <a:tbl>
              <a:tblPr firstRow="1" bandRow="1">
                <a:tableStyleId>{F5AB1C69-6EDB-4FF4-983F-18BD219EF322}</a:tableStyleId>
              </a:tblPr>
              <a:tblGrid>
                <a:gridCol w="1935951">
                  <a:extLst>
                    <a:ext uri="{9D8B030D-6E8A-4147-A177-3AD203B41FA5}">
                      <a16:colId xmlns:a16="http://schemas.microsoft.com/office/drawing/2014/main" val="3531676926"/>
                    </a:ext>
                  </a:extLst>
                </a:gridCol>
                <a:gridCol w="2032748">
                  <a:extLst>
                    <a:ext uri="{9D8B030D-6E8A-4147-A177-3AD203B41FA5}">
                      <a16:colId xmlns:a16="http://schemas.microsoft.com/office/drawing/2014/main" val="4179167614"/>
                    </a:ext>
                  </a:extLst>
                </a:gridCol>
                <a:gridCol w="1935957">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25 Zona Militar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Operadora de la Junta de Reclutamiento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Presidente 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nvPr>
        </p:nvGraphicFramePr>
        <p:xfrm>
          <a:off x="577924" y="1555571"/>
          <a:ext cx="5836847" cy="6954299"/>
        </p:xfrm>
        <a:graphic>
          <a:graphicData uri="http://schemas.openxmlformats.org/drawingml/2006/table">
            <a:tbl>
              <a:tblPr firstRow="1" bandRow="1">
                <a:tableStyleId>{F5AB1C69-6EDB-4FF4-983F-18BD219EF322}</a:tableStyleId>
              </a:tblPr>
              <a:tblGrid>
                <a:gridCol w="1923251">
                  <a:extLst>
                    <a:ext uri="{9D8B030D-6E8A-4147-A177-3AD203B41FA5}">
                      <a16:colId xmlns:a16="http://schemas.microsoft.com/office/drawing/2014/main" val="3531676926"/>
                    </a:ext>
                  </a:extLst>
                </a:gridCol>
                <a:gridCol w="1991710">
                  <a:extLst>
                    <a:ext uri="{9D8B030D-6E8A-4147-A177-3AD203B41FA5}">
                      <a16:colId xmlns:a16="http://schemas.microsoft.com/office/drawing/2014/main" val="4179167614"/>
                    </a:ext>
                  </a:extLst>
                </a:gridCol>
                <a:gridCol w="1921886">
                  <a:extLst>
                    <a:ext uri="{9D8B030D-6E8A-4147-A177-3AD203B41FA5}">
                      <a16:colId xmlns:a16="http://schemas.microsoft.com/office/drawing/2014/main" val="235013548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98708" y="1779073"/>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55908" y="213994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705753" y="228494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093932" y="2122323"/>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4079155" y="3670154"/>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5983961" y="3670154"/>
            <a:ext cx="242374" cy="215444"/>
          </a:xfrm>
          <a:prstGeom prst="rect">
            <a:avLst/>
          </a:prstGeom>
          <a:noFill/>
        </p:spPr>
        <p:txBody>
          <a:bodyPr wrap="none" rtlCol="0">
            <a:spAutoFit/>
          </a:bodyPr>
          <a:lstStyle/>
          <a:p>
            <a:r>
              <a:rPr lang="es-MX" sz="800" dirty="0"/>
              <a:t>4</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079155" y="5331052"/>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1465406829"/>
              </p:ext>
            </p:extLst>
          </p:nvPr>
        </p:nvGraphicFramePr>
        <p:xfrm>
          <a:off x="5063908" y="8912203"/>
          <a:ext cx="1428967" cy="370840"/>
        </p:xfrm>
        <a:graphic>
          <a:graphicData uri="http://schemas.openxmlformats.org/drawingml/2006/table">
            <a:tbl>
              <a:tblPr firstRow="1" bandRow="1">
                <a:tableStyleId>{F5AB1C69-6EDB-4FF4-983F-18BD219EF322}</a:tableStyleId>
              </a:tblPr>
              <a:tblGrid>
                <a:gridCol w="142896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57 de 74</a:t>
                      </a:r>
                    </a:p>
                  </a:txBody>
                  <a:tcPr/>
                </a:tc>
                <a:extLst>
                  <a:ext uri="{0D108BD9-81ED-4DB2-BD59-A6C34878D82A}">
                    <a16:rowId xmlns:a16="http://schemas.microsoft.com/office/drawing/2014/main" val="2061326865"/>
                  </a:ext>
                </a:extLst>
              </a:tr>
            </a:tbl>
          </a:graphicData>
        </a:graphic>
      </p:graphicFrame>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993505" y="7961153"/>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7" name="Diagrama de flujo: documento 6">
            <a:extLst>
              <a:ext uri="{FF2B5EF4-FFF2-40B4-BE49-F238E27FC236}">
                <a16:creationId xmlns:a16="http://schemas.microsoft.com/office/drawing/2014/main" id="{6F906439-2F1D-486D-92EB-8768005848D1}"/>
              </a:ext>
            </a:extLst>
          </p:cNvPr>
          <p:cNvSpPr/>
          <p:nvPr/>
        </p:nvSpPr>
        <p:spPr bwMode="auto">
          <a:xfrm>
            <a:off x="647824" y="2463306"/>
            <a:ext cx="1216168" cy="91440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1000" dirty="0">
                <a:solidFill>
                  <a:srgbClr val="000000"/>
                </a:solidFill>
                <a:latin typeface="Arial" panose="020B0604020202020204" pitchFamily="34" charset="0"/>
                <a:ea typeface="Calibri" panose="020F0502020204030204" pitchFamily="34" charset="0"/>
                <a:cs typeface="Arial" panose="020B0604020202020204" pitchFamily="34" charset="0"/>
              </a:rPr>
              <a:t>Entrega los formatos editables para el llenado de la lista Inicial</a:t>
            </a:r>
          </a:p>
        </p:txBody>
      </p:sp>
      <p:sp>
        <p:nvSpPr>
          <p:cNvPr id="64" name="Diagrama de flujo: documento 63">
            <a:extLst>
              <a:ext uri="{FF2B5EF4-FFF2-40B4-BE49-F238E27FC236}">
                <a16:creationId xmlns:a16="http://schemas.microsoft.com/office/drawing/2014/main" id="{7493AFB0-8884-45B4-ADB8-A5D3091CD163}"/>
              </a:ext>
            </a:extLst>
          </p:cNvPr>
          <p:cNvSpPr/>
          <p:nvPr/>
        </p:nvSpPr>
        <p:spPr bwMode="auto">
          <a:xfrm>
            <a:off x="2903620" y="3896533"/>
            <a:ext cx="1384773" cy="107388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just">
              <a:buFont typeface="Arial" panose="020B0604020202020204" pitchFamily="34" charset="0"/>
              <a:buNone/>
            </a:pPr>
            <a:r>
              <a:rPr lang="es-MX" sz="1000" dirty="0">
                <a:solidFill>
                  <a:schemeClr val="tx1"/>
                </a:solidFill>
                <a:latin typeface="Arial" panose="020B0604020202020204" pitchFamily="34" charset="0"/>
                <a:cs typeface="Arial" panose="020B0604020202020204" pitchFamily="34" charset="0"/>
              </a:rPr>
              <a:t>Una vez lleno el balance, imprime el formato, lo envía a firma y sello de presidente municipal. </a:t>
            </a:r>
          </a:p>
        </p:txBody>
      </p:sp>
      <p:sp>
        <p:nvSpPr>
          <p:cNvPr id="67" name="Diagrama de flujo: documento 66">
            <a:extLst>
              <a:ext uri="{FF2B5EF4-FFF2-40B4-BE49-F238E27FC236}">
                <a16:creationId xmlns:a16="http://schemas.microsoft.com/office/drawing/2014/main" id="{723EFD4E-1B5F-417F-97F7-3E270B79C820}"/>
              </a:ext>
            </a:extLst>
          </p:cNvPr>
          <p:cNvSpPr/>
          <p:nvPr/>
        </p:nvSpPr>
        <p:spPr bwMode="auto">
          <a:xfrm>
            <a:off x="2902045" y="5527973"/>
            <a:ext cx="138634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Entrega el formato en la 25 Zona Militar  de la Ciudad de Puebla</a:t>
            </a:r>
          </a:p>
        </p:txBody>
      </p:sp>
      <p:sp>
        <p:nvSpPr>
          <p:cNvPr id="69" name="Diagrama de flujo: documento 68">
            <a:extLst>
              <a:ext uri="{FF2B5EF4-FFF2-40B4-BE49-F238E27FC236}">
                <a16:creationId xmlns:a16="http://schemas.microsoft.com/office/drawing/2014/main" id="{A9A3E35B-25C7-4DA0-B34B-7C162E14E00A}"/>
              </a:ext>
            </a:extLst>
          </p:cNvPr>
          <p:cNvSpPr/>
          <p:nvPr/>
        </p:nvSpPr>
        <p:spPr bwMode="auto">
          <a:xfrm>
            <a:off x="5063908" y="3885598"/>
            <a:ext cx="1216168" cy="10646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Valida, firma, sella el formato y lo turna a la operadora. </a:t>
            </a:r>
          </a:p>
        </p:txBody>
      </p:sp>
      <p:sp>
        <p:nvSpPr>
          <p:cNvPr id="11" name="Rectángulo 10">
            <a:extLst>
              <a:ext uri="{FF2B5EF4-FFF2-40B4-BE49-F238E27FC236}">
                <a16:creationId xmlns:a16="http://schemas.microsoft.com/office/drawing/2014/main" id="{6F9E1D45-E89B-4852-88D3-11F197BA4E80}"/>
              </a:ext>
            </a:extLst>
          </p:cNvPr>
          <p:cNvSpPr/>
          <p:nvPr/>
        </p:nvSpPr>
        <p:spPr bwMode="auto">
          <a:xfrm>
            <a:off x="2902046" y="2335719"/>
            <a:ext cx="1386348" cy="978014"/>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Registra cada una de las matriculas ministradas, hasta finalizar con el paquete otorgado</a:t>
            </a:r>
          </a:p>
        </p:txBody>
      </p:sp>
      <p:sp>
        <p:nvSpPr>
          <p:cNvPr id="73" name="Diagrama de flujo: documento 72">
            <a:extLst>
              <a:ext uri="{FF2B5EF4-FFF2-40B4-BE49-F238E27FC236}">
                <a16:creationId xmlns:a16="http://schemas.microsoft.com/office/drawing/2014/main" id="{0E39A959-A365-425E-8E5E-8DFF89B2A4B4}"/>
              </a:ext>
            </a:extLst>
          </p:cNvPr>
          <p:cNvSpPr/>
          <p:nvPr/>
        </p:nvSpPr>
        <p:spPr bwMode="auto">
          <a:xfrm>
            <a:off x="647824" y="6302656"/>
            <a:ext cx="121616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Recibe el formato, firma y sella la copia</a:t>
            </a:r>
          </a:p>
          <a:p>
            <a:r>
              <a:rPr lang="es-MX" sz="1000" dirty="0">
                <a:solidFill>
                  <a:schemeClr val="tx1"/>
                </a:solidFill>
                <a:latin typeface="Arial" charset="0"/>
              </a:rPr>
              <a:t>.</a:t>
            </a:r>
          </a:p>
        </p:txBody>
      </p:sp>
      <p:sp>
        <p:nvSpPr>
          <p:cNvPr id="12" name="CuadroTexto 11">
            <a:extLst>
              <a:ext uri="{FF2B5EF4-FFF2-40B4-BE49-F238E27FC236}">
                <a16:creationId xmlns:a16="http://schemas.microsoft.com/office/drawing/2014/main" id="{87C8A92F-8912-4600-A074-9BC19BFAB6F7}"/>
              </a:ext>
            </a:extLst>
          </p:cNvPr>
          <p:cNvSpPr txBox="1"/>
          <p:nvPr/>
        </p:nvSpPr>
        <p:spPr>
          <a:xfrm>
            <a:off x="1600705" y="6077581"/>
            <a:ext cx="242374" cy="215444"/>
          </a:xfrm>
          <a:prstGeom prst="rect">
            <a:avLst/>
          </a:prstGeom>
          <a:noFill/>
        </p:spPr>
        <p:txBody>
          <a:bodyPr wrap="none" rtlCol="0">
            <a:spAutoFit/>
          </a:bodyPr>
          <a:lstStyle/>
          <a:p>
            <a:r>
              <a:rPr lang="es-MX" sz="800" dirty="0"/>
              <a:t>6</a:t>
            </a:r>
          </a:p>
        </p:txBody>
      </p:sp>
      <p:cxnSp>
        <p:nvCxnSpPr>
          <p:cNvPr id="3" name="Conector recto de flecha 2">
            <a:extLst>
              <a:ext uri="{FF2B5EF4-FFF2-40B4-BE49-F238E27FC236}">
                <a16:creationId xmlns:a16="http://schemas.microsoft.com/office/drawing/2014/main" id="{14713B21-E391-41B8-9A6D-B01CE3AAF7EC}"/>
              </a:ext>
            </a:extLst>
          </p:cNvPr>
          <p:cNvCxnSpPr>
            <a:stCxn id="7" idx="3"/>
          </p:cNvCxnSpPr>
          <p:nvPr/>
        </p:nvCxnSpPr>
        <p:spPr bwMode="auto">
          <a:xfrm>
            <a:off x="1863992" y="2920506"/>
            <a:ext cx="10380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Conector recto de flecha 7">
            <a:extLst>
              <a:ext uri="{FF2B5EF4-FFF2-40B4-BE49-F238E27FC236}">
                <a16:creationId xmlns:a16="http://schemas.microsoft.com/office/drawing/2014/main" id="{DDA9A943-973B-493D-AF52-DAAC24B01F0E}"/>
              </a:ext>
            </a:extLst>
          </p:cNvPr>
          <p:cNvCxnSpPr/>
          <p:nvPr/>
        </p:nvCxnSpPr>
        <p:spPr bwMode="auto">
          <a:xfrm>
            <a:off x="3501005" y="3313733"/>
            <a:ext cx="0" cy="5718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ector recto de flecha 13">
            <a:extLst>
              <a:ext uri="{FF2B5EF4-FFF2-40B4-BE49-F238E27FC236}">
                <a16:creationId xmlns:a16="http://schemas.microsoft.com/office/drawing/2014/main" id="{B20C7B93-B52D-4988-9A7A-EEC20A46DECE}"/>
              </a:ext>
            </a:extLst>
          </p:cNvPr>
          <p:cNvCxnSpPr/>
          <p:nvPr/>
        </p:nvCxnSpPr>
        <p:spPr bwMode="auto">
          <a:xfrm>
            <a:off x="4288393" y="4254252"/>
            <a:ext cx="77551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Conector recto 16">
            <a:extLst>
              <a:ext uri="{FF2B5EF4-FFF2-40B4-BE49-F238E27FC236}">
                <a16:creationId xmlns:a16="http://schemas.microsoft.com/office/drawing/2014/main" id="{C0D5ED70-4A24-42AF-B438-C5E0CA05DB9E}"/>
              </a:ext>
            </a:extLst>
          </p:cNvPr>
          <p:cNvCxnSpPr>
            <a:stCxn id="69" idx="2"/>
          </p:cNvCxnSpPr>
          <p:nvPr/>
        </p:nvCxnSpPr>
        <p:spPr bwMode="auto">
          <a:xfrm>
            <a:off x="5671992" y="4879897"/>
            <a:ext cx="0" cy="10484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Conector recto de flecha 19">
            <a:extLst>
              <a:ext uri="{FF2B5EF4-FFF2-40B4-BE49-F238E27FC236}">
                <a16:creationId xmlns:a16="http://schemas.microsoft.com/office/drawing/2014/main" id="{3CD5CA56-B6BC-4D84-B4F1-8D1D54AA7F3E}"/>
              </a:ext>
            </a:extLst>
          </p:cNvPr>
          <p:cNvCxnSpPr/>
          <p:nvPr/>
        </p:nvCxnSpPr>
        <p:spPr bwMode="auto">
          <a:xfrm flipH="1">
            <a:off x="4336306" y="5928324"/>
            <a:ext cx="133568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Conector recto 21">
            <a:extLst>
              <a:ext uri="{FF2B5EF4-FFF2-40B4-BE49-F238E27FC236}">
                <a16:creationId xmlns:a16="http://schemas.microsoft.com/office/drawing/2014/main" id="{1D85730A-2055-4EEE-9AE1-20348DEE2E89}"/>
              </a:ext>
            </a:extLst>
          </p:cNvPr>
          <p:cNvCxnSpPr>
            <a:stCxn id="67" idx="1"/>
          </p:cNvCxnSpPr>
          <p:nvPr/>
        </p:nvCxnSpPr>
        <p:spPr bwMode="auto">
          <a:xfrm flipH="1">
            <a:off x="1255907" y="5928324"/>
            <a:ext cx="16461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ector recto de flecha 26">
            <a:extLst>
              <a:ext uri="{FF2B5EF4-FFF2-40B4-BE49-F238E27FC236}">
                <a16:creationId xmlns:a16="http://schemas.microsoft.com/office/drawing/2014/main" id="{9320439A-38CD-4FFF-85AB-FA26509019D0}"/>
              </a:ext>
            </a:extLst>
          </p:cNvPr>
          <p:cNvCxnSpPr/>
          <p:nvPr/>
        </p:nvCxnSpPr>
        <p:spPr bwMode="auto">
          <a:xfrm>
            <a:off x="1255907" y="5928324"/>
            <a:ext cx="0" cy="3743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Conector recto de flecha 28">
            <a:extLst>
              <a:ext uri="{FF2B5EF4-FFF2-40B4-BE49-F238E27FC236}">
                <a16:creationId xmlns:a16="http://schemas.microsoft.com/office/drawing/2014/main" id="{772E51F6-CB89-4710-8E40-E76D73C6D5B0}"/>
              </a:ext>
            </a:extLst>
          </p:cNvPr>
          <p:cNvCxnSpPr>
            <a:stCxn id="73" idx="2"/>
          </p:cNvCxnSpPr>
          <p:nvPr/>
        </p:nvCxnSpPr>
        <p:spPr bwMode="auto">
          <a:xfrm flipH="1">
            <a:off x="1255907" y="7050423"/>
            <a:ext cx="1" cy="9107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13847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33833" y="1290694"/>
            <a:ext cx="5904656" cy="738664"/>
          </a:xfrm>
          <a:prstGeom prst="rect">
            <a:avLst/>
          </a:prstGeom>
          <a:noFill/>
        </p:spPr>
        <p:txBody>
          <a:bodyPr wrap="square" rtlCol="0">
            <a:spAutoFit/>
          </a:bodyPr>
          <a:lstStyle/>
          <a:p>
            <a:r>
              <a:rPr lang="es-MX" sz="1400" b="1" dirty="0"/>
              <a:t>4.12. </a:t>
            </a:r>
          </a:p>
          <a:p>
            <a:endParaRPr lang="es-MX" sz="1400" b="1" dirty="0"/>
          </a:p>
          <a:p>
            <a:pPr algn="l"/>
            <a:r>
              <a:rPr lang="es-MX" sz="1400" b="1" dirty="0"/>
              <a:t>Nombre del procedimiento: Acta de inutilización </a:t>
            </a:r>
            <a:endParaRPr lang="es-ES" sz="1400"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468782948"/>
              </p:ext>
            </p:extLst>
          </p:nvPr>
        </p:nvGraphicFramePr>
        <p:xfrm>
          <a:off x="471488" y="2449961"/>
          <a:ext cx="5915024" cy="386776"/>
        </p:xfrm>
        <a:graphic>
          <a:graphicData uri="http://schemas.openxmlformats.org/drawingml/2006/table">
            <a:tbl>
              <a:tblPr>
                <a:tableStyleId>{F5AB1C69-6EDB-4FF4-983F-18BD219EF322}</a:tableStyleId>
              </a:tblPr>
              <a:tblGrid>
                <a:gridCol w="2095487">
                  <a:extLst>
                    <a:ext uri="{9D8B030D-6E8A-4147-A177-3AD203B41FA5}">
                      <a16:colId xmlns:a16="http://schemas.microsoft.com/office/drawing/2014/main" val="2098473293"/>
                    </a:ext>
                  </a:extLst>
                </a:gridCol>
                <a:gridCol w="3819537">
                  <a:extLst>
                    <a:ext uri="{9D8B030D-6E8A-4147-A177-3AD203B41FA5}">
                      <a16:colId xmlns:a16="http://schemas.microsoft.com/office/drawing/2014/main" val="3446197060"/>
                    </a:ext>
                  </a:extLst>
                </a:gridCol>
              </a:tblGrid>
              <a:tr h="386776">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un registro de cada matricula que fue inutilizada para informar a la 25 Zona militar. </a:t>
                      </a: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3426342860"/>
              </p:ext>
            </p:extLst>
          </p:nvPr>
        </p:nvGraphicFramePr>
        <p:xfrm>
          <a:off x="503790" y="3750196"/>
          <a:ext cx="5915024" cy="1781945"/>
        </p:xfrm>
        <a:graphic>
          <a:graphicData uri="http://schemas.openxmlformats.org/drawingml/2006/table">
            <a:tbl>
              <a:tblPr>
                <a:tableStyleId>{5C22544A-7EE6-4342-B048-85BDC9FD1C3A}</a:tableStyleId>
              </a:tblPr>
              <a:tblGrid>
                <a:gridCol w="2173195">
                  <a:extLst>
                    <a:ext uri="{9D8B030D-6E8A-4147-A177-3AD203B41FA5}">
                      <a16:colId xmlns:a16="http://schemas.microsoft.com/office/drawing/2014/main" val="1684066273"/>
                    </a:ext>
                  </a:extLst>
                </a:gridCol>
                <a:gridCol w="3741829">
                  <a:extLst>
                    <a:ext uri="{9D8B030D-6E8A-4147-A177-3AD203B41FA5}">
                      <a16:colId xmlns:a16="http://schemas.microsoft.com/office/drawing/2014/main" val="6949607"/>
                    </a:ext>
                  </a:extLst>
                </a:gridCol>
              </a:tblGrid>
              <a:tr h="1781945">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 La Operadora de la Junta de Reclutamiento Municipal deberá llevar un registro de cada una de las matriculas que fueron inutilizadas. </a:t>
                      </a:r>
                    </a:p>
                    <a:p>
                      <a:pPr algn="just">
                        <a:lnSpc>
                          <a:spcPct val="107000"/>
                        </a:lnSpc>
                        <a:spcAft>
                          <a:spcPts val="0"/>
                        </a:spcAft>
                      </a:pPr>
                      <a:r>
                        <a:rPr lang="es-MX"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 El acta de inutilización deberá contener: Número de matrícula, fecha y hora de la inutilización, causas de la inutilización, nombre, firma y sello del Presidente Municipal Constitucional, Secretario General y Operador de la Junta de Reclutamiento Municipal.</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521614472"/>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58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72122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88F01211-5286-485A-81DD-B0F68DA3D51E}"/>
              </a:ext>
            </a:extLst>
          </p:cNvPr>
          <p:cNvSpPr txBox="1">
            <a:spLocks noChangeArrowheads="1"/>
          </p:cNvSpPr>
          <p:nvPr/>
        </p:nvSpPr>
        <p:spPr bwMode="auto">
          <a:xfrm>
            <a:off x="628650" y="2589212"/>
            <a:ext cx="594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20" tIns="45810" rIns="91620" bIns="45810">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l"/>
            <a:r>
              <a:rPr lang="es-MX" altLang="es-MX"/>
              <a:t> </a:t>
            </a:r>
          </a:p>
        </p:txBody>
      </p:sp>
      <p:sp>
        <p:nvSpPr>
          <p:cNvPr id="20483" name="Rectangle 18">
            <a:extLst>
              <a:ext uri="{FF2B5EF4-FFF2-40B4-BE49-F238E27FC236}">
                <a16:creationId xmlns:a16="http://schemas.microsoft.com/office/drawing/2014/main" id="{56AD9000-9161-4515-983A-7B06000E463B}"/>
              </a:ext>
            </a:extLst>
          </p:cNvPr>
          <p:cNvSpPr>
            <a:spLocks noChangeArrowheads="1"/>
          </p:cNvSpPr>
          <p:nvPr/>
        </p:nvSpPr>
        <p:spPr bwMode="auto">
          <a:xfrm>
            <a:off x="381000" y="1219200"/>
            <a:ext cx="61722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20485" name="Text Box 21">
            <a:extLst>
              <a:ext uri="{FF2B5EF4-FFF2-40B4-BE49-F238E27FC236}">
                <a16:creationId xmlns:a16="http://schemas.microsoft.com/office/drawing/2014/main" id="{537B9D85-B2AB-488B-A958-45DBB01CD698}"/>
              </a:ext>
            </a:extLst>
          </p:cNvPr>
          <p:cNvSpPr txBox="1">
            <a:spLocks noChangeArrowheads="1"/>
          </p:cNvSpPr>
          <p:nvPr/>
        </p:nvSpPr>
        <p:spPr bwMode="auto">
          <a:xfrm>
            <a:off x="2125695" y="1410009"/>
            <a:ext cx="2569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400" b="1" dirty="0"/>
              <a:t>3. </a:t>
            </a:r>
          </a:p>
          <a:p>
            <a:pPr eaLnBrk="1" hangingPunct="1"/>
            <a:r>
              <a:rPr lang="es-MX" altLang="es-MX" sz="1400" b="1" dirty="0"/>
              <a:t>Relación de procedimientos</a:t>
            </a:r>
            <a:endParaRPr lang="es-ES" altLang="es-MX" sz="1400" b="1" dirty="0"/>
          </a:p>
        </p:txBody>
      </p:sp>
      <p:sp>
        <p:nvSpPr>
          <p:cNvPr id="20490" name="9 CuadroTexto">
            <a:extLst>
              <a:ext uri="{FF2B5EF4-FFF2-40B4-BE49-F238E27FC236}">
                <a16:creationId xmlns:a16="http://schemas.microsoft.com/office/drawing/2014/main" id="{85A3E927-D36C-4107-AE16-74AA1D18478C}"/>
              </a:ext>
            </a:extLst>
          </p:cNvPr>
          <p:cNvSpPr txBox="1">
            <a:spLocks noChangeArrowheads="1"/>
          </p:cNvSpPr>
          <p:nvPr/>
        </p:nvSpPr>
        <p:spPr bwMode="auto">
          <a:xfrm>
            <a:off x="6092825" y="9083675"/>
            <a:ext cx="479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351B5E13-E6E6-4C25-9C54-482D9756A1F4}" type="slidenum">
              <a:rPr lang="es-MX" altLang="es-MX" sz="1000"/>
              <a:pPr algn="r" eaLnBrk="1" hangingPunct="1"/>
              <a:t>5</a:t>
            </a:fld>
            <a:endParaRPr lang="es-MX" altLang="es-MX" sz="1000"/>
          </a:p>
        </p:txBody>
      </p:sp>
      <p:sp>
        <p:nvSpPr>
          <p:cNvPr id="2" name="Rectángulo 1">
            <a:extLst>
              <a:ext uri="{FF2B5EF4-FFF2-40B4-BE49-F238E27FC236}">
                <a16:creationId xmlns:a16="http://schemas.microsoft.com/office/drawing/2014/main" id="{DF47C5C2-4010-44A1-8B7A-25AF0DAFD4E3}"/>
              </a:ext>
            </a:extLst>
          </p:cNvPr>
          <p:cNvSpPr/>
          <p:nvPr/>
        </p:nvSpPr>
        <p:spPr>
          <a:xfrm>
            <a:off x="561789" y="2068798"/>
            <a:ext cx="5400128" cy="6617196"/>
          </a:xfrm>
          <a:prstGeom prst="rect">
            <a:avLst/>
          </a:prstGeom>
        </p:spPr>
        <p:txBody>
          <a:bodyPr wrap="square">
            <a:spAutoFit/>
          </a:bodyPr>
          <a:lstStyle/>
          <a:p>
            <a:pPr algn="just">
              <a:spcBef>
                <a:spcPts val="600"/>
              </a:spcBef>
              <a:spcAft>
                <a:spcPts val="600"/>
              </a:spcAft>
            </a:pPr>
            <a:r>
              <a:rPr lang="es-ES" b="1" dirty="0">
                <a:solidFill>
                  <a:srgbClr val="000000"/>
                </a:solidFill>
                <a:ea typeface="Calibri" panose="020F0502020204030204" pitchFamily="34" charset="0"/>
                <a:cs typeface="Arial" panose="020B0604020202020204" pitchFamily="34" charset="0"/>
              </a:rPr>
              <a:t>1.- </a:t>
            </a:r>
            <a:r>
              <a:rPr lang="es-MX" b="1" dirty="0">
                <a:solidFill>
                  <a:srgbClr val="000000"/>
                </a:solidFill>
                <a:ea typeface="Calibri" panose="020F0502020204030204" pitchFamily="34" charset="0"/>
                <a:cs typeface="Arial" panose="020B0604020202020204" pitchFamily="34" charset="0"/>
              </a:rPr>
              <a:t>NACIMIENTOS </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Registro Oportuno de Nacimiento</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 Registro de Nacimiento a Domicilio y en Hospitales en la Ciudad de Puebla</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Registro de Traslado de Acta de Nacimiento Asentada en el Extranjero</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Registro Extemporáneo de Nacimiento (después de los 180 días siguientes a éste y menos de 18 años) </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De 7 Años Cumplidos a Menores de 18 Años</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Autorización del Registro Extemporáneo de Nacimiento (mayores de 18 años)</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 Registro Extemporáneo de Nacimiento (mayores de 18 años) </a:t>
            </a:r>
          </a:p>
          <a:p>
            <a:pPr lvl="1" algn="just">
              <a:spcBef>
                <a:spcPts val="0"/>
              </a:spcBef>
              <a:spcAft>
                <a:spcPts val="0"/>
              </a:spcAft>
            </a:pPr>
            <a:r>
              <a:rPr lang="es-MX" dirty="0">
                <a:solidFill>
                  <a:srgbClr val="000000"/>
                </a:solidFill>
                <a:ea typeface="Calibri" panose="020F0502020204030204" pitchFamily="34" charset="0"/>
                <a:cs typeface="Arial" panose="020B0604020202020204" pitchFamily="34" charset="0"/>
              </a:rPr>
              <a:t> </a:t>
            </a:r>
          </a:p>
          <a:p>
            <a:pPr algn="just">
              <a:spcBef>
                <a:spcPts val="600"/>
              </a:spcBef>
              <a:spcAft>
                <a:spcPts val="600"/>
              </a:spcAft>
            </a:pPr>
            <a:r>
              <a:rPr lang="es-MX" b="1" dirty="0">
                <a:solidFill>
                  <a:srgbClr val="000000"/>
                </a:solidFill>
                <a:ea typeface="Calibri" panose="020F0502020204030204" pitchFamily="34" charset="0"/>
                <a:cs typeface="Arial" panose="020B0604020202020204" pitchFamily="34" charset="0"/>
              </a:rPr>
              <a:t>2.- RECONOCIMIENTOS</a:t>
            </a:r>
          </a:p>
          <a:p>
            <a:pPr marL="449263" lvl="2"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 Del Reconocimiento de Hijo</a:t>
            </a:r>
          </a:p>
          <a:p>
            <a:pPr marL="449263" lvl="2"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 Tutela </a:t>
            </a:r>
          </a:p>
          <a:p>
            <a:pPr marL="449263" lvl="2" algn="just">
              <a:spcBef>
                <a:spcPts val="600"/>
              </a:spcBef>
              <a:spcAft>
                <a:spcPts val="600"/>
              </a:spcAft>
            </a:pPr>
            <a:r>
              <a:rPr lang="es-MX" dirty="0">
                <a:solidFill>
                  <a:srgbClr val="000000"/>
                </a:solidFill>
                <a:ea typeface="Calibri" panose="020F0502020204030204" pitchFamily="34" charset="0"/>
                <a:cs typeface="Arial" panose="020B0604020202020204" pitchFamily="34" charset="0"/>
              </a:rPr>
              <a:t> </a:t>
            </a:r>
          </a:p>
          <a:p>
            <a:pPr marL="0" lvl="2" algn="just">
              <a:spcBef>
                <a:spcPts val="600"/>
              </a:spcBef>
              <a:spcAft>
                <a:spcPts val="600"/>
              </a:spcAft>
            </a:pPr>
            <a:r>
              <a:rPr lang="es-MX" b="1" dirty="0">
                <a:solidFill>
                  <a:srgbClr val="000000"/>
                </a:solidFill>
                <a:ea typeface="Calibri" panose="020F0502020204030204" pitchFamily="34" charset="0"/>
                <a:cs typeface="Arial" panose="020B0604020202020204" pitchFamily="34" charset="0"/>
              </a:rPr>
              <a:t>3.- MATRIMONIO </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Contrayentes Mayores de Edad 2. </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 Contrayentes Menores de Edad </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Contrayentes Nacional con Extranjero(a) </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Contrayentes Extranjeros </a:t>
            </a:r>
          </a:p>
          <a:p>
            <a:pPr marL="685800" lvl="1" indent="-228600" algn="just">
              <a:spcBef>
                <a:spcPts val="0"/>
              </a:spcBef>
              <a:spcAft>
                <a:spcPts val="0"/>
              </a:spcAft>
              <a:buFont typeface="+mj-lt"/>
              <a:buAutoNum type="alphaLcParenR"/>
            </a:pPr>
            <a:r>
              <a:rPr lang="es-MX" dirty="0">
                <a:solidFill>
                  <a:srgbClr val="000000"/>
                </a:solidFill>
                <a:ea typeface="Calibri" panose="020F0502020204030204" pitchFamily="34" charset="0"/>
                <a:cs typeface="Arial" panose="020B0604020202020204" pitchFamily="34" charset="0"/>
              </a:rPr>
              <a:t>Registro de Traslado de Acta de Matrimonio Asentada en el Extranjero </a:t>
            </a:r>
          </a:p>
          <a:p>
            <a:pPr marL="685800" lvl="1" indent="-228600" algn="just">
              <a:spcBef>
                <a:spcPts val="0"/>
              </a:spcBef>
              <a:spcAft>
                <a:spcPts val="0"/>
              </a:spcAft>
              <a:buFont typeface="+mj-lt"/>
              <a:buAutoNum type="alphaLcParenR"/>
            </a:pPr>
            <a:endParaRPr lang="es-MX" dirty="0">
              <a:solidFill>
                <a:srgbClr val="000000"/>
              </a:solidFill>
              <a:ea typeface="Calibri" panose="020F0502020204030204" pitchFamily="34" charset="0"/>
              <a:cs typeface="Arial" panose="020B0604020202020204" pitchFamily="34" charset="0"/>
            </a:endParaRPr>
          </a:p>
          <a:p>
            <a:pPr algn="just"/>
            <a:r>
              <a:rPr lang="es-MX" b="1" dirty="0"/>
              <a:t>4.- DIVORCIO</a:t>
            </a:r>
          </a:p>
          <a:p>
            <a:pPr marL="685800" lvl="1" indent="-228600" algn="just">
              <a:buFont typeface="+mj-lt"/>
              <a:buAutoNum type="alphaLcParenR"/>
            </a:pPr>
            <a:r>
              <a:rPr lang="es-MX" dirty="0"/>
              <a:t> Trámite de Divorcio Administrativo</a:t>
            </a:r>
          </a:p>
          <a:p>
            <a:pPr marL="685800" lvl="1" indent="-228600" algn="just">
              <a:buFont typeface="+mj-lt"/>
              <a:buAutoNum type="alphaLcParenR"/>
            </a:pPr>
            <a:r>
              <a:rPr lang="es-MX" dirty="0"/>
              <a:t> Registro de Acta de Divorcio </a:t>
            </a:r>
          </a:p>
          <a:p>
            <a:pPr marL="685800" lvl="1" indent="-228600" algn="just">
              <a:buFont typeface="+mj-lt"/>
              <a:buAutoNum type="alphaLcParenR"/>
            </a:pPr>
            <a:r>
              <a:rPr lang="es-MX" dirty="0"/>
              <a:t> Registro de Acta de Divorcio Administrativo  </a:t>
            </a:r>
          </a:p>
          <a:p>
            <a:pPr marL="685800" lvl="1" indent="-228600" algn="just">
              <a:buFont typeface="+mj-lt"/>
              <a:buAutoNum type="alphaLcParenR"/>
            </a:pPr>
            <a:r>
              <a:rPr lang="es-MX" dirty="0"/>
              <a:t>Registro de Acta de Divorcio Judicial </a:t>
            </a:r>
          </a:p>
          <a:p>
            <a:pPr marL="685800" lvl="1" indent="-228600" algn="just">
              <a:spcBef>
                <a:spcPts val="0"/>
              </a:spcBef>
              <a:spcAft>
                <a:spcPts val="0"/>
              </a:spcAft>
              <a:buFont typeface="+mj-lt"/>
              <a:buAutoNum type="alphaLcParenR"/>
            </a:pPr>
            <a:endParaRPr lang="es-MX" dirty="0">
              <a:solidFill>
                <a:srgbClr val="000000"/>
              </a:solidFill>
              <a:ea typeface="Calibri" panose="020F0502020204030204" pitchFamily="34" charset="0"/>
              <a:cs typeface="Arial" panose="020B0604020202020204" pitchFamily="34" charset="0"/>
            </a:endParaRPr>
          </a:p>
          <a:p>
            <a:pPr algn="just">
              <a:spcBef>
                <a:spcPts val="600"/>
              </a:spcBef>
              <a:spcAft>
                <a:spcPts val="600"/>
              </a:spcAft>
            </a:pPr>
            <a:r>
              <a:rPr lang="es-MX" dirty="0">
                <a:solidFill>
                  <a:srgbClr val="000000"/>
                </a:solidFill>
                <a:ea typeface="Calibri" panose="020F0502020204030204" pitchFamily="34" charset="0"/>
                <a:cs typeface="Arial" panose="020B0604020202020204" pitchFamily="34" charset="0"/>
              </a:rPr>
              <a:t> </a:t>
            </a:r>
          </a:p>
        </p:txBody>
      </p:sp>
      <p:sp>
        <p:nvSpPr>
          <p:cNvPr id="8" name="Line 15">
            <a:extLst>
              <a:ext uri="{FF2B5EF4-FFF2-40B4-BE49-F238E27FC236}">
                <a16:creationId xmlns:a16="http://schemas.microsoft.com/office/drawing/2014/main" id="{1C505AE4-CA24-4E33-9A92-0049336DDF29}"/>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7">
            <a:extLst>
              <a:ext uri="{FF2B5EF4-FFF2-40B4-BE49-F238E27FC236}">
                <a16:creationId xmlns:a16="http://schemas.microsoft.com/office/drawing/2014/main" id="{3C60CCF4-5040-4580-8DA8-BCF3F7D65D3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Line 14">
            <a:extLst>
              <a:ext uri="{FF2B5EF4-FFF2-40B4-BE49-F238E27FC236}">
                <a16:creationId xmlns:a16="http://schemas.microsoft.com/office/drawing/2014/main" id="{A90C9913-EC0A-46EA-9720-81D15BD74685}"/>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1" name="Line 16">
            <a:extLst>
              <a:ext uri="{FF2B5EF4-FFF2-40B4-BE49-F238E27FC236}">
                <a16:creationId xmlns:a16="http://schemas.microsoft.com/office/drawing/2014/main" id="{051A3485-7083-429E-8E1D-F0DCBD2AFD87}"/>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12" name="Tabla 11">
            <a:extLst>
              <a:ext uri="{FF2B5EF4-FFF2-40B4-BE49-F238E27FC236}">
                <a16:creationId xmlns:a16="http://schemas.microsoft.com/office/drawing/2014/main" id="{9443B246-A4AD-41D3-A5C6-EC3914FCC5E2}"/>
              </a:ext>
            </a:extLst>
          </p:cNvPr>
          <p:cNvGraphicFramePr>
            <a:graphicFrameLocks noGrp="1"/>
          </p:cNvGraphicFramePr>
          <p:nvPr>
            <p:extLst>
              <p:ext uri="{D42A27DB-BD31-4B8C-83A1-F6EECF244321}">
                <p14:modId xmlns:p14="http://schemas.microsoft.com/office/powerpoint/2010/main" val="979012192"/>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3" name="Picture 2077" descr="Resultado de imagen para ayuntamiento de tlatlauquitepec">
            <a:hlinkClick r:id="rId2"/>
            <a:extLst>
              <a:ext uri="{FF2B5EF4-FFF2-40B4-BE49-F238E27FC236}">
                <a16:creationId xmlns:a16="http://schemas.microsoft.com/office/drawing/2014/main" id="{C716601D-6E24-438A-94CE-99076896E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a:extLst>
              <a:ext uri="{FF2B5EF4-FFF2-40B4-BE49-F238E27FC236}">
                <a16:creationId xmlns:a16="http://schemas.microsoft.com/office/drawing/2014/main" id="{1E552233-6097-4035-8BE8-E1DAC6F72FD6}"/>
              </a:ext>
            </a:extLst>
          </p:cNvPr>
          <p:cNvGraphicFramePr>
            <a:graphicFrameLocks noGrp="1"/>
          </p:cNvGraphicFramePr>
          <p:nvPr>
            <p:extLst>
              <p:ext uri="{D42A27DB-BD31-4B8C-83A1-F6EECF244321}">
                <p14:modId xmlns:p14="http://schemas.microsoft.com/office/powerpoint/2010/main" val="300410063"/>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 de 74</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889256035"/>
              </p:ext>
            </p:extLst>
          </p:nvPr>
        </p:nvGraphicFramePr>
        <p:xfrm>
          <a:off x="474628" y="1930833"/>
          <a:ext cx="5820407" cy="4326055"/>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03779">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Entrega los formatos editables para el llenado del acta de inutilización</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Realiza las actas de inutilización, por cada paquete otorgado</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Una vez teniendo todas las actas de las matriculas inutilizadas. Las turna a firma y sello del Presidente Municipal y al Secretario General.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Presidente Municipal</a:t>
                      </a:r>
                    </a:p>
                  </a:txBody>
                  <a:tcPr marL="68580" marR="68580" marT="0" marB="0"/>
                </a:tc>
                <a:tc>
                  <a:txBody>
                    <a:bodyPr/>
                    <a:lstStyle/>
                    <a:p>
                      <a:r>
                        <a:rPr lang="es-MX" sz="1200" dirty="0">
                          <a:latin typeface="Arial" panose="020B0604020202020204" pitchFamily="34" charset="0"/>
                          <a:cs typeface="Arial" panose="020B0604020202020204" pitchFamily="34" charset="0"/>
                        </a:rPr>
                        <a:t>Firma y sella las actas de inutilización y las turna a la Secretaria General para firma y sello.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Secretario General</a:t>
                      </a:r>
                    </a:p>
                  </a:txBody>
                  <a:tcPr marL="68580" marR="68580" marT="0" marB="0"/>
                </a:tc>
                <a:tc>
                  <a:txBody>
                    <a:bodyPr/>
                    <a:lstStyle/>
                    <a:p>
                      <a:r>
                        <a:rPr lang="es-MX" sz="1200" dirty="0">
                          <a:latin typeface="Arial" panose="020B0604020202020204" pitchFamily="34" charset="0"/>
                          <a:cs typeface="Arial" panose="020B0604020202020204" pitchFamily="34" charset="0"/>
                        </a:rPr>
                        <a:t>Firma y sella las actas de inutilización y las turna a la Operadora de la Junta de Reclutamiento. </a:t>
                      </a:r>
                    </a:p>
                  </a:txBody>
                  <a:tcPr marL="68580" marR="68580" marT="0" marB="0"/>
                </a:tc>
                <a:extLst>
                  <a:ext uri="{0D108BD9-81ED-4DB2-BD59-A6C34878D82A}">
                    <a16:rowId xmlns:a16="http://schemas.microsoft.com/office/drawing/2014/main" val="695602658"/>
                  </a:ext>
                </a:extLst>
              </a:tr>
              <a:tr h="45375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las actas, las firma y sella</a:t>
                      </a:r>
                    </a:p>
                  </a:txBody>
                  <a:tcPr marL="68580" marR="68580" marT="0" marB="0"/>
                </a:tc>
                <a:extLst>
                  <a:ext uri="{0D108BD9-81ED-4DB2-BD59-A6C34878D82A}">
                    <a16:rowId xmlns:a16="http://schemas.microsoft.com/office/drawing/2014/main" val="1473386933"/>
                  </a:ext>
                </a:extLst>
              </a:tr>
              <a:tr h="45375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Operadora de la Junta de Reclutamiento</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Entrega todas las actas de inutilización generadas, a la 25 Zona Militar</a:t>
                      </a:r>
                    </a:p>
                  </a:txBody>
                  <a:tcPr marL="68580" marR="68580" marT="0" marB="0"/>
                </a:tc>
                <a:extLst>
                  <a:ext uri="{0D108BD9-81ED-4DB2-BD59-A6C34878D82A}">
                    <a16:rowId xmlns:a16="http://schemas.microsoft.com/office/drawing/2014/main" val="448020772"/>
                  </a:ext>
                </a:extLst>
              </a:tr>
              <a:tr h="45375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XXV Zona Militar</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el formato, firma y sella la copia</a:t>
                      </a:r>
                    </a:p>
                  </a:txBody>
                  <a:tcPr marL="68580" marR="68580" marT="0" marB="0"/>
                </a:tc>
                <a:extLst>
                  <a:ext uri="{0D108BD9-81ED-4DB2-BD59-A6C34878D82A}">
                    <a16:rowId xmlns:a16="http://schemas.microsoft.com/office/drawing/2014/main" val="323421592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307777"/>
          </a:xfrm>
          <a:prstGeom prst="rect">
            <a:avLst/>
          </a:prstGeom>
          <a:noFill/>
        </p:spPr>
        <p:txBody>
          <a:bodyPr wrap="square" rtlCol="0">
            <a:spAutoFit/>
          </a:bodyPr>
          <a:lstStyle/>
          <a:p>
            <a:pPr algn="l"/>
            <a:r>
              <a:rPr lang="es-MX" sz="1400" b="1" dirty="0"/>
              <a:t>Nombre del Procedimiento: Acta de inutilización </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429620936"/>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59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05542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777177624"/>
              </p:ext>
            </p:extLst>
          </p:nvPr>
        </p:nvGraphicFramePr>
        <p:xfrm>
          <a:off x="548677" y="767832"/>
          <a:ext cx="5904656" cy="328923"/>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28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Acta de inutilización </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2414211968"/>
              </p:ext>
            </p:extLst>
          </p:nvPr>
        </p:nvGraphicFramePr>
        <p:xfrm>
          <a:off x="548677" y="1112803"/>
          <a:ext cx="5904656" cy="594360"/>
        </p:xfrm>
        <a:graphic>
          <a:graphicData uri="http://schemas.openxmlformats.org/drawingml/2006/table">
            <a:tbl>
              <a:tblPr firstRow="1" bandRow="1">
                <a:tableStyleId>{F5AB1C69-6EDB-4FF4-983F-18BD219EF322}</a:tableStyleId>
              </a:tblPr>
              <a:tblGrid>
                <a:gridCol w="1457938">
                  <a:extLst>
                    <a:ext uri="{9D8B030D-6E8A-4147-A177-3AD203B41FA5}">
                      <a16:colId xmlns:a16="http://schemas.microsoft.com/office/drawing/2014/main" val="3531676926"/>
                    </a:ext>
                  </a:extLst>
                </a:gridCol>
                <a:gridCol w="1530834">
                  <a:extLst>
                    <a:ext uri="{9D8B030D-6E8A-4147-A177-3AD203B41FA5}">
                      <a16:colId xmlns:a16="http://schemas.microsoft.com/office/drawing/2014/main" val="4179167614"/>
                    </a:ext>
                  </a:extLst>
                </a:gridCol>
                <a:gridCol w="1457942">
                  <a:extLst>
                    <a:ext uri="{9D8B030D-6E8A-4147-A177-3AD203B41FA5}">
                      <a16:colId xmlns:a16="http://schemas.microsoft.com/office/drawing/2014/main" val="245987141"/>
                    </a:ext>
                  </a:extLst>
                </a:gridCol>
                <a:gridCol w="1457942">
                  <a:extLst>
                    <a:ext uri="{9D8B030D-6E8A-4147-A177-3AD203B41FA5}">
                      <a16:colId xmlns:a16="http://schemas.microsoft.com/office/drawing/2014/main" val="1202657874"/>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25 Zona Militar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Operadora de la Junta de Reclutamiento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Presidente Municipal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Secretario General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3032418347"/>
              </p:ext>
            </p:extLst>
          </p:nvPr>
        </p:nvGraphicFramePr>
        <p:xfrm>
          <a:off x="548678" y="1724999"/>
          <a:ext cx="5904657" cy="6954299"/>
        </p:xfrm>
        <a:graphic>
          <a:graphicData uri="http://schemas.openxmlformats.org/drawingml/2006/table">
            <a:tbl>
              <a:tblPr firstRow="1" bandRow="1">
                <a:tableStyleId>{F5AB1C69-6EDB-4FF4-983F-18BD219EF322}</a:tableStyleId>
              </a:tblPr>
              <a:tblGrid>
                <a:gridCol w="1463659">
                  <a:extLst>
                    <a:ext uri="{9D8B030D-6E8A-4147-A177-3AD203B41FA5}">
                      <a16:colId xmlns:a16="http://schemas.microsoft.com/office/drawing/2014/main" val="3531676926"/>
                    </a:ext>
                  </a:extLst>
                </a:gridCol>
                <a:gridCol w="1515758">
                  <a:extLst>
                    <a:ext uri="{9D8B030D-6E8A-4147-A177-3AD203B41FA5}">
                      <a16:colId xmlns:a16="http://schemas.microsoft.com/office/drawing/2014/main" val="4179167614"/>
                    </a:ext>
                  </a:extLst>
                </a:gridCol>
                <a:gridCol w="1462620">
                  <a:extLst>
                    <a:ext uri="{9D8B030D-6E8A-4147-A177-3AD203B41FA5}">
                      <a16:colId xmlns:a16="http://schemas.microsoft.com/office/drawing/2014/main" val="2350135489"/>
                    </a:ext>
                  </a:extLst>
                </a:gridCol>
                <a:gridCol w="1462620">
                  <a:extLst>
                    <a:ext uri="{9D8B030D-6E8A-4147-A177-3AD203B41FA5}">
                      <a16:colId xmlns:a16="http://schemas.microsoft.com/office/drawing/2014/main" val="1014715123"/>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98708" y="1779073"/>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55908" y="213994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705753" y="228494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3288289" y="2244543"/>
            <a:ext cx="242374" cy="215444"/>
          </a:xfrm>
          <a:prstGeom prst="rect">
            <a:avLst/>
          </a:prstGeom>
          <a:noFill/>
        </p:spPr>
        <p:txBody>
          <a:bodyPr wrap="none" rtlCol="0">
            <a:spAutoFit/>
          </a:bodyPr>
          <a:lstStyle/>
          <a:p>
            <a:r>
              <a:rPr lang="es-MX" sz="800" dirty="0"/>
              <a:t>2</a:t>
            </a:r>
          </a:p>
        </p:txBody>
      </p:sp>
      <p:sp>
        <p:nvSpPr>
          <p:cNvPr id="58" name="CuadroTexto 57">
            <a:extLst>
              <a:ext uri="{FF2B5EF4-FFF2-40B4-BE49-F238E27FC236}">
                <a16:creationId xmlns:a16="http://schemas.microsoft.com/office/drawing/2014/main" id="{1C5B0234-1736-4216-BDD0-71C07CB7F2C3}"/>
              </a:ext>
            </a:extLst>
          </p:cNvPr>
          <p:cNvSpPr txBox="1"/>
          <p:nvPr/>
        </p:nvSpPr>
        <p:spPr>
          <a:xfrm>
            <a:off x="3279505" y="3749708"/>
            <a:ext cx="242374" cy="215444"/>
          </a:xfrm>
          <a:prstGeom prst="rect">
            <a:avLst/>
          </a:prstGeom>
          <a:noFill/>
        </p:spPr>
        <p:txBody>
          <a:bodyPr wrap="none" rtlCol="0">
            <a:spAutoFit/>
          </a:bodyPr>
          <a:lstStyle/>
          <a:p>
            <a:r>
              <a:rPr lang="es-MX" sz="800" dirty="0"/>
              <a:t>3</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4656361" y="3718940"/>
            <a:ext cx="242374" cy="215444"/>
          </a:xfrm>
          <a:prstGeom prst="rect">
            <a:avLst/>
          </a:prstGeom>
          <a:noFill/>
        </p:spPr>
        <p:txBody>
          <a:bodyPr wrap="none" rtlCol="0">
            <a:spAutoFit/>
          </a:bodyPr>
          <a:lstStyle/>
          <a:p>
            <a:r>
              <a:rPr lang="es-MX" sz="800" dirty="0"/>
              <a:t>4</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6216265" y="3730748"/>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2703605636"/>
              </p:ext>
            </p:extLst>
          </p:nvPr>
        </p:nvGraphicFramePr>
        <p:xfrm>
          <a:off x="4974172" y="8912203"/>
          <a:ext cx="1518704" cy="370840"/>
        </p:xfrm>
        <a:graphic>
          <a:graphicData uri="http://schemas.openxmlformats.org/drawingml/2006/table">
            <a:tbl>
              <a:tblPr firstRow="1" bandRow="1">
                <a:tableStyleId>{F5AB1C69-6EDB-4FF4-983F-18BD219EF322}</a:tableStyleId>
              </a:tblPr>
              <a:tblGrid>
                <a:gridCol w="151870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60 de 74</a:t>
                      </a:r>
                    </a:p>
                  </a:txBody>
                  <a:tcPr/>
                </a:tc>
                <a:extLst>
                  <a:ext uri="{0D108BD9-81ED-4DB2-BD59-A6C34878D82A}">
                    <a16:rowId xmlns:a16="http://schemas.microsoft.com/office/drawing/2014/main" val="2061326865"/>
                  </a:ext>
                </a:extLst>
              </a:tr>
            </a:tbl>
          </a:graphicData>
        </a:graphic>
      </p:graphicFrame>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993505" y="7961153"/>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7" name="Diagrama de flujo: documento 6">
            <a:extLst>
              <a:ext uri="{FF2B5EF4-FFF2-40B4-BE49-F238E27FC236}">
                <a16:creationId xmlns:a16="http://schemas.microsoft.com/office/drawing/2014/main" id="{6F906439-2F1D-486D-92EB-8768005848D1}"/>
              </a:ext>
            </a:extLst>
          </p:cNvPr>
          <p:cNvSpPr/>
          <p:nvPr/>
        </p:nvSpPr>
        <p:spPr bwMode="auto">
          <a:xfrm>
            <a:off x="647824" y="2463306"/>
            <a:ext cx="1216168" cy="91440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lnSpc>
                <a:spcPct val="107000"/>
              </a:lnSpc>
              <a:spcAft>
                <a:spcPts val="0"/>
              </a:spcAft>
            </a:pPr>
            <a:r>
              <a:rPr lang="es-MX" sz="1000" dirty="0">
                <a:solidFill>
                  <a:srgbClr val="000000"/>
                </a:solidFill>
                <a:latin typeface="Arial" panose="020B0604020202020204" pitchFamily="34" charset="0"/>
                <a:ea typeface="Calibri" panose="020F0502020204030204" pitchFamily="34" charset="0"/>
                <a:cs typeface="Arial" panose="020B0604020202020204" pitchFamily="34" charset="0"/>
              </a:rPr>
              <a:t>Entrega los formatos editables para el llenado del acta de inutilización</a:t>
            </a:r>
          </a:p>
        </p:txBody>
      </p:sp>
      <p:sp>
        <p:nvSpPr>
          <p:cNvPr id="64" name="Diagrama de flujo: documento 63">
            <a:extLst>
              <a:ext uri="{FF2B5EF4-FFF2-40B4-BE49-F238E27FC236}">
                <a16:creationId xmlns:a16="http://schemas.microsoft.com/office/drawing/2014/main" id="{7493AFB0-8884-45B4-ADB8-A5D3091CD163}"/>
              </a:ext>
            </a:extLst>
          </p:cNvPr>
          <p:cNvSpPr/>
          <p:nvPr/>
        </p:nvSpPr>
        <p:spPr bwMode="auto">
          <a:xfrm>
            <a:off x="2110235" y="3946192"/>
            <a:ext cx="1384773" cy="1581781"/>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just">
              <a:buFont typeface="Arial" panose="020B0604020202020204" pitchFamily="34" charset="0"/>
              <a:buNone/>
            </a:pPr>
            <a:r>
              <a:rPr lang="es-MX" sz="1000" dirty="0">
                <a:solidFill>
                  <a:schemeClr val="tx1"/>
                </a:solidFill>
                <a:latin typeface="Arial" panose="020B0604020202020204" pitchFamily="34" charset="0"/>
                <a:cs typeface="Arial" panose="020B0604020202020204" pitchFamily="34" charset="0"/>
              </a:rPr>
              <a:t>Una vez teniendo todas las actas de las matriculas inutilizadas. Las turna a firma y sello del Presidente Municipal y al Secretario General. </a:t>
            </a:r>
          </a:p>
        </p:txBody>
      </p:sp>
      <p:sp>
        <p:nvSpPr>
          <p:cNvPr id="67" name="Diagrama de flujo: documento 66">
            <a:extLst>
              <a:ext uri="{FF2B5EF4-FFF2-40B4-BE49-F238E27FC236}">
                <a16:creationId xmlns:a16="http://schemas.microsoft.com/office/drawing/2014/main" id="{723EFD4E-1B5F-417F-97F7-3E270B79C820}"/>
              </a:ext>
            </a:extLst>
          </p:cNvPr>
          <p:cNvSpPr/>
          <p:nvPr/>
        </p:nvSpPr>
        <p:spPr bwMode="auto">
          <a:xfrm>
            <a:off x="2110234" y="5768901"/>
            <a:ext cx="1420429" cy="54679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buFont typeface="Arial" panose="020B0604020202020204" pitchFamily="34" charset="0"/>
              <a:buNone/>
            </a:pPr>
            <a:r>
              <a:rPr lang="es-MX" sz="1000" dirty="0">
                <a:latin typeface="Arial" panose="020B0604020202020204" pitchFamily="34" charset="0"/>
                <a:cs typeface="Arial" panose="020B0604020202020204" pitchFamily="34" charset="0"/>
              </a:rPr>
              <a:t>Recibe las actas, las firma y sella</a:t>
            </a:r>
          </a:p>
        </p:txBody>
      </p:sp>
      <p:sp>
        <p:nvSpPr>
          <p:cNvPr id="69" name="Diagrama de flujo: documento 68">
            <a:extLst>
              <a:ext uri="{FF2B5EF4-FFF2-40B4-BE49-F238E27FC236}">
                <a16:creationId xmlns:a16="http://schemas.microsoft.com/office/drawing/2014/main" id="{A9A3E35B-25C7-4DA0-B34B-7C162E14E00A}"/>
              </a:ext>
            </a:extLst>
          </p:cNvPr>
          <p:cNvSpPr/>
          <p:nvPr/>
        </p:nvSpPr>
        <p:spPr bwMode="auto">
          <a:xfrm>
            <a:off x="3758003" y="3965152"/>
            <a:ext cx="1216168" cy="140263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Firma y sella las actas de inutilización y las turna a la Secretaria General para firma y sello.   </a:t>
            </a:r>
          </a:p>
          <a:p>
            <a:r>
              <a:rPr lang="es-MX" sz="1000" dirty="0">
                <a:latin typeface="Arial" panose="020B0604020202020204" pitchFamily="34" charset="0"/>
                <a:cs typeface="Arial" panose="020B0604020202020204" pitchFamily="34" charset="0"/>
              </a:rPr>
              <a:t>. </a:t>
            </a:r>
          </a:p>
        </p:txBody>
      </p:sp>
      <p:sp>
        <p:nvSpPr>
          <p:cNvPr id="73" name="Diagrama de flujo: documento 72">
            <a:extLst>
              <a:ext uri="{FF2B5EF4-FFF2-40B4-BE49-F238E27FC236}">
                <a16:creationId xmlns:a16="http://schemas.microsoft.com/office/drawing/2014/main" id="{0E39A959-A365-425E-8E5E-8DFF89B2A4B4}"/>
              </a:ext>
            </a:extLst>
          </p:cNvPr>
          <p:cNvSpPr/>
          <p:nvPr/>
        </p:nvSpPr>
        <p:spPr bwMode="auto">
          <a:xfrm>
            <a:off x="647824" y="6740953"/>
            <a:ext cx="1216168" cy="80070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Recibe el formato, firma y sella la copia</a:t>
            </a:r>
          </a:p>
          <a:p>
            <a:r>
              <a:rPr lang="es-MX" sz="1000" dirty="0">
                <a:solidFill>
                  <a:schemeClr val="tx1"/>
                </a:solidFill>
                <a:latin typeface="Arial" charset="0"/>
              </a:rPr>
              <a:t>.</a:t>
            </a:r>
          </a:p>
        </p:txBody>
      </p:sp>
      <p:sp>
        <p:nvSpPr>
          <p:cNvPr id="12" name="CuadroTexto 11">
            <a:extLst>
              <a:ext uri="{FF2B5EF4-FFF2-40B4-BE49-F238E27FC236}">
                <a16:creationId xmlns:a16="http://schemas.microsoft.com/office/drawing/2014/main" id="{87C8A92F-8912-4600-A074-9BC19BFAB6F7}"/>
              </a:ext>
            </a:extLst>
          </p:cNvPr>
          <p:cNvSpPr txBox="1"/>
          <p:nvPr/>
        </p:nvSpPr>
        <p:spPr>
          <a:xfrm>
            <a:off x="3207957" y="5533244"/>
            <a:ext cx="242374" cy="215444"/>
          </a:xfrm>
          <a:prstGeom prst="rect">
            <a:avLst/>
          </a:prstGeom>
          <a:noFill/>
        </p:spPr>
        <p:txBody>
          <a:bodyPr wrap="none" rtlCol="0">
            <a:spAutoFit/>
          </a:bodyPr>
          <a:lstStyle/>
          <a:p>
            <a:r>
              <a:rPr lang="es-MX" sz="800" dirty="0"/>
              <a:t>6</a:t>
            </a:r>
          </a:p>
        </p:txBody>
      </p:sp>
      <p:sp>
        <p:nvSpPr>
          <p:cNvPr id="30" name="Diagrama de flujo: documento 29">
            <a:extLst>
              <a:ext uri="{FF2B5EF4-FFF2-40B4-BE49-F238E27FC236}">
                <a16:creationId xmlns:a16="http://schemas.microsoft.com/office/drawing/2014/main" id="{D6965C06-DF0A-434E-8B1B-0063468E508F}"/>
              </a:ext>
            </a:extLst>
          </p:cNvPr>
          <p:cNvSpPr/>
          <p:nvPr/>
        </p:nvSpPr>
        <p:spPr bwMode="auto">
          <a:xfrm>
            <a:off x="5237166" y="3928416"/>
            <a:ext cx="1199495" cy="140263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just">
              <a:buFont typeface="Arial" panose="020B0604020202020204" pitchFamily="34" charset="0"/>
              <a:buNone/>
            </a:pPr>
            <a:r>
              <a:rPr lang="es-MX" sz="1000" dirty="0">
                <a:latin typeface="Arial" panose="020B0604020202020204" pitchFamily="34" charset="0"/>
                <a:cs typeface="Arial" panose="020B0604020202020204" pitchFamily="34" charset="0"/>
              </a:rPr>
              <a:t>Firma y sella las actas de inutilización y las turna a la Operadora de la Junta de Reclutamiento</a:t>
            </a:r>
            <a:r>
              <a:rPr lang="es-MX" sz="1000" dirty="0">
                <a:solidFill>
                  <a:schemeClr val="tx1"/>
                </a:solidFill>
                <a:latin typeface="Arial" panose="020B0604020202020204" pitchFamily="34" charset="0"/>
                <a:cs typeface="Arial" panose="020B0604020202020204" pitchFamily="34" charset="0"/>
              </a:rPr>
              <a:t>. </a:t>
            </a:r>
          </a:p>
        </p:txBody>
      </p:sp>
      <p:sp>
        <p:nvSpPr>
          <p:cNvPr id="31" name="Diagrama de flujo: documento 30">
            <a:extLst>
              <a:ext uri="{FF2B5EF4-FFF2-40B4-BE49-F238E27FC236}">
                <a16:creationId xmlns:a16="http://schemas.microsoft.com/office/drawing/2014/main" id="{600F92B9-C626-433A-856F-11BB8FBB86DC}"/>
              </a:ext>
            </a:extLst>
          </p:cNvPr>
          <p:cNvSpPr/>
          <p:nvPr/>
        </p:nvSpPr>
        <p:spPr bwMode="auto">
          <a:xfrm>
            <a:off x="2116232" y="2417493"/>
            <a:ext cx="1384773" cy="96021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Realiza las actas de inutilización, por cada paquete otorgado</a:t>
            </a:r>
          </a:p>
          <a:p>
            <a:pPr marL="0" indent="0" algn="just">
              <a:buFont typeface="Arial" panose="020B0604020202020204" pitchFamily="34" charset="0"/>
              <a:buNone/>
            </a:pPr>
            <a:endParaRPr lang="es-MX" sz="1000" dirty="0">
              <a:solidFill>
                <a:schemeClr val="tx1"/>
              </a:solidFill>
              <a:latin typeface="Arial" panose="020B0604020202020204" pitchFamily="34" charset="0"/>
              <a:cs typeface="Arial" panose="020B0604020202020204" pitchFamily="34" charset="0"/>
            </a:endParaRPr>
          </a:p>
        </p:txBody>
      </p:sp>
      <p:sp>
        <p:nvSpPr>
          <p:cNvPr id="32" name="Diagrama de flujo: documento 31">
            <a:extLst>
              <a:ext uri="{FF2B5EF4-FFF2-40B4-BE49-F238E27FC236}">
                <a16:creationId xmlns:a16="http://schemas.microsoft.com/office/drawing/2014/main" id="{B59C463F-746F-4A43-82C1-77C8EB3E86F3}"/>
              </a:ext>
            </a:extLst>
          </p:cNvPr>
          <p:cNvSpPr/>
          <p:nvPr/>
        </p:nvSpPr>
        <p:spPr bwMode="auto">
          <a:xfrm>
            <a:off x="2110235" y="6548596"/>
            <a:ext cx="1354284" cy="120057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just">
              <a:buFont typeface="Arial" panose="020B0604020202020204" pitchFamily="34" charset="0"/>
              <a:buNone/>
            </a:pPr>
            <a:r>
              <a:rPr lang="es-MX" sz="1000" dirty="0">
                <a:latin typeface="Arial" panose="020B0604020202020204" pitchFamily="34" charset="0"/>
                <a:cs typeface="Arial" panose="020B0604020202020204" pitchFamily="34" charset="0"/>
              </a:rPr>
              <a:t>Firma y sella las actas de inutilización y las turna a la Operadora de la Junta de Reclutamiento</a:t>
            </a:r>
            <a:r>
              <a:rPr lang="es-MX" sz="1000" dirty="0">
                <a:solidFill>
                  <a:schemeClr val="tx1"/>
                </a:solidFill>
                <a:latin typeface="Arial" panose="020B0604020202020204" pitchFamily="34" charset="0"/>
                <a:cs typeface="Arial" panose="020B0604020202020204" pitchFamily="34" charset="0"/>
              </a:rPr>
              <a:t>. </a:t>
            </a:r>
          </a:p>
        </p:txBody>
      </p:sp>
      <p:cxnSp>
        <p:nvCxnSpPr>
          <p:cNvPr id="6" name="Conector recto de flecha 5">
            <a:extLst>
              <a:ext uri="{FF2B5EF4-FFF2-40B4-BE49-F238E27FC236}">
                <a16:creationId xmlns:a16="http://schemas.microsoft.com/office/drawing/2014/main" id="{7DA09D85-58C4-460A-9B9D-B936D493B478}"/>
              </a:ext>
            </a:extLst>
          </p:cNvPr>
          <p:cNvCxnSpPr/>
          <p:nvPr/>
        </p:nvCxnSpPr>
        <p:spPr bwMode="auto">
          <a:xfrm>
            <a:off x="1863992" y="2814092"/>
            <a:ext cx="2462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Conector recto de flecha 12">
            <a:extLst>
              <a:ext uri="{FF2B5EF4-FFF2-40B4-BE49-F238E27FC236}">
                <a16:creationId xmlns:a16="http://schemas.microsoft.com/office/drawing/2014/main" id="{554E3286-BCCC-4512-ABB4-6E106E57EA58}"/>
              </a:ext>
            </a:extLst>
          </p:cNvPr>
          <p:cNvCxnSpPr>
            <a:stCxn id="31" idx="2"/>
          </p:cNvCxnSpPr>
          <p:nvPr/>
        </p:nvCxnSpPr>
        <p:spPr bwMode="auto">
          <a:xfrm>
            <a:off x="2808619" y="3314225"/>
            <a:ext cx="11829" cy="614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de flecha 17">
            <a:extLst>
              <a:ext uri="{FF2B5EF4-FFF2-40B4-BE49-F238E27FC236}">
                <a16:creationId xmlns:a16="http://schemas.microsoft.com/office/drawing/2014/main" id="{74E2A5EF-E74F-44B6-A679-8D4FA835C73D}"/>
              </a:ext>
            </a:extLst>
          </p:cNvPr>
          <p:cNvCxnSpPr>
            <a:cxnSpLocks/>
          </p:cNvCxnSpPr>
          <p:nvPr/>
        </p:nvCxnSpPr>
        <p:spPr bwMode="auto">
          <a:xfrm flipV="1">
            <a:off x="3495008" y="4614098"/>
            <a:ext cx="262995"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Conector recto de flecha 20">
            <a:extLst>
              <a:ext uri="{FF2B5EF4-FFF2-40B4-BE49-F238E27FC236}">
                <a16:creationId xmlns:a16="http://schemas.microsoft.com/office/drawing/2014/main" id="{585D98A8-F3F0-476F-A407-37330A980BEB}"/>
              </a:ext>
            </a:extLst>
          </p:cNvPr>
          <p:cNvCxnSpPr/>
          <p:nvPr/>
        </p:nvCxnSpPr>
        <p:spPr bwMode="auto">
          <a:xfrm>
            <a:off x="4974171" y="4614098"/>
            <a:ext cx="26299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Conector recto 23">
            <a:extLst>
              <a:ext uri="{FF2B5EF4-FFF2-40B4-BE49-F238E27FC236}">
                <a16:creationId xmlns:a16="http://schemas.microsoft.com/office/drawing/2014/main" id="{D07B7061-E267-492D-851E-35B8CEC323A1}"/>
              </a:ext>
            </a:extLst>
          </p:cNvPr>
          <p:cNvCxnSpPr/>
          <p:nvPr/>
        </p:nvCxnSpPr>
        <p:spPr bwMode="auto">
          <a:xfrm>
            <a:off x="5836913" y="5202148"/>
            <a:ext cx="0" cy="7539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Conector recto de flecha 27">
            <a:extLst>
              <a:ext uri="{FF2B5EF4-FFF2-40B4-BE49-F238E27FC236}">
                <a16:creationId xmlns:a16="http://schemas.microsoft.com/office/drawing/2014/main" id="{B4143D28-3953-479C-AB60-21BF13E34561}"/>
              </a:ext>
            </a:extLst>
          </p:cNvPr>
          <p:cNvCxnSpPr/>
          <p:nvPr/>
        </p:nvCxnSpPr>
        <p:spPr bwMode="auto">
          <a:xfrm flipH="1">
            <a:off x="3530663" y="5956130"/>
            <a:ext cx="230625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Conector recto de flecha 35">
            <a:extLst>
              <a:ext uri="{FF2B5EF4-FFF2-40B4-BE49-F238E27FC236}">
                <a16:creationId xmlns:a16="http://schemas.microsoft.com/office/drawing/2014/main" id="{AA2C058E-394E-4168-8FF2-94008D069D8D}"/>
              </a:ext>
            </a:extLst>
          </p:cNvPr>
          <p:cNvCxnSpPr/>
          <p:nvPr/>
        </p:nvCxnSpPr>
        <p:spPr bwMode="auto">
          <a:xfrm>
            <a:off x="2764067" y="6315691"/>
            <a:ext cx="0" cy="2329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ector recto de flecha 37">
            <a:extLst>
              <a:ext uri="{FF2B5EF4-FFF2-40B4-BE49-F238E27FC236}">
                <a16:creationId xmlns:a16="http://schemas.microsoft.com/office/drawing/2014/main" id="{FE3E68B4-A194-4DFD-B9BE-815AAB2E66B2}"/>
              </a:ext>
            </a:extLst>
          </p:cNvPr>
          <p:cNvCxnSpPr/>
          <p:nvPr/>
        </p:nvCxnSpPr>
        <p:spPr bwMode="auto">
          <a:xfrm flipH="1">
            <a:off x="1863992" y="7087655"/>
            <a:ext cx="2462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ector recto de flecha 39">
            <a:extLst>
              <a:ext uri="{FF2B5EF4-FFF2-40B4-BE49-F238E27FC236}">
                <a16:creationId xmlns:a16="http://schemas.microsoft.com/office/drawing/2014/main" id="{0029EF1B-6D64-474D-B4EF-B63674486C04}"/>
              </a:ext>
            </a:extLst>
          </p:cNvPr>
          <p:cNvCxnSpPr>
            <a:stCxn id="73" idx="2"/>
          </p:cNvCxnSpPr>
          <p:nvPr/>
        </p:nvCxnSpPr>
        <p:spPr bwMode="auto">
          <a:xfrm flipH="1">
            <a:off x="1255907" y="7488720"/>
            <a:ext cx="1" cy="4312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1" name="CuadroTexto 40">
            <a:extLst>
              <a:ext uri="{FF2B5EF4-FFF2-40B4-BE49-F238E27FC236}">
                <a16:creationId xmlns:a16="http://schemas.microsoft.com/office/drawing/2014/main" id="{49A18B2F-5C0E-4779-882C-D46DAD5191E4}"/>
              </a:ext>
            </a:extLst>
          </p:cNvPr>
          <p:cNvSpPr txBox="1"/>
          <p:nvPr/>
        </p:nvSpPr>
        <p:spPr>
          <a:xfrm>
            <a:off x="3224779" y="6324421"/>
            <a:ext cx="242374" cy="215444"/>
          </a:xfrm>
          <a:prstGeom prst="rect">
            <a:avLst/>
          </a:prstGeom>
          <a:noFill/>
        </p:spPr>
        <p:txBody>
          <a:bodyPr wrap="none" rtlCol="0">
            <a:spAutoFit/>
          </a:bodyPr>
          <a:lstStyle/>
          <a:p>
            <a:r>
              <a:rPr lang="es-MX" sz="800" dirty="0"/>
              <a:t>7</a:t>
            </a:r>
          </a:p>
        </p:txBody>
      </p:sp>
      <p:sp>
        <p:nvSpPr>
          <p:cNvPr id="42" name="CuadroTexto 41">
            <a:extLst>
              <a:ext uri="{FF2B5EF4-FFF2-40B4-BE49-F238E27FC236}">
                <a16:creationId xmlns:a16="http://schemas.microsoft.com/office/drawing/2014/main" id="{98372F16-5883-452E-8E1D-0C714EDEE5B4}"/>
              </a:ext>
            </a:extLst>
          </p:cNvPr>
          <p:cNvSpPr txBox="1"/>
          <p:nvPr/>
        </p:nvSpPr>
        <p:spPr>
          <a:xfrm>
            <a:off x="1583820" y="6525509"/>
            <a:ext cx="242374" cy="215444"/>
          </a:xfrm>
          <a:prstGeom prst="rect">
            <a:avLst/>
          </a:prstGeom>
          <a:noFill/>
        </p:spPr>
        <p:txBody>
          <a:bodyPr wrap="none" rtlCol="0">
            <a:spAutoFit/>
          </a:bodyPr>
          <a:lstStyle/>
          <a:p>
            <a:r>
              <a:rPr lang="es-MX" sz="800" dirty="0"/>
              <a:t>8</a:t>
            </a:r>
          </a:p>
        </p:txBody>
      </p:sp>
    </p:spTree>
    <p:extLst>
      <p:ext uri="{BB962C8B-B14F-4D97-AF65-F5344CB8AC3E}">
        <p14:creationId xmlns:p14="http://schemas.microsoft.com/office/powerpoint/2010/main" val="2282050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 name="CuadroTexto 1">
            <a:extLst>
              <a:ext uri="{FF2B5EF4-FFF2-40B4-BE49-F238E27FC236}">
                <a16:creationId xmlns:a16="http://schemas.microsoft.com/office/drawing/2014/main" id="{EC5DCBCE-53F0-4411-B2FC-E8E67258317A}"/>
              </a:ext>
            </a:extLst>
          </p:cNvPr>
          <p:cNvSpPr txBox="1"/>
          <p:nvPr/>
        </p:nvSpPr>
        <p:spPr>
          <a:xfrm>
            <a:off x="2446063" y="3390156"/>
            <a:ext cx="2160207" cy="523220"/>
          </a:xfrm>
          <a:prstGeom prst="rect">
            <a:avLst/>
          </a:prstGeom>
          <a:noFill/>
        </p:spPr>
        <p:txBody>
          <a:bodyPr wrap="none" rtlCol="0">
            <a:spAutoFit/>
          </a:bodyPr>
          <a:lstStyle/>
          <a:p>
            <a:r>
              <a:rPr lang="es-MX" sz="1400" b="1" dirty="0"/>
              <a:t>5.</a:t>
            </a:r>
          </a:p>
          <a:p>
            <a:r>
              <a:rPr lang="es-MX" sz="1400" b="1" dirty="0"/>
              <a:t>FORMATOS Y ANEXOS</a:t>
            </a:r>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ext uri="{D42A27DB-BD31-4B8C-83A1-F6EECF244321}">
                <p14:modId xmlns:p14="http://schemas.microsoft.com/office/powerpoint/2010/main" val="2830948695"/>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203012251"/>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61 de 74</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2351473513"/>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62 de 74</a:t>
                      </a:r>
                    </a:p>
                  </a:txBody>
                  <a:tcPr/>
                </a:tc>
                <a:extLst>
                  <a:ext uri="{0D108BD9-81ED-4DB2-BD59-A6C34878D82A}">
                    <a16:rowId xmlns:a16="http://schemas.microsoft.com/office/drawing/2014/main" val="2061326865"/>
                  </a:ext>
                </a:extLst>
              </a:tr>
            </a:tbl>
          </a:graphicData>
        </a:graphic>
      </p:graphicFrame>
      <p:pic>
        <p:nvPicPr>
          <p:cNvPr id="11" name="Imagen 10" descr="Imagen que contiene texto, captura de pantalla&#10;&#10;Descripción generada automáticamente">
            <a:extLst>
              <a:ext uri="{FF2B5EF4-FFF2-40B4-BE49-F238E27FC236}">
                <a16:creationId xmlns:a16="http://schemas.microsoft.com/office/drawing/2014/main" id="{A307E95E-50C5-47ED-B894-398954B6A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99" y="1805981"/>
            <a:ext cx="5696490" cy="6799806"/>
          </a:xfrm>
          <a:prstGeom prst="rect">
            <a:avLst/>
          </a:prstGeom>
        </p:spPr>
      </p:pic>
    </p:spTree>
    <p:extLst>
      <p:ext uri="{BB962C8B-B14F-4D97-AF65-F5344CB8AC3E}">
        <p14:creationId xmlns:p14="http://schemas.microsoft.com/office/powerpoint/2010/main" val="2195604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3185911568"/>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63 de 74</a:t>
                      </a:r>
                    </a:p>
                  </a:txBody>
                  <a:tcPr/>
                </a:tc>
                <a:extLst>
                  <a:ext uri="{0D108BD9-81ED-4DB2-BD59-A6C34878D82A}">
                    <a16:rowId xmlns:a16="http://schemas.microsoft.com/office/drawing/2014/main" val="2061326865"/>
                  </a:ext>
                </a:extLst>
              </a:tr>
            </a:tbl>
          </a:graphicData>
        </a:graphic>
      </p:graphicFrame>
      <p:pic>
        <p:nvPicPr>
          <p:cNvPr id="10" name="Imagen 9" descr="Imagen que contiene texto, mapa&#10;&#10;Descripción generada automáticamente">
            <a:extLst>
              <a:ext uri="{FF2B5EF4-FFF2-40B4-BE49-F238E27FC236}">
                <a16:creationId xmlns:a16="http://schemas.microsoft.com/office/drawing/2014/main" id="{39586E22-5120-4026-A52F-93CD4E2EFB5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09076" y="1447797"/>
            <a:ext cx="4079953" cy="3416107"/>
          </a:xfrm>
          <a:prstGeom prst="rect">
            <a:avLst/>
          </a:prstGeom>
        </p:spPr>
      </p:pic>
      <p:pic>
        <p:nvPicPr>
          <p:cNvPr id="12" name="Imagen 11" descr="Imagen que contiene texto, mapa&#10;&#10;Descripción generada automáticamente">
            <a:extLst>
              <a:ext uri="{FF2B5EF4-FFF2-40B4-BE49-F238E27FC236}">
                <a16:creationId xmlns:a16="http://schemas.microsoft.com/office/drawing/2014/main" id="{1E36325F-5EA7-4394-AAC4-40C3F3E37BB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32887" y="5189725"/>
            <a:ext cx="3940493" cy="3416129"/>
          </a:xfrm>
          <a:prstGeom prst="rect">
            <a:avLst/>
          </a:prstGeom>
        </p:spPr>
      </p:pic>
    </p:spTree>
    <p:extLst>
      <p:ext uri="{BB962C8B-B14F-4D97-AF65-F5344CB8AC3E}">
        <p14:creationId xmlns:p14="http://schemas.microsoft.com/office/powerpoint/2010/main" val="3821227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180713788"/>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64 de 74</a:t>
                      </a:r>
                    </a:p>
                  </a:txBody>
                  <a:tcPr/>
                </a:tc>
                <a:extLst>
                  <a:ext uri="{0D108BD9-81ED-4DB2-BD59-A6C34878D82A}">
                    <a16:rowId xmlns:a16="http://schemas.microsoft.com/office/drawing/2014/main" val="2061326865"/>
                  </a:ext>
                </a:extLst>
              </a:tr>
            </a:tbl>
          </a:graphicData>
        </a:graphic>
      </p:graphicFrame>
      <p:pic>
        <p:nvPicPr>
          <p:cNvPr id="10" name="Imagen 9" descr="Imagen que contiene texto, mapa&#10;&#10;Descripción generada automáticamente">
            <a:extLst>
              <a:ext uri="{FF2B5EF4-FFF2-40B4-BE49-F238E27FC236}">
                <a16:creationId xmlns:a16="http://schemas.microsoft.com/office/drawing/2014/main" id="{6A761FAC-0C2F-49ED-88D2-0BE52659A9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83265" y="1456823"/>
            <a:ext cx="3828340" cy="3368218"/>
          </a:xfrm>
          <a:prstGeom prst="rect">
            <a:avLst/>
          </a:prstGeom>
        </p:spPr>
      </p:pic>
      <p:pic>
        <p:nvPicPr>
          <p:cNvPr id="12" name="Imagen 11" descr="Imagen que contiene texto, mapa&#10;&#10;Descripción generada automáticamente">
            <a:extLst>
              <a:ext uri="{FF2B5EF4-FFF2-40B4-BE49-F238E27FC236}">
                <a16:creationId xmlns:a16="http://schemas.microsoft.com/office/drawing/2014/main" id="{EE0127CF-DCC3-45CE-B69A-1F75B6C1A65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06430" y="4974332"/>
            <a:ext cx="3865127" cy="3788645"/>
          </a:xfrm>
          <a:prstGeom prst="rect">
            <a:avLst/>
          </a:prstGeom>
        </p:spPr>
      </p:pic>
    </p:spTree>
    <p:extLst>
      <p:ext uri="{BB962C8B-B14F-4D97-AF65-F5344CB8AC3E}">
        <p14:creationId xmlns:p14="http://schemas.microsoft.com/office/powerpoint/2010/main" val="1458761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678247633"/>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65 de 74</a:t>
                      </a:r>
                    </a:p>
                  </a:txBody>
                  <a:tcPr/>
                </a:tc>
                <a:extLst>
                  <a:ext uri="{0D108BD9-81ED-4DB2-BD59-A6C34878D82A}">
                    <a16:rowId xmlns:a16="http://schemas.microsoft.com/office/drawing/2014/main" val="2061326865"/>
                  </a:ext>
                </a:extLst>
              </a:tr>
            </a:tbl>
          </a:graphicData>
        </a:graphic>
      </p:graphicFrame>
      <p:pic>
        <p:nvPicPr>
          <p:cNvPr id="10" name="Imagen 9" descr="Imagen que contiene texto, mapa&#10;&#10;Descripción generada automáticamente">
            <a:extLst>
              <a:ext uri="{FF2B5EF4-FFF2-40B4-BE49-F238E27FC236}">
                <a16:creationId xmlns:a16="http://schemas.microsoft.com/office/drawing/2014/main" id="{62831A1B-433A-4049-A6C0-718E7CAE19F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28233" y="1447796"/>
            <a:ext cx="3970377" cy="3742451"/>
          </a:xfrm>
          <a:prstGeom prst="rect">
            <a:avLst/>
          </a:prstGeom>
        </p:spPr>
      </p:pic>
      <p:pic>
        <p:nvPicPr>
          <p:cNvPr id="12" name="Imagen 11" descr="Imagen que contiene texto, mapa&#10;&#10;Descripción generada automáticamente">
            <a:extLst>
              <a:ext uri="{FF2B5EF4-FFF2-40B4-BE49-F238E27FC236}">
                <a16:creationId xmlns:a16="http://schemas.microsoft.com/office/drawing/2014/main" id="{AAABF6D1-FB75-46FF-8E31-583B3E104C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80039" y="4974332"/>
            <a:ext cx="3968282" cy="3788559"/>
          </a:xfrm>
          <a:prstGeom prst="rect">
            <a:avLst/>
          </a:prstGeom>
        </p:spPr>
      </p:pic>
    </p:spTree>
    <p:extLst>
      <p:ext uri="{BB962C8B-B14F-4D97-AF65-F5344CB8AC3E}">
        <p14:creationId xmlns:p14="http://schemas.microsoft.com/office/powerpoint/2010/main" val="3244447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3257782499"/>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66 de 74</a:t>
                      </a:r>
                    </a:p>
                  </a:txBody>
                  <a:tcPr/>
                </a:tc>
                <a:extLst>
                  <a:ext uri="{0D108BD9-81ED-4DB2-BD59-A6C34878D82A}">
                    <a16:rowId xmlns:a16="http://schemas.microsoft.com/office/drawing/2014/main" val="2061326865"/>
                  </a:ext>
                </a:extLst>
              </a:tr>
            </a:tbl>
          </a:graphicData>
        </a:graphic>
      </p:graphicFrame>
      <p:pic>
        <p:nvPicPr>
          <p:cNvPr id="10" name="Imagen 9" descr="Imagen que contiene texto, mapa&#10;&#10;Descripción generada automáticamente">
            <a:extLst>
              <a:ext uri="{FF2B5EF4-FFF2-40B4-BE49-F238E27FC236}">
                <a16:creationId xmlns:a16="http://schemas.microsoft.com/office/drawing/2014/main" id="{BB9F276A-115A-4244-8085-F467BD3E874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78545" y="1298594"/>
            <a:ext cx="3693578" cy="3387552"/>
          </a:xfrm>
          <a:prstGeom prst="rect">
            <a:avLst/>
          </a:prstGeom>
        </p:spPr>
      </p:pic>
      <p:pic>
        <p:nvPicPr>
          <p:cNvPr id="12" name="Imagen 11" descr="Imagen que contiene texto, mapa&#10;&#10;Descripción generada automáticamente">
            <a:extLst>
              <a:ext uri="{FF2B5EF4-FFF2-40B4-BE49-F238E27FC236}">
                <a16:creationId xmlns:a16="http://schemas.microsoft.com/office/drawing/2014/main" id="{6BC2B8DE-A065-467B-9F36-AA54DB9B1EF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47291" y="4686300"/>
            <a:ext cx="3693578" cy="4076568"/>
          </a:xfrm>
          <a:prstGeom prst="rect">
            <a:avLst/>
          </a:prstGeom>
        </p:spPr>
      </p:pic>
    </p:spTree>
    <p:extLst>
      <p:ext uri="{BB962C8B-B14F-4D97-AF65-F5344CB8AC3E}">
        <p14:creationId xmlns:p14="http://schemas.microsoft.com/office/powerpoint/2010/main" val="1229060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3806795502"/>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67 de 67</a:t>
                      </a:r>
                    </a:p>
                  </a:txBody>
                  <a:tcPr/>
                </a:tc>
                <a:extLst>
                  <a:ext uri="{0D108BD9-81ED-4DB2-BD59-A6C34878D82A}">
                    <a16:rowId xmlns:a16="http://schemas.microsoft.com/office/drawing/2014/main" val="2061326865"/>
                  </a:ext>
                </a:extLst>
              </a:tr>
            </a:tbl>
          </a:graphicData>
        </a:graphic>
      </p:graphicFrame>
      <p:pic>
        <p:nvPicPr>
          <p:cNvPr id="10" name="Imagen 9" descr="Imagen que contiene texto, mapa&#10;&#10;Descripción generada automáticamente">
            <a:extLst>
              <a:ext uri="{FF2B5EF4-FFF2-40B4-BE49-F238E27FC236}">
                <a16:creationId xmlns:a16="http://schemas.microsoft.com/office/drawing/2014/main" id="{3D7EBB5E-D703-494F-8D7A-6A45507521D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99854" y="1461286"/>
            <a:ext cx="3697345" cy="3312776"/>
          </a:xfrm>
          <a:prstGeom prst="rect">
            <a:avLst/>
          </a:prstGeom>
        </p:spPr>
      </p:pic>
      <p:pic>
        <p:nvPicPr>
          <p:cNvPr id="12" name="Imagen 11" descr="Imagen que contiene texto, mapa&#10;&#10;Descripción generada automáticamente">
            <a:extLst>
              <a:ext uri="{FF2B5EF4-FFF2-40B4-BE49-F238E27FC236}">
                <a16:creationId xmlns:a16="http://schemas.microsoft.com/office/drawing/2014/main" id="{15DE1313-DE4B-4445-8732-310C50A5DC7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60801" y="4542284"/>
            <a:ext cx="3736396" cy="4220563"/>
          </a:xfrm>
          <a:prstGeom prst="rect">
            <a:avLst/>
          </a:prstGeom>
        </p:spPr>
      </p:pic>
    </p:spTree>
    <p:extLst>
      <p:ext uri="{BB962C8B-B14F-4D97-AF65-F5344CB8AC3E}">
        <p14:creationId xmlns:p14="http://schemas.microsoft.com/office/powerpoint/2010/main" val="286598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915946169"/>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68 de 74</a:t>
                      </a:r>
                    </a:p>
                  </a:txBody>
                  <a:tcPr/>
                </a:tc>
                <a:extLst>
                  <a:ext uri="{0D108BD9-81ED-4DB2-BD59-A6C34878D82A}">
                    <a16:rowId xmlns:a16="http://schemas.microsoft.com/office/drawing/2014/main" val="2061326865"/>
                  </a:ext>
                </a:extLst>
              </a:tr>
            </a:tbl>
          </a:graphicData>
        </a:graphic>
      </p:graphicFrame>
      <p:pic>
        <p:nvPicPr>
          <p:cNvPr id="10" name="Imagen 9" descr="Imagen que contiene texto&#10;&#10;Descripción generada automáticamente">
            <a:extLst>
              <a:ext uri="{FF2B5EF4-FFF2-40B4-BE49-F238E27FC236}">
                <a16:creationId xmlns:a16="http://schemas.microsoft.com/office/drawing/2014/main" id="{0206B7B6-ABF6-4B9D-84DD-2FD91269B4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58131" y="1373436"/>
            <a:ext cx="4079970" cy="3312798"/>
          </a:xfrm>
          <a:prstGeom prst="rect">
            <a:avLst/>
          </a:prstGeom>
        </p:spPr>
      </p:pic>
      <p:pic>
        <p:nvPicPr>
          <p:cNvPr id="12" name="Imagen 11">
            <a:extLst>
              <a:ext uri="{FF2B5EF4-FFF2-40B4-BE49-F238E27FC236}">
                <a16:creationId xmlns:a16="http://schemas.microsoft.com/office/drawing/2014/main" id="{D577D8D7-40D3-4164-8B00-A791CD52215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53383" y="4542284"/>
            <a:ext cx="3989478" cy="4063591"/>
          </a:xfrm>
          <a:prstGeom prst="rect">
            <a:avLst/>
          </a:prstGeom>
        </p:spPr>
      </p:pic>
    </p:spTree>
    <p:extLst>
      <p:ext uri="{BB962C8B-B14F-4D97-AF65-F5344CB8AC3E}">
        <p14:creationId xmlns:p14="http://schemas.microsoft.com/office/powerpoint/2010/main" val="44040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841C35D7-0BA8-4FED-B041-65F7B2996887}"/>
              </a:ext>
            </a:extLst>
          </p:cNvPr>
          <p:cNvSpPr txBox="1">
            <a:spLocks noChangeArrowheads="1"/>
          </p:cNvSpPr>
          <p:nvPr/>
        </p:nvSpPr>
        <p:spPr bwMode="auto">
          <a:xfrm>
            <a:off x="628650" y="2589212"/>
            <a:ext cx="594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20" tIns="45810" rIns="91620" bIns="45810">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l"/>
            <a:r>
              <a:rPr lang="es-MX" altLang="es-MX"/>
              <a:t> </a:t>
            </a:r>
          </a:p>
        </p:txBody>
      </p:sp>
      <p:sp>
        <p:nvSpPr>
          <p:cNvPr id="3" name="Rectangle 18">
            <a:extLst>
              <a:ext uri="{FF2B5EF4-FFF2-40B4-BE49-F238E27FC236}">
                <a16:creationId xmlns:a16="http://schemas.microsoft.com/office/drawing/2014/main" id="{614DBFBE-1FCC-424A-B40F-E4ABB3DCCF69}"/>
              </a:ext>
            </a:extLst>
          </p:cNvPr>
          <p:cNvSpPr>
            <a:spLocks noChangeArrowheads="1"/>
          </p:cNvSpPr>
          <p:nvPr/>
        </p:nvSpPr>
        <p:spPr bwMode="auto">
          <a:xfrm>
            <a:off x="381000" y="1219200"/>
            <a:ext cx="61722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4" name="Text Box 21">
            <a:extLst>
              <a:ext uri="{FF2B5EF4-FFF2-40B4-BE49-F238E27FC236}">
                <a16:creationId xmlns:a16="http://schemas.microsoft.com/office/drawing/2014/main" id="{46645CFA-2830-4B72-9D94-C3ACAA2F4EFA}"/>
              </a:ext>
            </a:extLst>
          </p:cNvPr>
          <p:cNvSpPr txBox="1">
            <a:spLocks noChangeArrowheads="1"/>
          </p:cNvSpPr>
          <p:nvPr/>
        </p:nvSpPr>
        <p:spPr bwMode="auto">
          <a:xfrm>
            <a:off x="2125695" y="1410009"/>
            <a:ext cx="2569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400" b="1" dirty="0"/>
              <a:t>3. </a:t>
            </a:r>
          </a:p>
          <a:p>
            <a:pPr eaLnBrk="1" hangingPunct="1"/>
            <a:r>
              <a:rPr lang="es-MX" altLang="es-MX" sz="1400" b="1" dirty="0"/>
              <a:t>Relación de procedimientos</a:t>
            </a:r>
            <a:endParaRPr lang="es-ES" altLang="es-MX" sz="1400" b="1" dirty="0"/>
          </a:p>
        </p:txBody>
      </p:sp>
      <p:sp>
        <p:nvSpPr>
          <p:cNvPr id="5" name="9 CuadroTexto">
            <a:extLst>
              <a:ext uri="{FF2B5EF4-FFF2-40B4-BE49-F238E27FC236}">
                <a16:creationId xmlns:a16="http://schemas.microsoft.com/office/drawing/2014/main" id="{AFDB80A3-A3F6-404D-90F1-076FA8161B61}"/>
              </a:ext>
            </a:extLst>
          </p:cNvPr>
          <p:cNvSpPr txBox="1">
            <a:spLocks noChangeArrowheads="1"/>
          </p:cNvSpPr>
          <p:nvPr/>
        </p:nvSpPr>
        <p:spPr bwMode="auto">
          <a:xfrm>
            <a:off x="6092825" y="9083675"/>
            <a:ext cx="479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351B5E13-E6E6-4C25-9C54-482D9756A1F4}" type="slidenum">
              <a:rPr lang="es-MX" altLang="es-MX" sz="1000"/>
              <a:pPr algn="r" eaLnBrk="1" hangingPunct="1"/>
              <a:t>6</a:t>
            </a:fld>
            <a:endParaRPr lang="es-MX" altLang="es-MX" sz="1000"/>
          </a:p>
        </p:txBody>
      </p:sp>
      <p:sp>
        <p:nvSpPr>
          <p:cNvPr id="7" name="Line 15">
            <a:extLst>
              <a:ext uri="{FF2B5EF4-FFF2-40B4-BE49-F238E27FC236}">
                <a16:creationId xmlns:a16="http://schemas.microsoft.com/office/drawing/2014/main" id="{E4C9AD08-3A96-4480-A0B8-8C7713888328}"/>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7">
            <a:extLst>
              <a:ext uri="{FF2B5EF4-FFF2-40B4-BE49-F238E27FC236}">
                <a16:creationId xmlns:a16="http://schemas.microsoft.com/office/drawing/2014/main" id="{1CCCF409-1DFD-4153-B351-0C36E2E45E86}"/>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4">
            <a:extLst>
              <a:ext uri="{FF2B5EF4-FFF2-40B4-BE49-F238E27FC236}">
                <a16:creationId xmlns:a16="http://schemas.microsoft.com/office/drawing/2014/main" id="{926685C2-6D2A-4953-85D4-CE32A3C653C7}"/>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Line 16">
            <a:extLst>
              <a:ext uri="{FF2B5EF4-FFF2-40B4-BE49-F238E27FC236}">
                <a16:creationId xmlns:a16="http://schemas.microsoft.com/office/drawing/2014/main" id="{B6D97717-914C-4C34-B5BA-091908D86952}"/>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11" name="Tabla 10">
            <a:extLst>
              <a:ext uri="{FF2B5EF4-FFF2-40B4-BE49-F238E27FC236}">
                <a16:creationId xmlns:a16="http://schemas.microsoft.com/office/drawing/2014/main" id="{941D0C2F-CF2D-46A4-93C9-232A7D62ED9D}"/>
              </a:ext>
            </a:extLst>
          </p:cNvPr>
          <p:cNvGraphicFramePr>
            <a:graphicFrameLocks noGrp="1"/>
          </p:cNvGraphicFramePr>
          <p:nvPr>
            <p:extLst>
              <p:ext uri="{D42A27DB-BD31-4B8C-83A1-F6EECF244321}">
                <p14:modId xmlns:p14="http://schemas.microsoft.com/office/powerpoint/2010/main" val="386968730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2" name="Picture 2077" descr="Resultado de imagen para ayuntamiento de tlatlauquitepec">
            <a:hlinkClick r:id="rId2"/>
            <a:extLst>
              <a:ext uri="{FF2B5EF4-FFF2-40B4-BE49-F238E27FC236}">
                <a16:creationId xmlns:a16="http://schemas.microsoft.com/office/drawing/2014/main" id="{83690BF9-E2C3-4EA1-8CFA-6020112D1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a 12">
            <a:extLst>
              <a:ext uri="{FF2B5EF4-FFF2-40B4-BE49-F238E27FC236}">
                <a16:creationId xmlns:a16="http://schemas.microsoft.com/office/drawing/2014/main" id="{1E6E6E27-A9BA-4712-A41A-E506F7C0C61B}"/>
              </a:ext>
            </a:extLst>
          </p:cNvPr>
          <p:cNvGraphicFramePr>
            <a:graphicFrameLocks noGrp="1"/>
          </p:cNvGraphicFramePr>
          <p:nvPr>
            <p:extLst>
              <p:ext uri="{D42A27DB-BD31-4B8C-83A1-F6EECF244321}">
                <p14:modId xmlns:p14="http://schemas.microsoft.com/office/powerpoint/2010/main" val="2605312931"/>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 de 74</a:t>
                      </a:r>
                    </a:p>
                  </a:txBody>
                  <a:tcPr/>
                </a:tc>
                <a:extLst>
                  <a:ext uri="{0D108BD9-81ED-4DB2-BD59-A6C34878D82A}">
                    <a16:rowId xmlns:a16="http://schemas.microsoft.com/office/drawing/2014/main" val="2061326865"/>
                  </a:ext>
                </a:extLst>
              </a:tr>
            </a:tbl>
          </a:graphicData>
        </a:graphic>
      </p:graphicFrame>
      <p:sp>
        <p:nvSpPr>
          <p:cNvPr id="14" name="Rectángulo 13">
            <a:extLst>
              <a:ext uri="{FF2B5EF4-FFF2-40B4-BE49-F238E27FC236}">
                <a16:creationId xmlns:a16="http://schemas.microsoft.com/office/drawing/2014/main" id="{D6A7653D-B864-423F-B974-AFC89C969CEE}"/>
              </a:ext>
            </a:extLst>
          </p:cNvPr>
          <p:cNvSpPr/>
          <p:nvPr/>
        </p:nvSpPr>
        <p:spPr>
          <a:xfrm>
            <a:off x="474379" y="2003071"/>
            <a:ext cx="5731972" cy="6001643"/>
          </a:xfrm>
          <a:prstGeom prst="rect">
            <a:avLst/>
          </a:prstGeom>
        </p:spPr>
        <p:txBody>
          <a:bodyPr wrap="square">
            <a:spAutoFit/>
          </a:bodyPr>
          <a:lstStyle/>
          <a:p>
            <a:pPr algn="just"/>
            <a:r>
              <a:rPr lang="es-MX" dirty="0"/>
              <a:t> </a:t>
            </a:r>
            <a:r>
              <a:rPr lang="es-MX" b="1" dirty="0"/>
              <a:t>5.- DE LA DEFUNCIÓN </a:t>
            </a:r>
          </a:p>
          <a:p>
            <a:pPr marL="685800" lvl="1" indent="-228600" algn="just">
              <a:buFont typeface="+mj-lt"/>
              <a:buAutoNum type="alphaLcParenR"/>
            </a:pPr>
            <a:r>
              <a:rPr lang="es-MX" dirty="0"/>
              <a:t>Feto</a:t>
            </a:r>
          </a:p>
          <a:p>
            <a:pPr marL="685800" lvl="1" indent="-228600" algn="just">
              <a:buFont typeface="+mj-lt"/>
              <a:buAutoNum type="alphaLcParenR"/>
            </a:pPr>
            <a:r>
              <a:rPr lang="es-MX" dirty="0"/>
              <a:t> Presentado Muerto </a:t>
            </a:r>
          </a:p>
          <a:p>
            <a:pPr marL="685800" lvl="1" indent="-228600" algn="just">
              <a:buFont typeface="+mj-lt"/>
              <a:buAutoNum type="alphaLcParenR"/>
            </a:pPr>
            <a:r>
              <a:rPr lang="es-MX" dirty="0"/>
              <a:t>Persona registrada de 1982 en adelante </a:t>
            </a:r>
          </a:p>
          <a:p>
            <a:pPr marL="685800" lvl="1" indent="-228600" algn="just">
              <a:buFont typeface="+mj-lt"/>
              <a:buAutoNum type="alphaLcParenR"/>
            </a:pPr>
            <a:r>
              <a:rPr lang="es-MX" dirty="0"/>
              <a:t>Adulto </a:t>
            </a:r>
          </a:p>
          <a:p>
            <a:pPr marL="685800" lvl="1" indent="-228600" algn="just">
              <a:buFont typeface="+mj-lt"/>
              <a:buAutoNum type="alphaLcParenR"/>
            </a:pPr>
            <a:r>
              <a:rPr lang="es-MX" dirty="0"/>
              <a:t>Muerte Violenta</a:t>
            </a:r>
          </a:p>
          <a:p>
            <a:pPr marL="685800" lvl="1" indent="-228600" algn="just">
              <a:buFont typeface="+mj-lt"/>
              <a:buAutoNum type="alphaLcParenR"/>
            </a:pPr>
            <a:r>
              <a:rPr lang="es-MX" dirty="0"/>
              <a:t>Desconocido</a:t>
            </a:r>
          </a:p>
          <a:p>
            <a:pPr marL="685800" lvl="1" indent="-228600" algn="just">
              <a:buFont typeface="+mj-lt"/>
              <a:buAutoNum type="alphaLcParenR"/>
            </a:pPr>
            <a:r>
              <a:rPr lang="es-MX" dirty="0"/>
              <a:t>Registro extemporáneo de defunción </a:t>
            </a:r>
          </a:p>
          <a:p>
            <a:pPr marL="685800" lvl="1" indent="-228600" algn="just">
              <a:buFont typeface="+mj-lt"/>
              <a:buAutoNum type="alphaLcParenR"/>
            </a:pPr>
            <a:r>
              <a:rPr lang="es-MX" dirty="0"/>
              <a:t>Registro de traslado de acta de defunción asentada en el extranjero </a:t>
            </a:r>
          </a:p>
          <a:p>
            <a:pPr algn="just"/>
            <a:r>
              <a:rPr lang="es-MX" dirty="0"/>
              <a:t> </a:t>
            </a:r>
          </a:p>
          <a:p>
            <a:pPr algn="just"/>
            <a:r>
              <a:rPr lang="es-MX" b="1" dirty="0"/>
              <a:t>6.- OTROS TRÁMITES</a:t>
            </a:r>
          </a:p>
          <a:p>
            <a:pPr marL="685800" lvl="1" indent="-228600" algn="just">
              <a:buFont typeface="+mj-lt"/>
              <a:buAutoNum type="alphaLcParenR"/>
            </a:pPr>
            <a:r>
              <a:rPr lang="es-MX" dirty="0"/>
              <a:t>De la expedición de copia certificada</a:t>
            </a:r>
          </a:p>
          <a:p>
            <a:pPr marL="685800" lvl="1" indent="-228600" algn="just">
              <a:buFont typeface="+mj-lt"/>
              <a:buAutoNum type="alphaLcParenR"/>
            </a:pPr>
            <a:r>
              <a:rPr lang="es-MX" dirty="0"/>
              <a:t>De la inscripción de sentencia </a:t>
            </a:r>
          </a:p>
          <a:p>
            <a:pPr marL="685800" lvl="1" indent="-228600" algn="just">
              <a:buFont typeface="+mj-lt"/>
              <a:buAutoNum type="alphaLcParenR"/>
            </a:pPr>
            <a:r>
              <a:rPr lang="es-MX" dirty="0"/>
              <a:t>De la nulidad de acta </a:t>
            </a:r>
          </a:p>
          <a:p>
            <a:pPr marL="685800" lvl="1" indent="-228600" algn="just">
              <a:buFont typeface="+mj-lt"/>
              <a:buAutoNum type="alphaLcParenR"/>
            </a:pPr>
            <a:r>
              <a:rPr lang="es-MX" dirty="0"/>
              <a:t>De la rectificación administrativa de acta Anotación en el libro duplicado </a:t>
            </a:r>
          </a:p>
          <a:p>
            <a:pPr marL="685800" lvl="1" indent="-228600" algn="just">
              <a:buFont typeface="+mj-lt"/>
              <a:buAutoNum type="alphaLcParenR"/>
            </a:pPr>
            <a:r>
              <a:rPr lang="es-MX" dirty="0"/>
              <a:t>De la búsqueda </a:t>
            </a:r>
          </a:p>
          <a:p>
            <a:pPr marL="685800" lvl="1" indent="-228600" algn="just">
              <a:buFont typeface="+mj-lt"/>
              <a:buAutoNum type="alphaLcParenR"/>
            </a:pPr>
            <a:r>
              <a:rPr lang="es-MX" dirty="0"/>
              <a:t>De la constancia</a:t>
            </a:r>
          </a:p>
          <a:p>
            <a:pPr marL="685800" lvl="1" indent="-228600" algn="just">
              <a:buFont typeface="+mj-lt"/>
              <a:buAutoNum type="alphaLcParenR"/>
            </a:pPr>
            <a:r>
              <a:rPr lang="es-MX" dirty="0"/>
              <a:t>Del cotejo de acta vía telefónica </a:t>
            </a:r>
          </a:p>
          <a:p>
            <a:pPr marL="685800" lvl="1" indent="-228600" algn="just">
              <a:buFont typeface="+mj-lt"/>
              <a:buAutoNum type="alphaLcParenR"/>
            </a:pPr>
            <a:endParaRPr lang="es-MX" dirty="0"/>
          </a:p>
          <a:p>
            <a:pPr marL="0" lvl="1" algn="just"/>
            <a:r>
              <a:rPr lang="es-MX" b="1" dirty="0"/>
              <a:t>7.- REPORTE MENSUAL DE ACTIVIDADES</a:t>
            </a:r>
          </a:p>
          <a:p>
            <a:pPr marL="0" lvl="1" algn="just"/>
            <a:endParaRPr lang="es-MX" b="1" dirty="0"/>
          </a:p>
          <a:p>
            <a:pPr marL="0" lvl="1" algn="just"/>
            <a:r>
              <a:rPr lang="es-MX" b="1" dirty="0"/>
              <a:t>8.-  EXPEDICION DE LA CARTILLA DEL SERVICIO MILITAR NACIONAL NO LIBERADA</a:t>
            </a:r>
          </a:p>
          <a:p>
            <a:pPr marL="0" lvl="1" algn="just"/>
            <a:endParaRPr lang="es-MX" b="1" dirty="0"/>
          </a:p>
          <a:p>
            <a:pPr marL="0" lvl="1" algn="just"/>
            <a:r>
              <a:rPr lang="es-MX" b="1" dirty="0"/>
              <a:t>9.- BALANCE DE CARTILLAS EXPEDIDAS</a:t>
            </a:r>
          </a:p>
          <a:p>
            <a:pPr marL="0" lvl="1" algn="just"/>
            <a:endParaRPr lang="es-MX" b="1" dirty="0"/>
          </a:p>
          <a:p>
            <a:pPr marL="0" lvl="1" algn="just"/>
            <a:r>
              <a:rPr lang="es-MX" b="1" dirty="0"/>
              <a:t>10. LISTA DE SORTEO </a:t>
            </a:r>
          </a:p>
          <a:p>
            <a:pPr marL="0" lvl="1" algn="just"/>
            <a:endParaRPr lang="es-MX" b="1" dirty="0"/>
          </a:p>
          <a:p>
            <a:pPr marL="0" lvl="1" algn="just"/>
            <a:r>
              <a:rPr lang="es-MX" b="1" dirty="0"/>
              <a:t>11.-  LISTA INICIAL </a:t>
            </a:r>
          </a:p>
          <a:p>
            <a:pPr marL="0" lvl="1" algn="just"/>
            <a:endParaRPr lang="es-MX" b="1" dirty="0"/>
          </a:p>
          <a:p>
            <a:pPr marL="0" lvl="1" algn="just"/>
            <a:r>
              <a:rPr lang="es-MX" b="1" dirty="0"/>
              <a:t>12. ACTA DE INUTILIZACIÓN </a:t>
            </a:r>
          </a:p>
          <a:p>
            <a:pPr marL="685800" lvl="1" indent="-228600" algn="just">
              <a:buFont typeface="+mj-lt"/>
              <a:buAutoNum type="alphaLcParenR"/>
            </a:pPr>
            <a:endParaRPr lang="es-MX" dirty="0"/>
          </a:p>
        </p:txBody>
      </p:sp>
    </p:spTree>
    <p:extLst>
      <p:ext uri="{BB962C8B-B14F-4D97-AF65-F5344CB8AC3E}">
        <p14:creationId xmlns:p14="http://schemas.microsoft.com/office/powerpoint/2010/main" val="824883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108312448"/>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69 de 74</a:t>
                      </a:r>
                    </a:p>
                  </a:txBody>
                  <a:tcPr/>
                </a:tc>
                <a:extLst>
                  <a:ext uri="{0D108BD9-81ED-4DB2-BD59-A6C34878D82A}">
                    <a16:rowId xmlns:a16="http://schemas.microsoft.com/office/drawing/2014/main" val="2061326865"/>
                  </a:ext>
                </a:extLst>
              </a:tr>
            </a:tbl>
          </a:graphicData>
        </a:graphic>
      </p:graphicFrame>
      <p:pic>
        <p:nvPicPr>
          <p:cNvPr id="12" name="Imagen 11" descr="Imagen que contiene texto, periódico&#10;&#10;Descripción generada automáticamente">
            <a:extLst>
              <a:ext uri="{FF2B5EF4-FFF2-40B4-BE49-F238E27FC236}">
                <a16:creationId xmlns:a16="http://schemas.microsoft.com/office/drawing/2014/main" id="{6DAABFA5-C9BF-4AAF-8125-77B71AF16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70" y="1480015"/>
            <a:ext cx="5699110" cy="3472219"/>
          </a:xfrm>
          <a:prstGeom prst="rect">
            <a:avLst/>
          </a:prstGeom>
        </p:spPr>
      </p:pic>
      <p:pic>
        <p:nvPicPr>
          <p:cNvPr id="14" name="Imagen 13" descr="Imagen que contiene texto&#10;&#10;Descripción generada automáticamente">
            <a:extLst>
              <a:ext uri="{FF2B5EF4-FFF2-40B4-BE49-F238E27FC236}">
                <a16:creationId xmlns:a16="http://schemas.microsoft.com/office/drawing/2014/main" id="{E576F311-7B71-4E1C-A8A1-805C6AF5E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35" y="4952234"/>
            <a:ext cx="5831102" cy="3810635"/>
          </a:xfrm>
          <a:prstGeom prst="rect">
            <a:avLst/>
          </a:prstGeom>
        </p:spPr>
      </p:pic>
    </p:spTree>
    <p:extLst>
      <p:ext uri="{BB962C8B-B14F-4D97-AF65-F5344CB8AC3E}">
        <p14:creationId xmlns:p14="http://schemas.microsoft.com/office/powerpoint/2010/main" val="1034208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 name="CuadroTexto 1">
            <a:extLst>
              <a:ext uri="{FF2B5EF4-FFF2-40B4-BE49-F238E27FC236}">
                <a16:creationId xmlns:a16="http://schemas.microsoft.com/office/drawing/2014/main" id="{EC5DCBCE-53F0-4411-B2FC-E8E67258317A}"/>
              </a:ext>
            </a:extLst>
          </p:cNvPr>
          <p:cNvSpPr txBox="1"/>
          <p:nvPr/>
        </p:nvSpPr>
        <p:spPr>
          <a:xfrm>
            <a:off x="2855948" y="3390156"/>
            <a:ext cx="1340431" cy="523220"/>
          </a:xfrm>
          <a:prstGeom prst="rect">
            <a:avLst/>
          </a:prstGeom>
          <a:noFill/>
        </p:spPr>
        <p:txBody>
          <a:bodyPr wrap="none" rtlCol="0">
            <a:spAutoFit/>
          </a:bodyPr>
          <a:lstStyle/>
          <a:p>
            <a:r>
              <a:rPr lang="es-MX" sz="1400" b="1" dirty="0"/>
              <a:t>6.</a:t>
            </a:r>
          </a:p>
          <a:p>
            <a:r>
              <a:rPr lang="es-MX" sz="1400" b="1" dirty="0"/>
              <a:t>SIMBOLOGIA</a:t>
            </a:r>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3651914322"/>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70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865179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52" name="AutoShape 8">
            <a:extLst>
              <a:ext uri="{FF2B5EF4-FFF2-40B4-BE49-F238E27FC236}">
                <a16:creationId xmlns:a16="http://schemas.microsoft.com/office/drawing/2014/main" id="{37ECB7D8-6FB9-44C4-8687-B58A7C03E649}"/>
              </a:ext>
            </a:extLst>
          </p:cNvPr>
          <p:cNvSpPr>
            <a:spLocks noChangeArrowheads="1"/>
          </p:cNvSpPr>
          <p:nvPr/>
        </p:nvSpPr>
        <p:spPr bwMode="auto">
          <a:xfrm>
            <a:off x="964704" y="3068825"/>
            <a:ext cx="1195387" cy="533400"/>
          </a:xfrm>
          <a:prstGeom prst="flowChartProcess">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5353" name="AutoShape 9">
            <a:extLst>
              <a:ext uri="{FF2B5EF4-FFF2-40B4-BE49-F238E27FC236}">
                <a16:creationId xmlns:a16="http://schemas.microsoft.com/office/drawing/2014/main" id="{35A73776-19EF-4AA1-9A0B-28031303618A}"/>
              </a:ext>
            </a:extLst>
          </p:cNvPr>
          <p:cNvSpPr>
            <a:spLocks noChangeArrowheads="1"/>
          </p:cNvSpPr>
          <p:nvPr/>
        </p:nvSpPr>
        <p:spPr bwMode="auto">
          <a:xfrm>
            <a:off x="1040904" y="4135625"/>
            <a:ext cx="1119187" cy="685800"/>
          </a:xfrm>
          <a:prstGeom prst="flowChartDocumen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5354" name="Text Box 10">
            <a:extLst>
              <a:ext uri="{FF2B5EF4-FFF2-40B4-BE49-F238E27FC236}">
                <a16:creationId xmlns:a16="http://schemas.microsoft.com/office/drawing/2014/main" id="{38A32B93-EC6A-4B88-9154-753688DBE7F1}"/>
              </a:ext>
            </a:extLst>
          </p:cNvPr>
          <p:cNvSpPr txBox="1">
            <a:spLocks noChangeArrowheads="1"/>
          </p:cNvSpPr>
          <p:nvPr/>
        </p:nvSpPr>
        <p:spPr bwMode="auto">
          <a:xfrm>
            <a:off x="2564904" y="3068825"/>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Este símbolo representa la operación o la ACTIVIDAD que se lleva a cabo en un procedimiento, describiéndola dentro del símbolo en forma breve y cuidando que el verbo se conjugue en tiempo presente.</a:t>
            </a:r>
          </a:p>
        </p:txBody>
      </p:sp>
      <p:sp>
        <p:nvSpPr>
          <p:cNvPr id="185355" name="Text Box 11">
            <a:extLst>
              <a:ext uri="{FF2B5EF4-FFF2-40B4-BE49-F238E27FC236}">
                <a16:creationId xmlns:a16="http://schemas.microsoft.com/office/drawing/2014/main" id="{5011D599-B7F8-42B4-B940-93001233C62C}"/>
              </a:ext>
            </a:extLst>
          </p:cNvPr>
          <p:cNvSpPr txBox="1">
            <a:spLocks noChangeArrowheads="1"/>
          </p:cNvSpPr>
          <p:nvPr/>
        </p:nvSpPr>
        <p:spPr bwMode="auto">
          <a:xfrm>
            <a:off x="2564904" y="4135625"/>
            <a:ext cx="3505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El símbolo DOCUMENTO representa cualquier tipo de documento que entre, se utilice, se envíe, se reciba, se genere o salga del procedimiento.  Se incluirán las copias que sean utilizadas.</a:t>
            </a:r>
          </a:p>
        </p:txBody>
      </p:sp>
      <p:sp>
        <p:nvSpPr>
          <p:cNvPr id="185356" name="Text Box 12">
            <a:extLst>
              <a:ext uri="{FF2B5EF4-FFF2-40B4-BE49-F238E27FC236}">
                <a16:creationId xmlns:a16="http://schemas.microsoft.com/office/drawing/2014/main" id="{43623F84-5378-4312-85E8-C2B4D7DEF01B}"/>
              </a:ext>
            </a:extLst>
          </p:cNvPr>
          <p:cNvSpPr txBox="1">
            <a:spLocks noChangeArrowheads="1"/>
          </p:cNvSpPr>
          <p:nvPr/>
        </p:nvSpPr>
        <p:spPr bwMode="auto">
          <a:xfrm>
            <a:off x="2539504" y="5358000"/>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DIRECCIÓN DE FLUJO o línea de unión, conecta los símbolos señalando el orden en que se deben realizar las distintas operaciones.</a:t>
            </a:r>
          </a:p>
        </p:txBody>
      </p:sp>
      <p:grpSp>
        <p:nvGrpSpPr>
          <p:cNvPr id="185357" name="Group 13">
            <a:extLst>
              <a:ext uri="{FF2B5EF4-FFF2-40B4-BE49-F238E27FC236}">
                <a16:creationId xmlns:a16="http://schemas.microsoft.com/office/drawing/2014/main" id="{FD53AD3D-6F8E-4A43-A564-5776D48042EF}"/>
              </a:ext>
            </a:extLst>
          </p:cNvPr>
          <p:cNvGrpSpPr>
            <a:grpSpLocks/>
          </p:cNvGrpSpPr>
          <p:nvPr/>
        </p:nvGrpSpPr>
        <p:grpSpPr bwMode="auto">
          <a:xfrm>
            <a:off x="1040904" y="5354825"/>
            <a:ext cx="1119187" cy="609600"/>
            <a:chOff x="720" y="3600"/>
            <a:chExt cx="768" cy="432"/>
          </a:xfrm>
        </p:grpSpPr>
        <p:sp>
          <p:nvSpPr>
            <p:cNvPr id="185358" name="Line 14">
              <a:extLst>
                <a:ext uri="{FF2B5EF4-FFF2-40B4-BE49-F238E27FC236}">
                  <a16:creationId xmlns:a16="http://schemas.microsoft.com/office/drawing/2014/main" id="{9844221F-594B-441F-AE1B-81F463FEBC69}"/>
                </a:ext>
              </a:extLst>
            </p:cNvPr>
            <p:cNvSpPr>
              <a:spLocks noChangeShapeType="1"/>
            </p:cNvSpPr>
            <p:nvPr/>
          </p:nvSpPr>
          <p:spPr bwMode="auto">
            <a:xfrm>
              <a:off x="816" y="3648"/>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5359" name="Line 15">
              <a:extLst>
                <a:ext uri="{FF2B5EF4-FFF2-40B4-BE49-F238E27FC236}">
                  <a16:creationId xmlns:a16="http://schemas.microsoft.com/office/drawing/2014/main" id="{D18A4BCF-B3DF-4FD3-AE24-A3BF5D677A4D}"/>
                </a:ext>
              </a:extLst>
            </p:cNvPr>
            <p:cNvSpPr>
              <a:spLocks noChangeShapeType="1"/>
            </p:cNvSpPr>
            <p:nvPr/>
          </p:nvSpPr>
          <p:spPr bwMode="auto">
            <a:xfrm flipH="1">
              <a:off x="768" y="3984"/>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5360" name="Line 16">
              <a:extLst>
                <a:ext uri="{FF2B5EF4-FFF2-40B4-BE49-F238E27FC236}">
                  <a16:creationId xmlns:a16="http://schemas.microsoft.com/office/drawing/2014/main" id="{9319ABE4-7219-4EAE-A1D9-A46070E77905}"/>
                </a:ext>
              </a:extLst>
            </p:cNvPr>
            <p:cNvSpPr>
              <a:spLocks noChangeShapeType="1"/>
            </p:cNvSpPr>
            <p:nvPr/>
          </p:nvSpPr>
          <p:spPr bwMode="auto">
            <a:xfrm flipV="1">
              <a:off x="720" y="3600"/>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5361" name="Line 17">
              <a:extLst>
                <a:ext uri="{FF2B5EF4-FFF2-40B4-BE49-F238E27FC236}">
                  <a16:creationId xmlns:a16="http://schemas.microsoft.com/office/drawing/2014/main" id="{C5EF9A6F-94CE-4B41-BC50-29CFC82E92D7}"/>
                </a:ext>
              </a:extLst>
            </p:cNvPr>
            <p:cNvSpPr>
              <a:spLocks noChangeShapeType="1"/>
            </p:cNvSpPr>
            <p:nvPr/>
          </p:nvSpPr>
          <p:spPr bwMode="auto">
            <a:xfrm>
              <a:off x="1488" y="3648"/>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pSp>
      <p:sp>
        <p:nvSpPr>
          <p:cNvPr id="185362" name="Rectangle 18">
            <a:extLst>
              <a:ext uri="{FF2B5EF4-FFF2-40B4-BE49-F238E27FC236}">
                <a16:creationId xmlns:a16="http://schemas.microsoft.com/office/drawing/2014/main" id="{013DDF6D-8FC2-4830-A486-B2F8AD348E3E}"/>
              </a:ext>
            </a:extLst>
          </p:cNvPr>
          <p:cNvSpPr>
            <a:spLocks noChangeArrowheads="1"/>
          </p:cNvSpPr>
          <p:nvPr/>
        </p:nvSpPr>
        <p:spPr bwMode="auto">
          <a:xfrm>
            <a:off x="1366812" y="1418526"/>
            <a:ext cx="409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20" tIns="45810" rIns="91620" bIns="45810">
            <a:spAutoFit/>
          </a:bodyPr>
          <a:lstStyle>
            <a:lvl1pPr defTabSz="915988" eaLnBrk="0" hangingPunct="0">
              <a:defRPr sz="1200">
                <a:solidFill>
                  <a:schemeClr val="tx1"/>
                </a:solidFill>
                <a:latin typeface="Arial" panose="020B0604020202020204" pitchFamily="34" charset="0"/>
              </a:defRPr>
            </a:lvl1pPr>
            <a:lvl2pPr marL="742950" indent="-285750" defTabSz="915988" eaLnBrk="0" hangingPunct="0">
              <a:defRPr sz="1200">
                <a:solidFill>
                  <a:schemeClr val="tx1"/>
                </a:solidFill>
                <a:latin typeface="Arial" panose="020B0604020202020204" pitchFamily="34" charset="0"/>
              </a:defRPr>
            </a:lvl2pPr>
            <a:lvl3pPr marL="1143000" indent="-228600" defTabSz="915988" eaLnBrk="0" hangingPunct="0">
              <a:defRPr sz="1200">
                <a:solidFill>
                  <a:schemeClr val="tx1"/>
                </a:solidFill>
                <a:latin typeface="Arial" panose="020B0604020202020204" pitchFamily="34" charset="0"/>
              </a:defRPr>
            </a:lvl3pPr>
            <a:lvl4pPr marL="1600200" indent="-228600" defTabSz="915988" eaLnBrk="0" hangingPunct="0">
              <a:defRPr sz="1200">
                <a:solidFill>
                  <a:schemeClr val="tx1"/>
                </a:solidFill>
                <a:latin typeface="Arial" panose="020B0604020202020204" pitchFamily="34" charset="0"/>
              </a:defRPr>
            </a:lvl4pPr>
            <a:lvl5pPr marL="2057400" indent="-228600" defTabSz="915988" eaLnBrk="0" hangingPunct="0">
              <a:defRPr sz="1200">
                <a:solidFill>
                  <a:schemeClr val="tx1"/>
                </a:solidFill>
                <a:latin typeface="Arial" panose="020B0604020202020204" pitchFamily="34" charset="0"/>
              </a:defRPr>
            </a:lvl5pPr>
            <a:lvl6pPr marL="2514600" indent="-228600" algn="ctr" defTabSz="915988"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915988"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915988"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915988"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b="1" dirty="0">
                <a:latin typeface="BinnerD" pitchFamily="34" charset="0"/>
              </a:rPr>
              <a:t>SIMBOLOGÍA UTILIZADA PARA LA ELABORACIÓN DEL DIAGRAMA DE FLUJO DEL PROCEDIMIENTO</a:t>
            </a:r>
          </a:p>
        </p:txBody>
      </p:sp>
      <p:sp>
        <p:nvSpPr>
          <p:cNvPr id="185363" name="Text Box 19">
            <a:extLst>
              <a:ext uri="{FF2B5EF4-FFF2-40B4-BE49-F238E27FC236}">
                <a16:creationId xmlns:a16="http://schemas.microsoft.com/office/drawing/2014/main" id="{843F6816-E424-47FC-B455-CBCFAAFE0E12}"/>
              </a:ext>
            </a:extLst>
          </p:cNvPr>
          <p:cNvSpPr txBox="1">
            <a:spLocks noChangeArrowheads="1"/>
          </p:cNvSpPr>
          <p:nvPr/>
        </p:nvSpPr>
        <p:spPr bwMode="auto">
          <a:xfrm>
            <a:off x="2539504" y="6345425"/>
            <a:ext cx="3505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spcBef>
                <a:spcPct val="50000"/>
              </a:spcBef>
            </a:pPr>
            <a:r>
              <a:rPr lang="es-MX" altLang="es-MX"/>
              <a:t>El símbolo DECISIÓN o ALTERNATIVA, indica un punto dentro del flujo en que son posibles varias alternativas derivadas de una decisión, es decir, en una situación en la que existen opciones y debe elegirse entre alguna de ellas.  Este símbolo no se enumerará.  Ejemplo: Compra de contado o Compra a crédito.</a:t>
            </a:r>
          </a:p>
        </p:txBody>
      </p:sp>
      <p:sp>
        <p:nvSpPr>
          <p:cNvPr id="185364" name="AutoShape 20">
            <a:extLst>
              <a:ext uri="{FF2B5EF4-FFF2-40B4-BE49-F238E27FC236}">
                <a16:creationId xmlns:a16="http://schemas.microsoft.com/office/drawing/2014/main" id="{5768BCF1-D329-471C-8E9E-2A71F4CCA19D}"/>
              </a:ext>
            </a:extLst>
          </p:cNvPr>
          <p:cNvSpPr>
            <a:spLocks noChangeArrowheads="1"/>
          </p:cNvSpPr>
          <p:nvPr/>
        </p:nvSpPr>
        <p:spPr bwMode="auto">
          <a:xfrm>
            <a:off x="1040904" y="6601013"/>
            <a:ext cx="1066800" cy="887412"/>
          </a:xfrm>
          <a:prstGeom prst="flowChartDecision">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5365" name="Text Box 21">
            <a:extLst>
              <a:ext uri="{FF2B5EF4-FFF2-40B4-BE49-F238E27FC236}">
                <a16:creationId xmlns:a16="http://schemas.microsoft.com/office/drawing/2014/main" id="{B7B9A4D7-ADD3-4AE3-88AC-D4E9F073B9D2}"/>
              </a:ext>
            </a:extLst>
          </p:cNvPr>
          <p:cNvSpPr txBox="1">
            <a:spLocks noChangeArrowheads="1"/>
          </p:cNvSpPr>
          <p:nvPr/>
        </p:nvSpPr>
        <p:spPr bwMode="auto">
          <a:xfrm>
            <a:off x="2564904" y="2078225"/>
            <a:ext cx="35052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dirty="0"/>
              <a:t>El símbolo Terminal indica el INICIO o la TERMINACIÓN DEL FLUJO, puede ser acción o lugar.  Es necesario escribir dentro del símbolo la palabra “inicio” o “final”.</a:t>
            </a:r>
          </a:p>
        </p:txBody>
      </p:sp>
      <p:sp>
        <p:nvSpPr>
          <p:cNvPr id="185366" name="AutoShape 22">
            <a:extLst>
              <a:ext uri="{FF2B5EF4-FFF2-40B4-BE49-F238E27FC236}">
                <a16:creationId xmlns:a16="http://schemas.microsoft.com/office/drawing/2014/main" id="{E15BC10F-4ACD-4744-BCBE-865FABE97EB7}"/>
              </a:ext>
            </a:extLst>
          </p:cNvPr>
          <p:cNvSpPr>
            <a:spLocks noChangeArrowheads="1"/>
          </p:cNvSpPr>
          <p:nvPr/>
        </p:nvSpPr>
        <p:spPr bwMode="auto">
          <a:xfrm>
            <a:off x="964704" y="2154425"/>
            <a:ext cx="1295400" cy="446088"/>
          </a:xfrm>
          <a:prstGeom prst="flowChartTerminator">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 name="Line 14">
            <a:extLst>
              <a:ext uri="{FF2B5EF4-FFF2-40B4-BE49-F238E27FC236}">
                <a16:creationId xmlns:a16="http://schemas.microsoft.com/office/drawing/2014/main" id="{95AFAF03-76FC-44D0-A153-46C8760D56E8}"/>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9" name="Line 17">
            <a:extLst>
              <a:ext uri="{FF2B5EF4-FFF2-40B4-BE49-F238E27FC236}">
                <a16:creationId xmlns:a16="http://schemas.microsoft.com/office/drawing/2014/main" id="{77308CE8-A8C5-4616-8069-B52E2397FF88}"/>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0" name="Line 15">
            <a:extLst>
              <a:ext uri="{FF2B5EF4-FFF2-40B4-BE49-F238E27FC236}">
                <a16:creationId xmlns:a16="http://schemas.microsoft.com/office/drawing/2014/main" id="{4DCC914F-B23F-4B22-8D7F-9B9C08EEE76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1" name="Line 16">
            <a:extLst>
              <a:ext uri="{FF2B5EF4-FFF2-40B4-BE49-F238E27FC236}">
                <a16:creationId xmlns:a16="http://schemas.microsoft.com/office/drawing/2014/main" id="{E627CF8B-92A7-440C-8B95-CC4266DB6EB7}"/>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23" name="Tabla 22">
            <a:extLst>
              <a:ext uri="{FF2B5EF4-FFF2-40B4-BE49-F238E27FC236}">
                <a16:creationId xmlns:a16="http://schemas.microsoft.com/office/drawing/2014/main" id="{1FC7D0F9-14DE-429D-9727-AF815E5E95DE}"/>
              </a:ext>
            </a:extLst>
          </p:cNvPr>
          <p:cNvGraphicFramePr>
            <a:graphicFrameLocks noGrp="1"/>
          </p:cNvGraphicFramePr>
          <p:nvPr>
            <p:extLst>
              <p:ext uri="{D42A27DB-BD31-4B8C-83A1-F6EECF244321}">
                <p14:modId xmlns:p14="http://schemas.microsoft.com/office/powerpoint/2010/main" val="1173421624"/>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24" name="Picture 2077" descr="Resultado de imagen para ayuntamiento de tlatlauquitepec">
            <a:hlinkClick r:id="rId2"/>
            <a:extLst>
              <a:ext uri="{FF2B5EF4-FFF2-40B4-BE49-F238E27FC236}">
                <a16:creationId xmlns:a16="http://schemas.microsoft.com/office/drawing/2014/main" id="{3D7263C0-18B7-4921-A1A2-833B01207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a 24">
            <a:extLst>
              <a:ext uri="{FF2B5EF4-FFF2-40B4-BE49-F238E27FC236}">
                <a16:creationId xmlns:a16="http://schemas.microsoft.com/office/drawing/2014/main" id="{F4FEA550-77B8-4321-9D19-026A9F2FB7CA}"/>
              </a:ext>
            </a:extLst>
          </p:cNvPr>
          <p:cNvGraphicFramePr>
            <a:graphicFrameLocks noGrp="1"/>
          </p:cNvGraphicFramePr>
          <p:nvPr>
            <p:extLst>
              <p:ext uri="{D42A27DB-BD31-4B8C-83A1-F6EECF244321}">
                <p14:modId xmlns:p14="http://schemas.microsoft.com/office/powerpoint/2010/main" val="2799192100"/>
              </p:ext>
            </p:extLst>
          </p:nvPr>
        </p:nvGraphicFramePr>
        <p:xfrm>
          <a:off x="5181006" y="8912203"/>
          <a:ext cx="1311870" cy="370840"/>
        </p:xfrm>
        <a:graphic>
          <a:graphicData uri="http://schemas.openxmlformats.org/drawingml/2006/table">
            <a:tbl>
              <a:tblPr firstRow="1" bandRow="1">
                <a:tableStyleId>{F5AB1C69-6EDB-4FF4-983F-18BD219EF322}</a:tableStyleId>
              </a:tblPr>
              <a:tblGrid>
                <a:gridCol w="131187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71 de 74</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3">
            <a:extLst>
              <a:ext uri="{FF2B5EF4-FFF2-40B4-BE49-F238E27FC236}">
                <a16:creationId xmlns:a16="http://schemas.microsoft.com/office/drawing/2014/main" id="{77D274BC-09D7-4DDB-BB61-30797D9476F7}"/>
              </a:ext>
            </a:extLst>
          </p:cNvPr>
          <p:cNvSpPr txBox="1">
            <a:spLocks noChangeArrowheads="1"/>
          </p:cNvSpPr>
          <p:nvPr/>
        </p:nvSpPr>
        <p:spPr bwMode="auto">
          <a:xfrm>
            <a:off x="533400" y="5715000"/>
            <a:ext cx="5791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228600" eaLnBrk="0" hangingPunct="0">
              <a:defRPr sz="1200">
                <a:solidFill>
                  <a:schemeClr val="tx1"/>
                </a:solidFill>
                <a:latin typeface="Arial" panose="020B0604020202020204" pitchFamily="34" charset="0"/>
              </a:defRPr>
            </a:lvl1pPr>
            <a:lvl2pPr marL="742950" indent="-285750" defTabSz="228600" eaLnBrk="0" hangingPunct="0">
              <a:defRPr sz="1200">
                <a:solidFill>
                  <a:schemeClr val="tx1"/>
                </a:solidFill>
                <a:latin typeface="Arial" panose="020B0604020202020204" pitchFamily="34" charset="0"/>
              </a:defRPr>
            </a:lvl2pPr>
            <a:lvl3pPr marL="1139825" indent="-187325" defTabSz="228600" eaLnBrk="0" hangingPunct="0">
              <a:defRPr sz="1200">
                <a:solidFill>
                  <a:schemeClr val="tx1"/>
                </a:solidFill>
                <a:latin typeface="Arial" panose="020B0604020202020204" pitchFamily="34" charset="0"/>
              </a:defRPr>
            </a:lvl3pPr>
            <a:lvl4pPr marL="1600200" indent="-228600" defTabSz="228600" eaLnBrk="0" hangingPunct="0">
              <a:defRPr sz="1200">
                <a:solidFill>
                  <a:schemeClr val="tx1"/>
                </a:solidFill>
                <a:latin typeface="Arial" panose="020B0604020202020204" pitchFamily="34" charset="0"/>
              </a:defRPr>
            </a:lvl4pPr>
            <a:lvl5pPr marL="2057400" indent="-228600" defTabSz="228600" eaLnBrk="0" hangingPunct="0">
              <a:defRPr sz="1200">
                <a:solidFill>
                  <a:schemeClr val="tx1"/>
                </a:solidFill>
                <a:latin typeface="Arial" panose="020B0604020202020204" pitchFamily="34" charset="0"/>
              </a:defRPr>
            </a:lvl5pPr>
            <a:lvl6pPr marL="2514600" indent="-228600" algn="ctr" defTabSz="228600"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228600"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228600"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228600" eaLnBrk="0" fontAlgn="base" hangingPunct="0">
              <a:spcBef>
                <a:spcPct val="0"/>
              </a:spcBef>
              <a:spcAft>
                <a:spcPct val="0"/>
              </a:spcAft>
              <a:defRPr sz="1200">
                <a:solidFill>
                  <a:schemeClr val="tx1"/>
                </a:solidFill>
                <a:latin typeface="Arial" panose="020B0604020202020204" pitchFamily="34" charset="0"/>
              </a:defRPr>
            </a:lvl9pPr>
          </a:lstStyle>
          <a:p>
            <a:pPr lvl="2" algn="just" eaLnBrk="1" hangingPunct="1">
              <a:buFont typeface="Wingdings" panose="05000000000000000000" pitchFamily="2" charset="2"/>
              <a:buChar char="²"/>
            </a:pPr>
            <a:r>
              <a:rPr lang="es-MX" altLang="es-MX">
                <a:cs typeface="Times New Roman" panose="02020603050405020304" pitchFamily="18" charset="0"/>
              </a:rPr>
              <a:t>	Debe usarse éste símbolo para evitar cruce entre líneas del flujo o para llegar a una mejor distribución de los símbolos.</a:t>
            </a:r>
          </a:p>
          <a:p>
            <a:pPr lvl="2" algn="just" eaLnBrk="1" hangingPunct="1">
              <a:buFont typeface="Wingdings" panose="05000000000000000000" pitchFamily="2" charset="2"/>
              <a:buChar char="²"/>
            </a:pPr>
            <a:endParaRPr lang="es-MX" altLang="es-MX">
              <a:cs typeface="Times New Roman" panose="02020603050405020304" pitchFamily="18" charset="0"/>
            </a:endParaRPr>
          </a:p>
          <a:p>
            <a:pPr lvl="2" algn="just" eaLnBrk="1" hangingPunct="1">
              <a:buFont typeface="Wingdings" panose="05000000000000000000" pitchFamily="2" charset="2"/>
              <a:buChar char="²"/>
            </a:pPr>
            <a:r>
              <a:rPr lang="es-MX" altLang="es-MX">
                <a:cs typeface="Times New Roman" panose="02020603050405020304" pitchFamily="18" charset="0"/>
              </a:rPr>
              <a:t>Cada conector debe identificarse con otro cuyo número sea el mismo (el mismo para el envío que para la recepción).</a:t>
            </a:r>
            <a:endParaRPr lang="es-MX" altLang="es-MX">
              <a:cs typeface="Arial" panose="020B0604020202020204" pitchFamily="34" charset="0"/>
            </a:endParaRPr>
          </a:p>
        </p:txBody>
      </p:sp>
      <p:grpSp>
        <p:nvGrpSpPr>
          <p:cNvPr id="186372" name="Group 4">
            <a:extLst>
              <a:ext uri="{FF2B5EF4-FFF2-40B4-BE49-F238E27FC236}">
                <a16:creationId xmlns:a16="http://schemas.microsoft.com/office/drawing/2014/main" id="{4F9D49F8-EC9E-4E46-B657-DFC12F89CFC6}"/>
              </a:ext>
            </a:extLst>
          </p:cNvPr>
          <p:cNvGrpSpPr>
            <a:grpSpLocks/>
          </p:cNvGrpSpPr>
          <p:nvPr/>
        </p:nvGrpSpPr>
        <p:grpSpPr bwMode="auto">
          <a:xfrm>
            <a:off x="2093119" y="7101669"/>
            <a:ext cx="2667000" cy="685800"/>
            <a:chOff x="1392" y="3648"/>
            <a:chExt cx="1680" cy="432"/>
          </a:xfrm>
        </p:grpSpPr>
        <p:sp>
          <p:nvSpPr>
            <p:cNvPr id="186373" name="AutoShape 5">
              <a:extLst>
                <a:ext uri="{FF2B5EF4-FFF2-40B4-BE49-F238E27FC236}">
                  <a16:creationId xmlns:a16="http://schemas.microsoft.com/office/drawing/2014/main" id="{63642C44-7D0A-4186-BE9B-720C5B57C139}"/>
                </a:ext>
              </a:extLst>
            </p:cNvPr>
            <p:cNvSpPr>
              <a:spLocks noChangeArrowheads="1"/>
            </p:cNvSpPr>
            <p:nvPr/>
          </p:nvSpPr>
          <p:spPr bwMode="auto">
            <a:xfrm>
              <a:off x="1968" y="3648"/>
              <a:ext cx="192" cy="192"/>
            </a:xfrm>
            <a:prstGeom prst="flowChartConnector">
              <a:avLst/>
            </a:prstGeom>
            <a:solidFill>
              <a:schemeClr val="bg1"/>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74" name="AutoShape 6">
              <a:extLst>
                <a:ext uri="{FF2B5EF4-FFF2-40B4-BE49-F238E27FC236}">
                  <a16:creationId xmlns:a16="http://schemas.microsoft.com/office/drawing/2014/main" id="{522C0439-EC27-45CF-8763-FBFA022A09FD}"/>
                </a:ext>
              </a:extLst>
            </p:cNvPr>
            <p:cNvSpPr>
              <a:spLocks noChangeArrowheads="1"/>
            </p:cNvSpPr>
            <p:nvPr/>
          </p:nvSpPr>
          <p:spPr bwMode="auto">
            <a:xfrm>
              <a:off x="2304" y="3648"/>
              <a:ext cx="192" cy="192"/>
            </a:xfrm>
            <a:prstGeom prst="flowChartConnector">
              <a:avLst/>
            </a:prstGeom>
            <a:solidFill>
              <a:schemeClr val="bg1"/>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75" name="Line 7">
              <a:extLst>
                <a:ext uri="{FF2B5EF4-FFF2-40B4-BE49-F238E27FC236}">
                  <a16:creationId xmlns:a16="http://schemas.microsoft.com/office/drawing/2014/main" id="{89AA577F-490C-4E1A-87F1-70D3CB017101}"/>
                </a:ext>
              </a:extLst>
            </p:cNvPr>
            <p:cNvSpPr>
              <a:spLocks noChangeShapeType="1"/>
            </p:cNvSpPr>
            <p:nvPr/>
          </p:nvSpPr>
          <p:spPr bwMode="auto">
            <a:xfrm flipV="1">
              <a:off x="2064" y="3840"/>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6376" name="Line 8">
              <a:extLst>
                <a:ext uri="{FF2B5EF4-FFF2-40B4-BE49-F238E27FC236}">
                  <a16:creationId xmlns:a16="http://schemas.microsoft.com/office/drawing/2014/main" id="{55C2E20B-21B2-4B91-917C-9A4B62A96C21}"/>
                </a:ext>
              </a:extLst>
            </p:cNvPr>
            <p:cNvSpPr>
              <a:spLocks noChangeShapeType="1"/>
            </p:cNvSpPr>
            <p:nvPr/>
          </p:nvSpPr>
          <p:spPr bwMode="auto">
            <a:xfrm>
              <a:off x="2400" y="3840"/>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6377" name="Text Box 9">
              <a:extLst>
                <a:ext uri="{FF2B5EF4-FFF2-40B4-BE49-F238E27FC236}">
                  <a16:creationId xmlns:a16="http://schemas.microsoft.com/office/drawing/2014/main" id="{201F5471-91D4-4A69-BA16-8DB43712D4AB}"/>
                </a:ext>
              </a:extLst>
            </p:cNvPr>
            <p:cNvSpPr txBox="1">
              <a:spLocks noChangeArrowheads="1"/>
            </p:cNvSpPr>
            <p:nvPr/>
          </p:nvSpPr>
          <p:spPr bwMode="auto">
            <a:xfrm>
              <a:off x="1920" y="3676"/>
              <a:ext cx="2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sz="1100"/>
                <a:t>  3</a:t>
              </a:r>
            </a:p>
          </p:txBody>
        </p:sp>
        <p:sp>
          <p:nvSpPr>
            <p:cNvPr id="186378" name="Text Box 10">
              <a:extLst>
                <a:ext uri="{FF2B5EF4-FFF2-40B4-BE49-F238E27FC236}">
                  <a16:creationId xmlns:a16="http://schemas.microsoft.com/office/drawing/2014/main" id="{9A19C5A5-AFE4-4345-8CFC-502C885D31F1}"/>
                </a:ext>
              </a:extLst>
            </p:cNvPr>
            <p:cNvSpPr txBox="1">
              <a:spLocks noChangeArrowheads="1"/>
            </p:cNvSpPr>
            <p:nvPr/>
          </p:nvSpPr>
          <p:spPr bwMode="auto">
            <a:xfrm>
              <a:off x="2256" y="3676"/>
              <a:ext cx="2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sz="1100"/>
                <a:t>  3</a:t>
              </a:r>
            </a:p>
          </p:txBody>
        </p:sp>
        <p:sp>
          <p:nvSpPr>
            <p:cNvPr id="186379" name="Text Box 11">
              <a:extLst>
                <a:ext uri="{FF2B5EF4-FFF2-40B4-BE49-F238E27FC236}">
                  <a16:creationId xmlns:a16="http://schemas.microsoft.com/office/drawing/2014/main" id="{F64841F2-F0CE-46C7-A6C6-3A6B51DD1769}"/>
                </a:ext>
              </a:extLst>
            </p:cNvPr>
            <p:cNvSpPr txBox="1">
              <a:spLocks noChangeArrowheads="1"/>
            </p:cNvSpPr>
            <p:nvPr/>
          </p:nvSpPr>
          <p:spPr bwMode="auto">
            <a:xfrm>
              <a:off x="1392" y="3888"/>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a:t>(salida)</a:t>
              </a:r>
            </a:p>
          </p:txBody>
        </p:sp>
        <p:sp>
          <p:nvSpPr>
            <p:cNvPr id="186380" name="Text Box 12">
              <a:extLst>
                <a:ext uri="{FF2B5EF4-FFF2-40B4-BE49-F238E27FC236}">
                  <a16:creationId xmlns:a16="http://schemas.microsoft.com/office/drawing/2014/main" id="{D8CAE754-E634-462C-A839-653A801E1C37}"/>
                </a:ext>
              </a:extLst>
            </p:cNvPr>
            <p:cNvSpPr txBox="1">
              <a:spLocks noChangeArrowheads="1"/>
            </p:cNvSpPr>
            <p:nvPr/>
          </p:nvSpPr>
          <p:spPr bwMode="auto">
            <a:xfrm>
              <a:off x="2496" y="3888"/>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a:t>(entrada)</a:t>
              </a:r>
            </a:p>
          </p:txBody>
        </p:sp>
      </p:grpSp>
      <p:sp>
        <p:nvSpPr>
          <p:cNvPr id="186381" name="Text Box 13">
            <a:extLst>
              <a:ext uri="{FF2B5EF4-FFF2-40B4-BE49-F238E27FC236}">
                <a16:creationId xmlns:a16="http://schemas.microsoft.com/office/drawing/2014/main" id="{D08764A6-F47E-453D-9A89-000BD8A05EFB}"/>
              </a:ext>
            </a:extLst>
          </p:cNvPr>
          <p:cNvSpPr txBox="1">
            <a:spLocks noChangeArrowheads="1"/>
          </p:cNvSpPr>
          <p:nvPr/>
        </p:nvSpPr>
        <p:spPr bwMode="auto">
          <a:xfrm>
            <a:off x="2400795" y="4293382"/>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El CONECTOR representa la conexión o enlace de una parte del diagrama de flujo con otra parte lejana del mismo.</a:t>
            </a:r>
          </a:p>
        </p:txBody>
      </p:sp>
      <p:sp>
        <p:nvSpPr>
          <p:cNvPr id="186382" name="AutoShape 14">
            <a:extLst>
              <a:ext uri="{FF2B5EF4-FFF2-40B4-BE49-F238E27FC236}">
                <a16:creationId xmlns:a16="http://schemas.microsoft.com/office/drawing/2014/main" id="{EB7B5371-BD49-4BAC-8A7B-D35DCD964F5C}"/>
              </a:ext>
            </a:extLst>
          </p:cNvPr>
          <p:cNvSpPr>
            <a:spLocks noChangeArrowheads="1"/>
          </p:cNvSpPr>
          <p:nvPr/>
        </p:nvSpPr>
        <p:spPr bwMode="auto">
          <a:xfrm>
            <a:off x="941883" y="4137807"/>
            <a:ext cx="852487" cy="852488"/>
          </a:xfrm>
          <a:prstGeom prst="flowChartConnector">
            <a:avLst/>
          </a:prstGeom>
          <a:solidFill>
            <a:schemeClr val="bg1"/>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83" name="AutoShape 15">
            <a:extLst>
              <a:ext uri="{FF2B5EF4-FFF2-40B4-BE49-F238E27FC236}">
                <a16:creationId xmlns:a16="http://schemas.microsoft.com/office/drawing/2014/main" id="{8D919690-BC6D-4866-B3F6-103E9AFBA8CD}"/>
              </a:ext>
            </a:extLst>
          </p:cNvPr>
          <p:cNvSpPr>
            <a:spLocks noChangeArrowheads="1"/>
          </p:cNvSpPr>
          <p:nvPr/>
        </p:nvSpPr>
        <p:spPr bwMode="auto">
          <a:xfrm>
            <a:off x="879970" y="1470807"/>
            <a:ext cx="1066800" cy="7620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84" name="Text Box 16">
            <a:extLst>
              <a:ext uri="{FF2B5EF4-FFF2-40B4-BE49-F238E27FC236}">
                <a16:creationId xmlns:a16="http://schemas.microsoft.com/office/drawing/2014/main" id="{4F74B6D9-4E51-4F74-B3C6-F74352AB33E0}"/>
              </a:ext>
            </a:extLst>
          </p:cNvPr>
          <p:cNvSpPr txBox="1">
            <a:spLocks noChangeArrowheads="1"/>
          </p:cNvSpPr>
          <p:nvPr/>
        </p:nvSpPr>
        <p:spPr bwMode="auto">
          <a:xfrm>
            <a:off x="2403970" y="1470807"/>
            <a:ext cx="3505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spcBef>
                <a:spcPct val="50000"/>
              </a:spcBef>
            </a:pPr>
            <a:r>
              <a:rPr lang="es-MX" altLang="es-MX"/>
              <a:t>Este símbolo representa un ARCHIVO común y corriente de oficina, donde se guarda un documento en forma </a:t>
            </a:r>
            <a:r>
              <a:rPr lang="es-MX" altLang="es-MX" b="1"/>
              <a:t>temporal</a:t>
            </a:r>
            <a:r>
              <a:rPr lang="es-MX" altLang="es-MX"/>
              <a:t>.</a:t>
            </a:r>
          </a:p>
        </p:txBody>
      </p:sp>
      <p:sp>
        <p:nvSpPr>
          <p:cNvPr id="186385" name="Text Box 17">
            <a:extLst>
              <a:ext uri="{FF2B5EF4-FFF2-40B4-BE49-F238E27FC236}">
                <a16:creationId xmlns:a16="http://schemas.microsoft.com/office/drawing/2014/main" id="{BD822CB4-EB6A-4038-81F8-50CE196589C8}"/>
              </a:ext>
            </a:extLst>
          </p:cNvPr>
          <p:cNvSpPr txBox="1">
            <a:spLocks noChangeArrowheads="1"/>
          </p:cNvSpPr>
          <p:nvPr/>
        </p:nvSpPr>
        <p:spPr bwMode="auto">
          <a:xfrm>
            <a:off x="2400795" y="2842407"/>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Este símbolo representa un ARCHIVO común y corriente de oficina, donde se guarda un documento en forma </a:t>
            </a:r>
            <a:r>
              <a:rPr lang="es-MX" altLang="es-MX" b="1"/>
              <a:t>permanente</a:t>
            </a:r>
            <a:r>
              <a:rPr lang="es-MX" altLang="es-MX"/>
              <a:t>.</a:t>
            </a:r>
          </a:p>
        </p:txBody>
      </p:sp>
      <p:sp>
        <p:nvSpPr>
          <p:cNvPr id="186386" name="AutoShape 18">
            <a:extLst>
              <a:ext uri="{FF2B5EF4-FFF2-40B4-BE49-F238E27FC236}">
                <a16:creationId xmlns:a16="http://schemas.microsoft.com/office/drawing/2014/main" id="{D3B4F070-C029-4D06-B054-452FAE2A495D}"/>
              </a:ext>
            </a:extLst>
          </p:cNvPr>
          <p:cNvSpPr>
            <a:spLocks noChangeArrowheads="1"/>
          </p:cNvSpPr>
          <p:nvPr/>
        </p:nvSpPr>
        <p:spPr bwMode="auto">
          <a:xfrm>
            <a:off x="883145" y="2918607"/>
            <a:ext cx="911225" cy="685800"/>
          </a:xfrm>
          <a:prstGeom prst="flowChartMerge">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9" name="Line 14">
            <a:extLst>
              <a:ext uri="{FF2B5EF4-FFF2-40B4-BE49-F238E27FC236}">
                <a16:creationId xmlns:a16="http://schemas.microsoft.com/office/drawing/2014/main" id="{E5096BA7-3134-48AA-8985-659D1523F13E}"/>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0" name="Line 17">
            <a:extLst>
              <a:ext uri="{FF2B5EF4-FFF2-40B4-BE49-F238E27FC236}">
                <a16:creationId xmlns:a16="http://schemas.microsoft.com/office/drawing/2014/main" id="{D78EC9C5-C0AE-4F10-A035-120B870B093E}"/>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1" name="Line 15">
            <a:extLst>
              <a:ext uri="{FF2B5EF4-FFF2-40B4-BE49-F238E27FC236}">
                <a16:creationId xmlns:a16="http://schemas.microsoft.com/office/drawing/2014/main" id="{EFEB4F01-2E4F-42A4-848C-C95D1DE99CE9}"/>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 name="Line 16">
            <a:extLst>
              <a:ext uri="{FF2B5EF4-FFF2-40B4-BE49-F238E27FC236}">
                <a16:creationId xmlns:a16="http://schemas.microsoft.com/office/drawing/2014/main" id="{5C6CC1F6-35AE-4A48-A92A-AC0096C9ACD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23" name="Tabla 22">
            <a:extLst>
              <a:ext uri="{FF2B5EF4-FFF2-40B4-BE49-F238E27FC236}">
                <a16:creationId xmlns:a16="http://schemas.microsoft.com/office/drawing/2014/main" id="{72FBB864-B93E-4E44-B65F-FFD17FFEB0B9}"/>
              </a:ext>
            </a:extLst>
          </p:cNvPr>
          <p:cNvGraphicFramePr>
            <a:graphicFrameLocks noGrp="1"/>
          </p:cNvGraphicFramePr>
          <p:nvPr>
            <p:extLst>
              <p:ext uri="{D42A27DB-BD31-4B8C-83A1-F6EECF244321}">
                <p14:modId xmlns:p14="http://schemas.microsoft.com/office/powerpoint/2010/main" val="3415980252"/>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24" name="Picture 2077" descr="Resultado de imagen para ayuntamiento de tlatlauquitepec">
            <a:hlinkClick r:id="rId2"/>
            <a:extLst>
              <a:ext uri="{FF2B5EF4-FFF2-40B4-BE49-F238E27FC236}">
                <a16:creationId xmlns:a16="http://schemas.microsoft.com/office/drawing/2014/main" id="{474AB378-6968-4453-A56E-3C018B63F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a 24">
            <a:extLst>
              <a:ext uri="{FF2B5EF4-FFF2-40B4-BE49-F238E27FC236}">
                <a16:creationId xmlns:a16="http://schemas.microsoft.com/office/drawing/2014/main" id="{5EBCB6DD-FC8C-4195-B079-B6A8FE64FDD2}"/>
              </a:ext>
            </a:extLst>
          </p:cNvPr>
          <p:cNvGraphicFramePr>
            <a:graphicFrameLocks noGrp="1"/>
          </p:cNvGraphicFramePr>
          <p:nvPr>
            <p:extLst>
              <p:ext uri="{D42A27DB-BD31-4B8C-83A1-F6EECF244321}">
                <p14:modId xmlns:p14="http://schemas.microsoft.com/office/powerpoint/2010/main" val="624617434"/>
              </p:ext>
            </p:extLst>
          </p:nvPr>
        </p:nvGraphicFramePr>
        <p:xfrm>
          <a:off x="5228634" y="8912203"/>
          <a:ext cx="1264242" cy="370840"/>
        </p:xfrm>
        <a:graphic>
          <a:graphicData uri="http://schemas.openxmlformats.org/drawingml/2006/table">
            <a:tbl>
              <a:tblPr firstRow="1" bandRow="1">
                <a:tableStyleId>{F5AB1C69-6EDB-4FF4-983F-18BD219EF322}</a:tableStyleId>
              </a:tblPr>
              <a:tblGrid>
                <a:gridCol w="126424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72 de 74</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5" name="AutoShape 3">
            <a:extLst>
              <a:ext uri="{FF2B5EF4-FFF2-40B4-BE49-F238E27FC236}">
                <a16:creationId xmlns:a16="http://schemas.microsoft.com/office/drawing/2014/main" id="{CF6E6977-2B9D-4B26-B28C-19EEE215B745}"/>
              </a:ext>
            </a:extLst>
          </p:cNvPr>
          <p:cNvSpPr>
            <a:spLocks noChangeArrowheads="1"/>
          </p:cNvSpPr>
          <p:nvPr/>
        </p:nvSpPr>
        <p:spPr bwMode="auto">
          <a:xfrm>
            <a:off x="1219200" y="4267200"/>
            <a:ext cx="698500" cy="685800"/>
          </a:xfrm>
          <a:prstGeom prst="flowChartOffpageConnector">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7396" name="Text Box 4">
            <a:extLst>
              <a:ext uri="{FF2B5EF4-FFF2-40B4-BE49-F238E27FC236}">
                <a16:creationId xmlns:a16="http://schemas.microsoft.com/office/drawing/2014/main" id="{81798036-3FBE-4B43-A541-304A62CB0C43}"/>
              </a:ext>
            </a:extLst>
          </p:cNvPr>
          <p:cNvSpPr txBox="1">
            <a:spLocks noChangeArrowheads="1"/>
          </p:cNvSpPr>
          <p:nvPr/>
        </p:nvSpPr>
        <p:spPr bwMode="auto">
          <a:xfrm>
            <a:off x="2514600" y="4267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EL CONECTOR DE PÁGINA representa una conexión o enlace con otra hoja diferente, en la que continúa el diagrama de flujo de la documentación o información del mismo procedimiento.</a:t>
            </a:r>
          </a:p>
        </p:txBody>
      </p:sp>
      <p:sp>
        <p:nvSpPr>
          <p:cNvPr id="187397" name="Text Box 5">
            <a:extLst>
              <a:ext uri="{FF2B5EF4-FFF2-40B4-BE49-F238E27FC236}">
                <a16:creationId xmlns:a16="http://schemas.microsoft.com/office/drawing/2014/main" id="{9D89735D-047E-4B1F-9EFF-240B3AA2F26B}"/>
              </a:ext>
            </a:extLst>
          </p:cNvPr>
          <p:cNvSpPr txBox="1">
            <a:spLocks noChangeArrowheads="1"/>
          </p:cNvSpPr>
          <p:nvPr/>
        </p:nvSpPr>
        <p:spPr bwMode="auto">
          <a:xfrm>
            <a:off x="2438400" y="2362200"/>
            <a:ext cx="350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spcBef>
                <a:spcPct val="50000"/>
              </a:spcBef>
            </a:pPr>
            <a:r>
              <a:rPr lang="es-MX" altLang="es-MX" dirty="0"/>
              <a:t>Este símbolo representa cuando la información enviada, recibida o generada sea por medios electromagnéticos; se tendrá también que representar cuando sean varias copias en alguna medio magnético, señalando su destino tal y como se señala en el caso de los documentos.</a:t>
            </a:r>
            <a:endParaRPr lang="es-MX" altLang="es-MX" b="1" dirty="0"/>
          </a:p>
        </p:txBody>
      </p:sp>
      <p:sp>
        <p:nvSpPr>
          <p:cNvPr id="187398" name="Freeform 6">
            <a:extLst>
              <a:ext uri="{FF2B5EF4-FFF2-40B4-BE49-F238E27FC236}">
                <a16:creationId xmlns:a16="http://schemas.microsoft.com/office/drawing/2014/main" id="{D2D6FC69-D8FE-454C-9E51-6BB311B44959}"/>
              </a:ext>
            </a:extLst>
          </p:cNvPr>
          <p:cNvSpPr>
            <a:spLocks noEditPoints="1"/>
          </p:cNvSpPr>
          <p:nvPr/>
        </p:nvSpPr>
        <p:spPr bwMode="auto">
          <a:xfrm>
            <a:off x="1143000" y="2362200"/>
            <a:ext cx="914400" cy="914400"/>
          </a:xfrm>
          <a:custGeom>
            <a:avLst/>
            <a:gdLst>
              <a:gd name="T0" fmla="*/ 471 w 520"/>
              <a:gd name="T1" fmla="*/ 48 h 392"/>
              <a:gd name="T2" fmla="*/ 504 w 520"/>
              <a:gd name="T3" fmla="*/ 48 h 392"/>
              <a:gd name="T4" fmla="*/ 504 w 520"/>
              <a:gd name="T5" fmla="*/ 25 h 392"/>
              <a:gd name="T6" fmla="*/ 471 w 520"/>
              <a:gd name="T7" fmla="*/ 25 h 392"/>
              <a:gd name="T8" fmla="*/ 471 w 520"/>
              <a:gd name="T9" fmla="*/ 48 h 392"/>
              <a:gd name="T10" fmla="*/ 16 w 520"/>
              <a:gd name="T11" fmla="*/ 48 h 392"/>
              <a:gd name="T12" fmla="*/ 49 w 520"/>
              <a:gd name="T13" fmla="*/ 48 h 392"/>
              <a:gd name="T14" fmla="*/ 49 w 520"/>
              <a:gd name="T15" fmla="*/ 25 h 392"/>
              <a:gd name="T16" fmla="*/ 16 w 520"/>
              <a:gd name="T17" fmla="*/ 25 h 392"/>
              <a:gd name="T18" fmla="*/ 16 w 520"/>
              <a:gd name="T19" fmla="*/ 48 h 392"/>
              <a:gd name="T20" fmla="*/ 130 w 520"/>
              <a:gd name="T21" fmla="*/ 392 h 392"/>
              <a:gd name="T22" fmla="*/ 390 w 520"/>
              <a:gd name="T23" fmla="*/ 392 h 392"/>
              <a:gd name="T24" fmla="*/ 390 w 520"/>
              <a:gd name="T25" fmla="*/ 264 h 392"/>
              <a:gd name="T26" fmla="*/ 388 w 520"/>
              <a:gd name="T27" fmla="*/ 255 h 392"/>
              <a:gd name="T28" fmla="*/ 381 w 520"/>
              <a:gd name="T29" fmla="*/ 248 h 392"/>
              <a:gd name="T30" fmla="*/ 369 w 520"/>
              <a:gd name="T31" fmla="*/ 244 h 392"/>
              <a:gd name="T32" fmla="*/ 151 w 520"/>
              <a:gd name="T33" fmla="*/ 244 h 392"/>
              <a:gd name="T34" fmla="*/ 139 w 520"/>
              <a:gd name="T35" fmla="*/ 248 h 392"/>
              <a:gd name="T36" fmla="*/ 132 w 520"/>
              <a:gd name="T37" fmla="*/ 255 h 392"/>
              <a:gd name="T38" fmla="*/ 130 w 520"/>
              <a:gd name="T39" fmla="*/ 264 h 392"/>
              <a:gd name="T40" fmla="*/ 130 w 520"/>
              <a:gd name="T41" fmla="*/ 392 h 392"/>
              <a:gd name="T42" fmla="*/ 64 w 520"/>
              <a:gd name="T43" fmla="*/ 196 h 392"/>
              <a:gd name="T44" fmla="*/ 456 w 520"/>
              <a:gd name="T45" fmla="*/ 196 h 392"/>
              <a:gd name="T46" fmla="*/ 456 w 520"/>
              <a:gd name="T47" fmla="*/ 0 h 392"/>
              <a:gd name="T48" fmla="*/ 64 w 520"/>
              <a:gd name="T49" fmla="*/ 0 h 392"/>
              <a:gd name="T50" fmla="*/ 64 w 520"/>
              <a:gd name="T51" fmla="*/ 196 h 392"/>
              <a:gd name="T52" fmla="*/ 0 w 520"/>
              <a:gd name="T53" fmla="*/ 356 h 392"/>
              <a:gd name="T54" fmla="*/ 49 w 520"/>
              <a:gd name="T55" fmla="*/ 392 h 392"/>
              <a:gd name="T56" fmla="*/ 494 w 520"/>
              <a:gd name="T57" fmla="*/ 392 h 392"/>
              <a:gd name="T58" fmla="*/ 504 w 520"/>
              <a:gd name="T59" fmla="*/ 391 h 392"/>
              <a:gd name="T60" fmla="*/ 513 w 520"/>
              <a:gd name="T61" fmla="*/ 387 h 392"/>
              <a:gd name="T62" fmla="*/ 518 w 520"/>
              <a:gd name="T63" fmla="*/ 381 h 392"/>
              <a:gd name="T64" fmla="*/ 520 w 520"/>
              <a:gd name="T65" fmla="*/ 373 h 392"/>
              <a:gd name="T66" fmla="*/ 520 w 520"/>
              <a:gd name="T67" fmla="*/ 19 h 392"/>
              <a:gd name="T68" fmla="*/ 518 w 520"/>
              <a:gd name="T69" fmla="*/ 12 h 392"/>
              <a:gd name="T70" fmla="*/ 513 w 520"/>
              <a:gd name="T71" fmla="*/ 5 h 392"/>
              <a:gd name="T72" fmla="*/ 504 w 520"/>
              <a:gd name="T73" fmla="*/ 1 h 392"/>
              <a:gd name="T74" fmla="*/ 494 w 520"/>
              <a:gd name="T75" fmla="*/ 0 h 392"/>
              <a:gd name="T76" fmla="*/ 26 w 520"/>
              <a:gd name="T77" fmla="*/ 0 h 392"/>
              <a:gd name="T78" fmla="*/ 16 w 520"/>
              <a:gd name="T79" fmla="*/ 1 h 392"/>
              <a:gd name="T80" fmla="*/ 7 w 520"/>
              <a:gd name="T81" fmla="*/ 5 h 392"/>
              <a:gd name="T82" fmla="*/ 2 w 520"/>
              <a:gd name="T83" fmla="*/ 12 h 392"/>
              <a:gd name="T84" fmla="*/ 0 w 520"/>
              <a:gd name="T85" fmla="*/ 19 h 392"/>
              <a:gd name="T86" fmla="*/ 0 w 520"/>
              <a:gd name="T87" fmla="*/ 356 h 392"/>
              <a:gd name="T88" fmla="*/ 182 w 520"/>
              <a:gd name="T89" fmla="*/ 364 h 392"/>
              <a:gd name="T90" fmla="*/ 246 w 520"/>
              <a:gd name="T91" fmla="*/ 364 h 392"/>
              <a:gd name="T92" fmla="*/ 246 w 520"/>
              <a:gd name="T93" fmla="*/ 265 h 392"/>
              <a:gd name="T94" fmla="*/ 182 w 520"/>
              <a:gd name="T95" fmla="*/ 265 h 392"/>
              <a:gd name="T96" fmla="*/ 182 w 520"/>
              <a:gd name="T97" fmla="*/ 364 h 3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0"/>
              <a:gd name="T148" fmla="*/ 0 h 392"/>
              <a:gd name="T149" fmla="*/ 520 w 520"/>
              <a:gd name="T150" fmla="*/ 392 h 3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0" h="392">
                <a:moveTo>
                  <a:pt x="471" y="48"/>
                </a:moveTo>
                <a:lnTo>
                  <a:pt x="504" y="48"/>
                </a:lnTo>
                <a:lnTo>
                  <a:pt x="504" y="25"/>
                </a:lnTo>
                <a:lnTo>
                  <a:pt x="471" y="25"/>
                </a:lnTo>
                <a:lnTo>
                  <a:pt x="471" y="48"/>
                </a:lnTo>
                <a:close/>
                <a:moveTo>
                  <a:pt x="16" y="48"/>
                </a:moveTo>
                <a:lnTo>
                  <a:pt x="49" y="48"/>
                </a:lnTo>
                <a:lnTo>
                  <a:pt x="49" y="25"/>
                </a:lnTo>
                <a:lnTo>
                  <a:pt x="16" y="25"/>
                </a:lnTo>
                <a:lnTo>
                  <a:pt x="16" y="48"/>
                </a:lnTo>
                <a:close/>
                <a:moveTo>
                  <a:pt x="130" y="392"/>
                </a:moveTo>
                <a:lnTo>
                  <a:pt x="390" y="392"/>
                </a:lnTo>
                <a:lnTo>
                  <a:pt x="390" y="264"/>
                </a:lnTo>
                <a:lnTo>
                  <a:pt x="388" y="255"/>
                </a:lnTo>
                <a:lnTo>
                  <a:pt x="381" y="248"/>
                </a:lnTo>
                <a:lnTo>
                  <a:pt x="369" y="244"/>
                </a:lnTo>
                <a:lnTo>
                  <a:pt x="151" y="244"/>
                </a:lnTo>
                <a:lnTo>
                  <a:pt x="139" y="248"/>
                </a:lnTo>
                <a:lnTo>
                  <a:pt x="132" y="255"/>
                </a:lnTo>
                <a:lnTo>
                  <a:pt x="130" y="264"/>
                </a:lnTo>
                <a:lnTo>
                  <a:pt x="130" y="392"/>
                </a:lnTo>
                <a:close/>
                <a:moveTo>
                  <a:pt x="64" y="196"/>
                </a:moveTo>
                <a:lnTo>
                  <a:pt x="456" y="196"/>
                </a:lnTo>
                <a:lnTo>
                  <a:pt x="456" y="0"/>
                </a:lnTo>
                <a:lnTo>
                  <a:pt x="64" y="0"/>
                </a:lnTo>
                <a:lnTo>
                  <a:pt x="64" y="196"/>
                </a:lnTo>
                <a:close/>
                <a:moveTo>
                  <a:pt x="0" y="356"/>
                </a:moveTo>
                <a:lnTo>
                  <a:pt x="49" y="392"/>
                </a:lnTo>
                <a:lnTo>
                  <a:pt x="494" y="392"/>
                </a:lnTo>
                <a:lnTo>
                  <a:pt x="504" y="391"/>
                </a:lnTo>
                <a:lnTo>
                  <a:pt x="513" y="387"/>
                </a:lnTo>
                <a:lnTo>
                  <a:pt x="518" y="381"/>
                </a:lnTo>
                <a:lnTo>
                  <a:pt x="520" y="373"/>
                </a:lnTo>
                <a:lnTo>
                  <a:pt x="520" y="19"/>
                </a:lnTo>
                <a:lnTo>
                  <a:pt x="518" y="12"/>
                </a:lnTo>
                <a:lnTo>
                  <a:pt x="513" y="5"/>
                </a:lnTo>
                <a:lnTo>
                  <a:pt x="504" y="1"/>
                </a:lnTo>
                <a:lnTo>
                  <a:pt x="494" y="0"/>
                </a:lnTo>
                <a:lnTo>
                  <a:pt x="26" y="0"/>
                </a:lnTo>
                <a:lnTo>
                  <a:pt x="16" y="1"/>
                </a:lnTo>
                <a:lnTo>
                  <a:pt x="7" y="5"/>
                </a:lnTo>
                <a:lnTo>
                  <a:pt x="2" y="12"/>
                </a:lnTo>
                <a:lnTo>
                  <a:pt x="0" y="19"/>
                </a:lnTo>
                <a:lnTo>
                  <a:pt x="0" y="356"/>
                </a:lnTo>
                <a:close/>
                <a:moveTo>
                  <a:pt x="182" y="364"/>
                </a:moveTo>
                <a:lnTo>
                  <a:pt x="246" y="364"/>
                </a:lnTo>
                <a:lnTo>
                  <a:pt x="246" y="265"/>
                </a:lnTo>
                <a:lnTo>
                  <a:pt x="182" y="265"/>
                </a:lnTo>
                <a:lnTo>
                  <a:pt x="182" y="364"/>
                </a:lnTo>
                <a:close/>
              </a:path>
            </a:pathLst>
          </a:custGeom>
          <a:solidFill>
            <a:srgbClr val="000000"/>
          </a:solidFill>
          <a:ln w="3175">
            <a:solidFill>
              <a:srgbClr val="000000"/>
            </a:solidFill>
            <a:prstDash val="solid"/>
            <a:round/>
            <a:headEnd/>
            <a:tailEnd/>
          </a:ln>
        </p:spPr>
        <p:txBody>
          <a:bodyPr/>
          <a:lstStyle/>
          <a:p>
            <a:endParaRPr lang="es-MX"/>
          </a:p>
        </p:txBody>
      </p:sp>
      <p:sp>
        <p:nvSpPr>
          <p:cNvPr id="7" name="Line 14">
            <a:extLst>
              <a:ext uri="{FF2B5EF4-FFF2-40B4-BE49-F238E27FC236}">
                <a16:creationId xmlns:a16="http://schemas.microsoft.com/office/drawing/2014/main" id="{2844A630-B2C3-45A0-86F9-28B538A0031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7">
            <a:extLst>
              <a:ext uri="{FF2B5EF4-FFF2-40B4-BE49-F238E27FC236}">
                <a16:creationId xmlns:a16="http://schemas.microsoft.com/office/drawing/2014/main" id="{4EA38DA3-9B71-4B90-AF08-F62721ECC34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5">
            <a:extLst>
              <a:ext uri="{FF2B5EF4-FFF2-40B4-BE49-F238E27FC236}">
                <a16:creationId xmlns:a16="http://schemas.microsoft.com/office/drawing/2014/main" id="{68D2B047-F080-4599-ABC1-EF6B8CC73FF1}"/>
              </a:ext>
            </a:extLst>
          </p:cNvPr>
          <p:cNvSpPr>
            <a:spLocks noChangeShapeType="1"/>
          </p:cNvSpPr>
          <p:nvPr/>
        </p:nvSpPr>
        <p:spPr bwMode="auto">
          <a:xfrm flipH="1">
            <a:off x="6453187" y="408777"/>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Line 16">
            <a:extLst>
              <a:ext uri="{FF2B5EF4-FFF2-40B4-BE49-F238E27FC236}">
                <a16:creationId xmlns:a16="http://schemas.microsoft.com/office/drawing/2014/main" id="{6C89A0FA-308D-4C9C-B31B-598D0AFF572A}"/>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11" name="Tabla 10">
            <a:extLst>
              <a:ext uri="{FF2B5EF4-FFF2-40B4-BE49-F238E27FC236}">
                <a16:creationId xmlns:a16="http://schemas.microsoft.com/office/drawing/2014/main" id="{24E181B1-4D74-43F4-BD8E-6877240A9C73}"/>
              </a:ext>
            </a:extLst>
          </p:cNvPr>
          <p:cNvGraphicFramePr>
            <a:graphicFrameLocks noGrp="1"/>
          </p:cNvGraphicFramePr>
          <p:nvPr>
            <p:extLst>
              <p:ext uri="{D42A27DB-BD31-4B8C-83A1-F6EECF244321}">
                <p14:modId xmlns:p14="http://schemas.microsoft.com/office/powerpoint/2010/main" val="1592077204"/>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2" name="Picture 2077" descr="Resultado de imagen para ayuntamiento de tlatlauquitepec">
            <a:hlinkClick r:id="rId2"/>
            <a:extLst>
              <a:ext uri="{FF2B5EF4-FFF2-40B4-BE49-F238E27FC236}">
                <a16:creationId xmlns:a16="http://schemas.microsoft.com/office/drawing/2014/main" id="{984BC1A0-F6B6-461B-B011-9CF6A7959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a 12">
            <a:extLst>
              <a:ext uri="{FF2B5EF4-FFF2-40B4-BE49-F238E27FC236}">
                <a16:creationId xmlns:a16="http://schemas.microsoft.com/office/drawing/2014/main" id="{AFF580C1-A85C-4303-BF1B-BF4D0F669D4B}"/>
              </a:ext>
            </a:extLst>
          </p:cNvPr>
          <p:cNvGraphicFramePr>
            <a:graphicFrameLocks noGrp="1"/>
          </p:cNvGraphicFramePr>
          <p:nvPr>
            <p:extLst>
              <p:ext uri="{D42A27DB-BD31-4B8C-83A1-F6EECF244321}">
                <p14:modId xmlns:p14="http://schemas.microsoft.com/office/powerpoint/2010/main" val="2167308405"/>
              </p:ext>
            </p:extLst>
          </p:nvPr>
        </p:nvGraphicFramePr>
        <p:xfrm>
          <a:off x="5181006" y="8912203"/>
          <a:ext cx="1311870" cy="370840"/>
        </p:xfrm>
        <a:graphic>
          <a:graphicData uri="http://schemas.openxmlformats.org/drawingml/2006/table">
            <a:tbl>
              <a:tblPr firstRow="1" bandRow="1">
                <a:tableStyleId>{F5AB1C69-6EDB-4FF4-983F-18BD219EF322}</a:tableStyleId>
              </a:tblPr>
              <a:tblGrid>
                <a:gridCol w="131187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73 de 74</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AB2D20-B357-4166-B4B7-D504577E1998}"/>
              </a:ext>
            </a:extLst>
          </p:cNvPr>
          <p:cNvSpPr/>
          <p:nvPr/>
        </p:nvSpPr>
        <p:spPr>
          <a:xfrm>
            <a:off x="548680" y="1422929"/>
            <a:ext cx="5760640" cy="1631216"/>
          </a:xfrm>
          <a:prstGeom prst="rect">
            <a:avLst/>
          </a:prstGeom>
        </p:spPr>
        <p:txBody>
          <a:bodyPr wrap="square">
            <a:spAutoFit/>
          </a:bodyPr>
          <a:lstStyle/>
          <a:p>
            <a:pPr lvl="0" eaLnBrk="0" hangingPunct="0"/>
            <a:r>
              <a:rPr lang="es-MX" altLang="es-MX" sz="2000" b="1" dirty="0">
                <a:solidFill>
                  <a:schemeClr val="bg1">
                    <a:lumMod val="65000"/>
                  </a:schemeClr>
                </a:solidFill>
                <a:ea typeface="Calibri" panose="020F0502020204030204" pitchFamily="34" charset="0"/>
                <a:cs typeface="Arial" panose="020B0604020202020204" pitchFamily="34" charset="0"/>
              </a:rPr>
              <a:t>MANUAL DE PROCEDIMIENTOS DE LA DIRECCION DEL REGISTRO CIVIL</a:t>
            </a:r>
          </a:p>
          <a:p>
            <a:pPr lvl="0" eaLnBrk="0" hangingPunct="0"/>
            <a:endParaRPr lang="es-MX" altLang="es-MX" sz="2000" b="1" dirty="0">
              <a:solidFill>
                <a:schemeClr val="bg1">
                  <a:lumMod val="65000"/>
                </a:schemeClr>
              </a:solidFill>
              <a:cs typeface="Arial" panose="020B0604020202020204" pitchFamily="34" charset="0"/>
            </a:endParaRPr>
          </a:p>
          <a:p>
            <a:pPr lvl="0" eaLnBrk="0" hangingPunct="0"/>
            <a:r>
              <a:rPr lang="es-MX" altLang="es-MX" sz="2000" b="1" dirty="0">
                <a:solidFill>
                  <a:schemeClr val="bg1">
                    <a:lumMod val="65000"/>
                  </a:schemeClr>
                </a:solidFill>
                <a:cs typeface="Arial" panose="020B0604020202020204" pitchFamily="34" charset="0"/>
              </a:rPr>
              <a:t>HOJA DE MODIFICACIONES Y REVISIONES SEMESTRALES</a:t>
            </a:r>
          </a:p>
        </p:txBody>
      </p:sp>
      <p:graphicFrame>
        <p:nvGraphicFramePr>
          <p:cNvPr id="3" name="Tabla 2">
            <a:extLst>
              <a:ext uri="{FF2B5EF4-FFF2-40B4-BE49-F238E27FC236}">
                <a16:creationId xmlns:a16="http://schemas.microsoft.com/office/drawing/2014/main" id="{8465EC54-299F-4EEC-851A-1FE824C08A83}"/>
              </a:ext>
            </a:extLst>
          </p:cNvPr>
          <p:cNvGraphicFramePr>
            <a:graphicFrameLocks noGrp="1"/>
          </p:cNvGraphicFramePr>
          <p:nvPr>
            <p:extLst>
              <p:ext uri="{D42A27DB-BD31-4B8C-83A1-F6EECF244321}">
                <p14:modId xmlns:p14="http://schemas.microsoft.com/office/powerpoint/2010/main" val="831950162"/>
              </p:ext>
            </p:extLst>
          </p:nvPr>
        </p:nvGraphicFramePr>
        <p:xfrm>
          <a:off x="548680" y="3390156"/>
          <a:ext cx="5760640" cy="4942840"/>
        </p:xfrm>
        <a:graphic>
          <a:graphicData uri="http://schemas.openxmlformats.org/drawingml/2006/table">
            <a:tbl>
              <a:tblPr firstRow="1" bandRow="1">
                <a:tableStyleId>{F5AB1C69-6EDB-4FF4-983F-18BD219EF322}</a:tableStyleId>
              </a:tblPr>
              <a:tblGrid>
                <a:gridCol w="1440160">
                  <a:extLst>
                    <a:ext uri="{9D8B030D-6E8A-4147-A177-3AD203B41FA5}">
                      <a16:colId xmlns:a16="http://schemas.microsoft.com/office/drawing/2014/main" val="3918202243"/>
                    </a:ext>
                  </a:extLst>
                </a:gridCol>
                <a:gridCol w="1440160">
                  <a:extLst>
                    <a:ext uri="{9D8B030D-6E8A-4147-A177-3AD203B41FA5}">
                      <a16:colId xmlns:a16="http://schemas.microsoft.com/office/drawing/2014/main" val="2213714661"/>
                    </a:ext>
                  </a:extLst>
                </a:gridCol>
                <a:gridCol w="1440160">
                  <a:extLst>
                    <a:ext uri="{9D8B030D-6E8A-4147-A177-3AD203B41FA5}">
                      <a16:colId xmlns:a16="http://schemas.microsoft.com/office/drawing/2014/main" val="2767607179"/>
                    </a:ext>
                  </a:extLst>
                </a:gridCol>
                <a:gridCol w="1440160">
                  <a:extLst>
                    <a:ext uri="{9D8B030D-6E8A-4147-A177-3AD203B41FA5}">
                      <a16:colId xmlns:a16="http://schemas.microsoft.com/office/drawing/2014/main" val="2169275799"/>
                    </a:ext>
                  </a:extLst>
                </a:gridCol>
              </a:tblGrid>
              <a:tr h="370840">
                <a:tc>
                  <a:txBody>
                    <a:bodyPr/>
                    <a:lstStyle/>
                    <a:p>
                      <a:r>
                        <a:rPr lang="es-MX" dirty="0">
                          <a:solidFill>
                            <a:schemeClr val="bg1">
                              <a:lumMod val="65000"/>
                            </a:schemeClr>
                          </a:solidFill>
                        </a:rPr>
                        <a:t>Fecha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solidFill>
                            <a:schemeClr val="bg1">
                              <a:lumMod val="65000"/>
                            </a:schemeClr>
                          </a:solidFill>
                        </a:rPr>
                        <a:t>Revisó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solidFill>
                            <a:schemeClr val="bg1">
                              <a:lumMod val="65000"/>
                            </a:schemeClr>
                          </a:solidFill>
                        </a:rPr>
                        <a:t>Modificó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solidFill>
                            <a:schemeClr val="bg1">
                              <a:lumMod val="65000"/>
                            </a:schemeClr>
                          </a:solidFill>
                        </a:rPr>
                        <a:t>Autorizó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371116"/>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947754"/>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496677"/>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826157"/>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410219"/>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951854"/>
                  </a:ext>
                </a:extLst>
              </a:tr>
            </a:tbl>
          </a:graphicData>
        </a:graphic>
      </p:graphicFrame>
      <p:graphicFrame>
        <p:nvGraphicFramePr>
          <p:cNvPr id="4" name="Tabla 3">
            <a:extLst>
              <a:ext uri="{FF2B5EF4-FFF2-40B4-BE49-F238E27FC236}">
                <a16:creationId xmlns:a16="http://schemas.microsoft.com/office/drawing/2014/main" id="{768DD151-9BCF-4728-934B-2C0F9F1C752C}"/>
              </a:ext>
            </a:extLst>
          </p:cNvPr>
          <p:cNvGraphicFramePr>
            <a:graphicFrameLocks noGrp="1"/>
          </p:cNvGraphicFramePr>
          <p:nvPr>
            <p:extLst>
              <p:ext uri="{D42A27DB-BD31-4B8C-83A1-F6EECF244321}">
                <p14:modId xmlns:p14="http://schemas.microsoft.com/office/powerpoint/2010/main" val="3854607862"/>
              </p:ext>
            </p:extLst>
          </p:nvPr>
        </p:nvGraphicFramePr>
        <p:xfrm>
          <a:off x="5181006" y="8912203"/>
          <a:ext cx="1311870" cy="370840"/>
        </p:xfrm>
        <a:graphic>
          <a:graphicData uri="http://schemas.openxmlformats.org/drawingml/2006/table">
            <a:tbl>
              <a:tblPr firstRow="1" bandRow="1">
                <a:tableStyleId>{F5AB1C69-6EDB-4FF4-983F-18BD219EF322}</a:tableStyleId>
              </a:tblPr>
              <a:tblGrid>
                <a:gridCol w="131187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74 de 74</a:t>
                      </a:r>
                    </a:p>
                  </a:txBody>
                  <a:tcPr/>
                </a:tc>
                <a:extLst>
                  <a:ext uri="{0D108BD9-81ED-4DB2-BD59-A6C34878D82A}">
                    <a16:rowId xmlns:a16="http://schemas.microsoft.com/office/drawing/2014/main" val="2061326865"/>
                  </a:ext>
                </a:extLst>
              </a:tr>
            </a:tbl>
          </a:graphicData>
        </a:graphic>
      </p:graphicFrame>
      <p:pic>
        <p:nvPicPr>
          <p:cNvPr id="5" name="Picture 2077" descr="Resultado de imagen para ayuntamiento de tlatlauquitepec">
            <a:hlinkClick r:id="rId2"/>
            <a:extLst>
              <a:ext uri="{FF2B5EF4-FFF2-40B4-BE49-F238E27FC236}">
                <a16:creationId xmlns:a16="http://schemas.microsoft.com/office/drawing/2014/main" id="{866EE825-D6F6-4091-8903-7F3942D1B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565" y="351568"/>
            <a:ext cx="1465515" cy="107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2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FC87A269-76D7-4120-B5C5-A651DE4E6C8D}"/>
              </a:ext>
            </a:extLst>
          </p:cNvPr>
          <p:cNvSpPr txBox="1"/>
          <p:nvPr/>
        </p:nvSpPr>
        <p:spPr>
          <a:xfrm>
            <a:off x="548680" y="3750196"/>
            <a:ext cx="5760640" cy="738664"/>
          </a:xfrm>
          <a:prstGeom prst="rect">
            <a:avLst/>
          </a:prstGeom>
          <a:noFill/>
        </p:spPr>
        <p:txBody>
          <a:bodyPr wrap="square" rtlCol="0">
            <a:spAutoFit/>
          </a:bodyPr>
          <a:lstStyle/>
          <a:p>
            <a:r>
              <a:rPr lang="es-MX" sz="1400" b="1" dirty="0"/>
              <a:t>4.</a:t>
            </a:r>
          </a:p>
          <a:p>
            <a:endParaRPr lang="es-MX" sz="1400" b="1" dirty="0"/>
          </a:p>
          <a:p>
            <a:r>
              <a:rPr lang="es-MX" sz="1400" b="1" dirty="0"/>
              <a:t>DESCRIPCION DE PROCEDIMIENTOS Y DIAGRAMA DE FLUJO</a:t>
            </a:r>
          </a:p>
        </p:txBody>
      </p:sp>
      <p:sp>
        <p:nvSpPr>
          <p:cNvPr id="3" name="Line 16">
            <a:extLst>
              <a:ext uri="{FF2B5EF4-FFF2-40B4-BE49-F238E27FC236}">
                <a16:creationId xmlns:a16="http://schemas.microsoft.com/office/drawing/2014/main" id="{F3E0F8B1-0817-4E58-AE3F-41B954F96AB1}"/>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6ABCEC5F-B8C2-4FC6-9F8D-E4825935FA4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7">
            <a:extLst>
              <a:ext uri="{FF2B5EF4-FFF2-40B4-BE49-F238E27FC236}">
                <a16:creationId xmlns:a16="http://schemas.microsoft.com/office/drawing/2014/main" id="{7915B25B-1A48-47ED-823C-88EF29D53A8E}"/>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5">
            <a:extLst>
              <a:ext uri="{FF2B5EF4-FFF2-40B4-BE49-F238E27FC236}">
                <a16:creationId xmlns:a16="http://schemas.microsoft.com/office/drawing/2014/main" id="{0D02CF5A-D7A7-4882-8EAC-E6AEC2DE2EAA}"/>
              </a:ext>
            </a:extLst>
          </p:cNvPr>
          <p:cNvSpPr>
            <a:spLocks noChangeShapeType="1"/>
          </p:cNvSpPr>
          <p:nvPr/>
        </p:nvSpPr>
        <p:spPr bwMode="auto">
          <a:xfrm flipH="1">
            <a:off x="6453187" y="408777"/>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8DD4E732-CC53-49A8-99BE-8720AB56BCA2}"/>
              </a:ext>
            </a:extLst>
          </p:cNvPr>
          <p:cNvGraphicFramePr>
            <a:graphicFrameLocks noGrp="1"/>
          </p:cNvGraphicFramePr>
          <p:nvPr>
            <p:extLst>
              <p:ext uri="{D42A27DB-BD31-4B8C-83A1-F6EECF244321}">
                <p14:modId xmlns:p14="http://schemas.microsoft.com/office/powerpoint/2010/main" val="3759111730"/>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F8C7FB6D-08F8-41F1-8464-6252F616A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D921F87-6B59-4B03-B311-61A92BC69D96}"/>
              </a:ext>
            </a:extLst>
          </p:cNvPr>
          <p:cNvGraphicFramePr>
            <a:graphicFrameLocks noGrp="1"/>
          </p:cNvGraphicFramePr>
          <p:nvPr>
            <p:extLst>
              <p:ext uri="{D42A27DB-BD31-4B8C-83A1-F6EECF244321}">
                <p14:modId xmlns:p14="http://schemas.microsoft.com/office/powerpoint/2010/main" val="1483592229"/>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7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849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53294" y="1364230"/>
            <a:ext cx="5904656" cy="954107"/>
          </a:xfrm>
          <a:prstGeom prst="rect">
            <a:avLst/>
          </a:prstGeom>
          <a:noFill/>
        </p:spPr>
        <p:txBody>
          <a:bodyPr wrap="square" rtlCol="0">
            <a:spAutoFit/>
          </a:bodyPr>
          <a:lstStyle/>
          <a:p>
            <a:r>
              <a:rPr lang="es-MX" sz="1400" b="1" dirty="0"/>
              <a:t>4.1. </a:t>
            </a:r>
          </a:p>
          <a:p>
            <a:endParaRPr lang="es-MX" sz="1400" b="1" dirty="0"/>
          </a:p>
          <a:p>
            <a:pPr algn="l"/>
            <a:r>
              <a:rPr lang="es-MX" sz="1400" b="1" dirty="0"/>
              <a:t>Nombre del procedimiento: Registro de Nacimientos</a:t>
            </a:r>
            <a:endParaRPr lang="es-ES" sz="1400" dirty="0">
              <a:solidFill>
                <a:srgbClr val="000000"/>
              </a:solidFill>
              <a:ea typeface="Calibri" panose="020F0502020204030204" pitchFamily="34" charset="0"/>
              <a:cs typeface="Arial" panose="020B0604020202020204" pitchFamily="34" charset="0"/>
            </a:endParaRPr>
          </a:p>
          <a:p>
            <a:pPr algn="l"/>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1461548733"/>
              </p:ext>
            </p:extLst>
          </p:nvPr>
        </p:nvGraphicFramePr>
        <p:xfrm>
          <a:off x="474825" y="2231218"/>
          <a:ext cx="5915024" cy="572961"/>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Hacer constar de manera fehaciente el nacimiento, la nacionalidad y la filiación de una persona ante la sociedad.</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873245465"/>
              </p:ext>
            </p:extLst>
          </p:nvPr>
        </p:nvGraphicFramePr>
        <p:xfrm>
          <a:off x="404812" y="3011254"/>
          <a:ext cx="5915024" cy="5465636"/>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REGISTRO OPORTUNO DE NACIMIENTO</a:t>
                      </a:r>
                    </a:p>
                    <a:p>
                      <a:pPr algn="just">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Cuando comparecen ambos padres.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los padres y los testigos. Cuando comparece sólo la madre o el padre (casada (o)).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Copia certificada del acta de matrimonio reciente.</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madre o del padre y de los testigos. Cuando comparece sólo la madre o el padre (soltero(o)).</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madre o del padre y de los testigos. Cuando comparece persona distintas a los padres.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Presentación del menor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Certificado de nacimiento.</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Comparecencia de 2 testigos.</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Identificación oficial de la persona y testigos. </a:t>
                      </a:r>
                    </a:p>
                    <a:p>
                      <a:pPr marL="171450" indent="-171450" algn="just">
                        <a:lnSpc>
                          <a:spcPct val="107000"/>
                        </a:lnSpc>
                        <a:spcAft>
                          <a:spcPts val="0"/>
                        </a:spcAft>
                        <a:buFont typeface="Wingdings" panose="05000000000000000000" pitchFamily="2" charset="2"/>
                        <a:buChar char="Ø"/>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Carta poder otorgada ante 2 testigos.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ext uri="{D42A27DB-BD31-4B8C-83A1-F6EECF244321}">
                <p14:modId xmlns:p14="http://schemas.microsoft.com/office/powerpoint/2010/main" val="1310846162"/>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del Registro Civil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4001510576"/>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8 de 74</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923991811"/>
      </p:ext>
    </p:extLst>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MX"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MX" sz="12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23599</TotalTime>
  <Words>10660</Words>
  <Application>Microsoft Office PowerPoint</Application>
  <PresentationFormat>Personalizado</PresentationFormat>
  <Paragraphs>2140</Paragraphs>
  <Slides>75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75</vt:i4>
      </vt:variant>
    </vt:vector>
  </HeadingPairs>
  <TitlesOfParts>
    <vt:vector size="82" baseType="lpstr">
      <vt:lpstr>Arial</vt:lpstr>
      <vt:lpstr>BinnerD</vt:lpstr>
      <vt:lpstr>Calibri</vt:lpstr>
      <vt:lpstr>Tahoma</vt:lpstr>
      <vt:lpstr>Times New Roman</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Secretaría de Gobernación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Lopez C</dc:creator>
  <cp:lastModifiedBy>Admin</cp:lastModifiedBy>
  <cp:revision>1256</cp:revision>
  <cp:lastPrinted>2019-04-09T00:33:31Z</cp:lastPrinted>
  <dcterms:created xsi:type="dcterms:W3CDTF">2000-06-14T21:53:19Z</dcterms:created>
  <dcterms:modified xsi:type="dcterms:W3CDTF">2019-04-09T00:37:06Z</dcterms:modified>
</cp:coreProperties>
</file>