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1"/>
  </p:notesMasterIdLst>
  <p:handoutMasterIdLst>
    <p:handoutMasterId r:id="rId32"/>
  </p:handoutMasterIdLst>
  <p:sldIdLst>
    <p:sldId id="711" r:id="rId2"/>
    <p:sldId id="893" r:id="rId3"/>
    <p:sldId id="717" r:id="rId4"/>
    <p:sldId id="714" r:id="rId5"/>
    <p:sldId id="716" r:id="rId6"/>
    <p:sldId id="715" r:id="rId7"/>
    <p:sldId id="895" r:id="rId8"/>
    <p:sldId id="897" r:id="rId9"/>
    <p:sldId id="896" r:id="rId10"/>
    <p:sldId id="256" r:id="rId11"/>
    <p:sldId id="898" r:id="rId12"/>
    <p:sldId id="899" r:id="rId13"/>
    <p:sldId id="911" r:id="rId14"/>
    <p:sldId id="912" r:id="rId15"/>
    <p:sldId id="900" r:id="rId16"/>
    <p:sldId id="915" r:id="rId17"/>
    <p:sldId id="901" r:id="rId18"/>
    <p:sldId id="902" r:id="rId19"/>
    <p:sldId id="913" r:id="rId20"/>
    <p:sldId id="774" r:id="rId21"/>
    <p:sldId id="914" r:id="rId22"/>
    <p:sldId id="903" r:id="rId23"/>
    <p:sldId id="904" r:id="rId24"/>
    <p:sldId id="905" r:id="rId25"/>
    <p:sldId id="889" r:id="rId26"/>
    <p:sldId id="890" r:id="rId27"/>
    <p:sldId id="891" r:id="rId28"/>
    <p:sldId id="892" r:id="rId29"/>
    <p:sldId id="916" r:id="rId30"/>
  </p:sldIdLst>
  <p:sldSz cx="6858000" cy="9372600"/>
  <p:notesSz cx="6888163" cy="10020300"/>
  <p:defaultTextStyle>
    <a:defPPr>
      <a:defRPr lang="es-MX"/>
    </a:defPPr>
    <a:lvl1pPr algn="ctr" rtl="0" fontAlgn="base">
      <a:spcBef>
        <a:spcPct val="0"/>
      </a:spcBef>
      <a:spcAft>
        <a:spcPct val="0"/>
      </a:spcAft>
      <a:defRPr sz="12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12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12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12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3">
          <p15:clr>
            <a:srgbClr val="A4A3A4"/>
          </p15:clr>
        </p15:guide>
        <p15:guide id="2" pos="4110">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68686"/>
    <a:srgbClr val="669900"/>
    <a:srgbClr val="FF3399"/>
    <a:srgbClr val="80808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6121" autoAdjust="0"/>
    <p:restoredTop sz="94709" autoAdjust="0"/>
  </p:normalViewPr>
  <p:slideViewPr>
    <p:cSldViewPr>
      <p:cViewPr varScale="1">
        <p:scale>
          <a:sx n="64" d="100"/>
          <a:sy n="64" d="100"/>
        </p:scale>
        <p:origin x="3138" y="66"/>
      </p:cViewPr>
      <p:guideLst>
        <p:guide orient="horz" pos="4313"/>
        <p:guide pos="4110"/>
      </p:guideLst>
    </p:cSldViewPr>
  </p:slideViewPr>
  <p:outlineViewPr>
    <p:cViewPr>
      <p:scale>
        <a:sx n="20" d="100"/>
        <a:sy n="20" d="100"/>
      </p:scale>
      <p:origin x="0" y="35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0" d="100"/>
          <a:sy n="40" d="100"/>
        </p:scale>
        <p:origin x="-1566" y="-96"/>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712BC23-2AEE-45A8-81A6-677B91F2A1B2}"/>
              </a:ext>
            </a:extLst>
          </p:cNvPr>
          <p:cNvSpPr>
            <a:spLocks noGrp="1" noChangeArrowheads="1"/>
          </p:cNvSpPr>
          <p:nvPr>
            <p:ph type="hdr" sz="quarter"/>
          </p:nvPr>
        </p:nvSpPr>
        <p:spPr bwMode="auto">
          <a:xfrm>
            <a:off x="0" y="0"/>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lvl1pPr algn="l" defTabSz="952296">
              <a:defRPr sz="1300">
                <a:latin typeface="Times New Roman" panose="02020603050405020304" pitchFamily="18" charset="0"/>
              </a:defRPr>
            </a:lvl1pPr>
          </a:lstStyle>
          <a:p>
            <a:endParaRPr lang="es-ES" altLang="es-MX"/>
          </a:p>
        </p:txBody>
      </p:sp>
      <p:sp>
        <p:nvSpPr>
          <p:cNvPr id="5123" name="Rectangle 3">
            <a:extLst>
              <a:ext uri="{FF2B5EF4-FFF2-40B4-BE49-F238E27FC236}">
                <a16:creationId xmlns:a16="http://schemas.microsoft.com/office/drawing/2014/main" id="{C550F498-A742-4A18-9988-BBAD911CDB38}"/>
              </a:ext>
            </a:extLst>
          </p:cNvPr>
          <p:cNvSpPr>
            <a:spLocks noGrp="1" noChangeArrowheads="1"/>
          </p:cNvSpPr>
          <p:nvPr>
            <p:ph type="dt" sz="quarter" idx="1"/>
          </p:nvPr>
        </p:nvSpPr>
        <p:spPr bwMode="auto">
          <a:xfrm>
            <a:off x="3903087" y="0"/>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lvl1pPr algn="r" defTabSz="952296">
              <a:defRPr sz="1300">
                <a:latin typeface="Times New Roman" panose="02020603050405020304" pitchFamily="18" charset="0"/>
              </a:defRPr>
            </a:lvl1pPr>
          </a:lstStyle>
          <a:p>
            <a:endParaRPr lang="es-ES" altLang="es-MX"/>
          </a:p>
        </p:txBody>
      </p:sp>
      <p:sp>
        <p:nvSpPr>
          <p:cNvPr id="5124" name="Rectangle 4">
            <a:extLst>
              <a:ext uri="{FF2B5EF4-FFF2-40B4-BE49-F238E27FC236}">
                <a16:creationId xmlns:a16="http://schemas.microsoft.com/office/drawing/2014/main" id="{8A6F6FD2-805A-414D-BFBA-B434A8814EF6}"/>
              </a:ext>
            </a:extLst>
          </p:cNvPr>
          <p:cNvSpPr>
            <a:spLocks noGrp="1" noChangeArrowheads="1"/>
          </p:cNvSpPr>
          <p:nvPr>
            <p:ph type="ftr" sz="quarter" idx="2"/>
          </p:nvPr>
        </p:nvSpPr>
        <p:spPr bwMode="auto">
          <a:xfrm>
            <a:off x="0" y="9518275"/>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b" anchorCtr="0" compatLnSpc="1">
            <a:prstTxWarp prst="textNoShape">
              <a:avLst/>
            </a:prstTxWarp>
          </a:bodyPr>
          <a:lstStyle>
            <a:lvl1pPr algn="l" defTabSz="952296">
              <a:defRPr sz="1300">
                <a:latin typeface="Times New Roman" panose="02020603050405020304" pitchFamily="18" charset="0"/>
              </a:defRPr>
            </a:lvl1pPr>
          </a:lstStyle>
          <a:p>
            <a:endParaRPr lang="es-ES" altLang="es-MX"/>
          </a:p>
        </p:txBody>
      </p:sp>
      <p:sp>
        <p:nvSpPr>
          <p:cNvPr id="5125" name="Rectangle 5">
            <a:extLst>
              <a:ext uri="{FF2B5EF4-FFF2-40B4-BE49-F238E27FC236}">
                <a16:creationId xmlns:a16="http://schemas.microsoft.com/office/drawing/2014/main" id="{C022FE05-2D85-436F-9730-8B1952F3D3DB}"/>
              </a:ext>
            </a:extLst>
          </p:cNvPr>
          <p:cNvSpPr>
            <a:spLocks noGrp="1" noChangeArrowheads="1"/>
          </p:cNvSpPr>
          <p:nvPr>
            <p:ph type="sldNum" sz="quarter" idx="3"/>
          </p:nvPr>
        </p:nvSpPr>
        <p:spPr bwMode="auto">
          <a:xfrm>
            <a:off x="3903087" y="9518275"/>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b" anchorCtr="0" compatLnSpc="1">
            <a:prstTxWarp prst="textNoShape">
              <a:avLst/>
            </a:prstTxWarp>
          </a:bodyPr>
          <a:lstStyle>
            <a:lvl1pPr algn="r" defTabSz="952296">
              <a:defRPr sz="1300">
                <a:latin typeface="Times New Roman" panose="02020603050405020304" pitchFamily="18" charset="0"/>
              </a:defRPr>
            </a:lvl1pPr>
          </a:lstStyle>
          <a:p>
            <a:fld id="{D0E4F117-576D-4674-81FC-1B82913786E2}" type="slidenum">
              <a:rPr lang="es-MX" altLang="es-MX"/>
              <a:pPr/>
              <a:t>‹Nº›</a:t>
            </a:fld>
            <a:endParaRPr lang="es-MX" altLang="es-MX"/>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00B6515-C2A2-4D21-BC12-C942387AA70C}"/>
              </a:ext>
            </a:extLst>
          </p:cNvPr>
          <p:cNvSpPr>
            <a:spLocks noGrp="1" noChangeArrowheads="1"/>
          </p:cNvSpPr>
          <p:nvPr>
            <p:ph type="hdr" sz="quarter"/>
          </p:nvPr>
        </p:nvSpPr>
        <p:spPr bwMode="auto">
          <a:xfrm>
            <a:off x="0" y="0"/>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lvl1pPr algn="l" defTabSz="952296">
              <a:defRPr sz="1300">
                <a:latin typeface="Times New Roman" panose="02020603050405020304" pitchFamily="18" charset="0"/>
              </a:defRPr>
            </a:lvl1pPr>
          </a:lstStyle>
          <a:p>
            <a:endParaRPr lang="es-ES" altLang="es-MX"/>
          </a:p>
        </p:txBody>
      </p:sp>
      <p:sp>
        <p:nvSpPr>
          <p:cNvPr id="44035" name="Rectangle 3">
            <a:extLst>
              <a:ext uri="{FF2B5EF4-FFF2-40B4-BE49-F238E27FC236}">
                <a16:creationId xmlns:a16="http://schemas.microsoft.com/office/drawing/2014/main" id="{263824B4-0BC3-4C33-B9AA-A74D0EC96EE9}"/>
              </a:ext>
            </a:extLst>
          </p:cNvPr>
          <p:cNvSpPr>
            <a:spLocks noGrp="1" noChangeArrowheads="1"/>
          </p:cNvSpPr>
          <p:nvPr>
            <p:ph type="dt" idx="1"/>
          </p:nvPr>
        </p:nvSpPr>
        <p:spPr bwMode="auto">
          <a:xfrm>
            <a:off x="3903087" y="0"/>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lvl1pPr algn="r" defTabSz="952296">
              <a:defRPr sz="1300">
                <a:latin typeface="Times New Roman" panose="02020603050405020304" pitchFamily="18" charset="0"/>
              </a:defRPr>
            </a:lvl1pPr>
          </a:lstStyle>
          <a:p>
            <a:endParaRPr lang="es-ES" altLang="es-MX"/>
          </a:p>
        </p:txBody>
      </p:sp>
      <p:sp>
        <p:nvSpPr>
          <p:cNvPr id="133124" name="Rectangle 4">
            <a:extLst>
              <a:ext uri="{FF2B5EF4-FFF2-40B4-BE49-F238E27FC236}">
                <a16:creationId xmlns:a16="http://schemas.microsoft.com/office/drawing/2014/main" id="{660D1626-3F94-4D42-BEAD-B745D9ED37C6}"/>
              </a:ext>
            </a:extLst>
          </p:cNvPr>
          <p:cNvSpPr>
            <a:spLocks noGrp="1" noRot="1" noChangeAspect="1" noChangeArrowheads="1" noTextEdit="1"/>
          </p:cNvSpPr>
          <p:nvPr>
            <p:ph type="sldImg" idx="2"/>
          </p:nvPr>
        </p:nvSpPr>
        <p:spPr bwMode="auto">
          <a:xfrm>
            <a:off x="2074863" y="750888"/>
            <a:ext cx="2746375"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a:extLst>
              <a:ext uri="{FF2B5EF4-FFF2-40B4-BE49-F238E27FC236}">
                <a16:creationId xmlns:a16="http://schemas.microsoft.com/office/drawing/2014/main" id="{337949C1-35EF-4004-95BB-90D58EC1FA80}"/>
              </a:ext>
            </a:extLst>
          </p:cNvPr>
          <p:cNvSpPr>
            <a:spLocks noGrp="1" noChangeArrowheads="1"/>
          </p:cNvSpPr>
          <p:nvPr>
            <p:ph type="body" sz="quarter" idx="3"/>
          </p:nvPr>
        </p:nvSpPr>
        <p:spPr bwMode="auto">
          <a:xfrm>
            <a:off x="918011" y="4762246"/>
            <a:ext cx="5052141" cy="4507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4038" name="Rectangle 6">
            <a:extLst>
              <a:ext uri="{FF2B5EF4-FFF2-40B4-BE49-F238E27FC236}">
                <a16:creationId xmlns:a16="http://schemas.microsoft.com/office/drawing/2014/main" id="{E7750080-5B24-4B74-AA14-F1CA193751C5}"/>
              </a:ext>
            </a:extLst>
          </p:cNvPr>
          <p:cNvSpPr>
            <a:spLocks noGrp="1" noChangeArrowheads="1"/>
          </p:cNvSpPr>
          <p:nvPr>
            <p:ph type="ftr" sz="quarter" idx="4"/>
          </p:nvPr>
        </p:nvSpPr>
        <p:spPr bwMode="auto">
          <a:xfrm>
            <a:off x="0" y="9518275"/>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b" anchorCtr="0" compatLnSpc="1">
            <a:prstTxWarp prst="textNoShape">
              <a:avLst/>
            </a:prstTxWarp>
          </a:bodyPr>
          <a:lstStyle>
            <a:lvl1pPr algn="l" defTabSz="952296">
              <a:defRPr sz="1300">
                <a:latin typeface="Times New Roman" panose="02020603050405020304" pitchFamily="18" charset="0"/>
              </a:defRPr>
            </a:lvl1pPr>
          </a:lstStyle>
          <a:p>
            <a:endParaRPr lang="es-ES" altLang="es-MX"/>
          </a:p>
        </p:txBody>
      </p:sp>
      <p:sp>
        <p:nvSpPr>
          <p:cNvPr id="44039" name="Rectangle 7">
            <a:extLst>
              <a:ext uri="{FF2B5EF4-FFF2-40B4-BE49-F238E27FC236}">
                <a16:creationId xmlns:a16="http://schemas.microsoft.com/office/drawing/2014/main" id="{7C3C9F09-33EE-493F-A3E1-CA7D1A372A2F}"/>
              </a:ext>
            </a:extLst>
          </p:cNvPr>
          <p:cNvSpPr>
            <a:spLocks noGrp="1" noChangeArrowheads="1"/>
          </p:cNvSpPr>
          <p:nvPr>
            <p:ph type="sldNum" sz="quarter" idx="5"/>
          </p:nvPr>
        </p:nvSpPr>
        <p:spPr bwMode="auto">
          <a:xfrm>
            <a:off x="3903087" y="9518275"/>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b" anchorCtr="0" compatLnSpc="1">
            <a:prstTxWarp prst="textNoShape">
              <a:avLst/>
            </a:prstTxWarp>
          </a:bodyPr>
          <a:lstStyle>
            <a:lvl1pPr algn="r" defTabSz="952296">
              <a:defRPr sz="1300">
                <a:latin typeface="Times New Roman" panose="02020603050405020304" pitchFamily="18" charset="0"/>
              </a:defRPr>
            </a:lvl1pPr>
          </a:lstStyle>
          <a:p>
            <a:fld id="{FC14B46E-0C9F-46DD-8B6A-D7BA471579D1}" type="slidenum">
              <a:rPr lang="es-ES" altLang="es-MX"/>
              <a:pPr/>
              <a:t>‹Nº›</a:t>
            </a:fld>
            <a:endParaRPr lang="es-ES" altLang="es-MX"/>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Marcador de imagen de diapositiva">
            <a:extLst>
              <a:ext uri="{FF2B5EF4-FFF2-40B4-BE49-F238E27FC236}">
                <a16:creationId xmlns:a16="http://schemas.microsoft.com/office/drawing/2014/main" id="{23A6372A-3A29-42A7-B8C5-2D5694FBF660}"/>
              </a:ext>
            </a:extLst>
          </p:cNvPr>
          <p:cNvSpPr>
            <a:spLocks noGrp="1" noRot="1" noChangeAspect="1" noTextEdit="1"/>
          </p:cNvSpPr>
          <p:nvPr>
            <p:ph type="sldImg"/>
          </p:nvPr>
        </p:nvSpPr>
        <p:spPr>
          <a:ln/>
        </p:spPr>
      </p:sp>
      <p:sp>
        <p:nvSpPr>
          <p:cNvPr id="134147" name="2 Marcador de notas">
            <a:extLst>
              <a:ext uri="{FF2B5EF4-FFF2-40B4-BE49-F238E27FC236}">
                <a16:creationId xmlns:a16="http://schemas.microsoft.com/office/drawing/2014/main" id="{CDA6CC45-3587-4C45-8430-7A972203D9F8}"/>
              </a:ext>
            </a:extLst>
          </p:cNvPr>
          <p:cNvSpPr>
            <a:spLocks noGrp="1"/>
          </p:cNvSpPr>
          <p:nvPr>
            <p:ph type="body" idx="1"/>
          </p:nvPr>
        </p:nvSpPr>
        <p:spPr/>
        <p:txBody>
          <a:bodyPr/>
          <a:lstStyle/>
          <a:p>
            <a:endParaRPr lang="es-ES" altLang="es-MX"/>
          </a:p>
        </p:txBody>
      </p:sp>
      <p:sp>
        <p:nvSpPr>
          <p:cNvPr id="134148" name="3 Marcador de número de diapositiva">
            <a:extLst>
              <a:ext uri="{FF2B5EF4-FFF2-40B4-BE49-F238E27FC236}">
                <a16:creationId xmlns:a16="http://schemas.microsoft.com/office/drawing/2014/main" id="{9DD5D443-91D8-4B13-9358-4488AC4297C3}"/>
              </a:ext>
            </a:extLst>
          </p:cNvPr>
          <p:cNvSpPr>
            <a:spLocks noGrp="1"/>
          </p:cNvSpPr>
          <p:nvPr>
            <p:ph type="sldNum" sz="quarter" idx="5"/>
          </p:nvPr>
        </p:nvSpPr>
        <p:spPr>
          <a:noFill/>
        </p:spPr>
        <p:txBody>
          <a:bodyPr/>
          <a:lstStyle>
            <a:lvl1pPr defTabSz="952296" eaLnBrk="0" hangingPunct="0">
              <a:defRPr sz="1200">
                <a:solidFill>
                  <a:schemeClr val="tx1"/>
                </a:solidFill>
                <a:latin typeface="Arial" panose="020B0604020202020204" pitchFamily="34" charset="0"/>
              </a:defRPr>
            </a:lvl1pPr>
            <a:lvl2pPr marL="774224" indent="-297302" defTabSz="952296" eaLnBrk="0" hangingPunct="0">
              <a:defRPr sz="1200">
                <a:solidFill>
                  <a:schemeClr val="tx1"/>
                </a:solidFill>
                <a:latin typeface="Arial" panose="020B0604020202020204" pitchFamily="34" charset="0"/>
              </a:defRPr>
            </a:lvl2pPr>
            <a:lvl3pPr marL="1190757" indent="-238461" defTabSz="952296" eaLnBrk="0" hangingPunct="0">
              <a:defRPr sz="1200">
                <a:solidFill>
                  <a:schemeClr val="tx1"/>
                </a:solidFill>
                <a:latin typeface="Arial" panose="020B0604020202020204" pitchFamily="34" charset="0"/>
              </a:defRPr>
            </a:lvl3pPr>
            <a:lvl4pPr marL="1667678" indent="-238461" defTabSz="952296" eaLnBrk="0" hangingPunct="0">
              <a:defRPr sz="1200">
                <a:solidFill>
                  <a:schemeClr val="tx1"/>
                </a:solidFill>
                <a:latin typeface="Arial" panose="020B0604020202020204" pitchFamily="34" charset="0"/>
              </a:defRPr>
            </a:lvl4pPr>
            <a:lvl5pPr marL="2143051" indent="-238461" defTabSz="952296" eaLnBrk="0" hangingPunct="0">
              <a:defRPr sz="1200">
                <a:solidFill>
                  <a:schemeClr val="tx1"/>
                </a:solidFill>
                <a:latin typeface="Arial" panose="020B0604020202020204" pitchFamily="34" charset="0"/>
              </a:defRPr>
            </a:lvl5pPr>
            <a:lvl6pPr marL="2589004" indent="-238461" algn="ctr" defTabSz="952296" eaLnBrk="0" fontAlgn="base" hangingPunct="0">
              <a:spcBef>
                <a:spcPct val="0"/>
              </a:spcBef>
              <a:spcAft>
                <a:spcPct val="0"/>
              </a:spcAft>
              <a:defRPr sz="1200">
                <a:solidFill>
                  <a:schemeClr val="tx1"/>
                </a:solidFill>
                <a:latin typeface="Arial" panose="020B0604020202020204" pitchFamily="34" charset="0"/>
              </a:defRPr>
            </a:lvl6pPr>
            <a:lvl7pPr marL="3034957" indent="-238461" algn="ctr" defTabSz="952296" eaLnBrk="0" fontAlgn="base" hangingPunct="0">
              <a:spcBef>
                <a:spcPct val="0"/>
              </a:spcBef>
              <a:spcAft>
                <a:spcPct val="0"/>
              </a:spcAft>
              <a:defRPr sz="1200">
                <a:solidFill>
                  <a:schemeClr val="tx1"/>
                </a:solidFill>
                <a:latin typeface="Arial" panose="020B0604020202020204" pitchFamily="34" charset="0"/>
              </a:defRPr>
            </a:lvl7pPr>
            <a:lvl8pPr marL="3480910" indent="-238461" algn="ctr" defTabSz="952296" eaLnBrk="0" fontAlgn="base" hangingPunct="0">
              <a:spcBef>
                <a:spcPct val="0"/>
              </a:spcBef>
              <a:spcAft>
                <a:spcPct val="0"/>
              </a:spcAft>
              <a:defRPr sz="1200">
                <a:solidFill>
                  <a:schemeClr val="tx1"/>
                </a:solidFill>
                <a:latin typeface="Arial" panose="020B0604020202020204" pitchFamily="34" charset="0"/>
              </a:defRPr>
            </a:lvl8pPr>
            <a:lvl9pPr marL="3926863" indent="-238461" algn="ctr" defTabSz="952296"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A6CF273D-4363-4A38-8B0C-183467A4E986}" type="slidenum">
              <a:rPr lang="es-ES" altLang="es-MX" sz="1300">
                <a:latin typeface="Times New Roman" panose="02020603050405020304" pitchFamily="18" charset="0"/>
              </a:rPr>
              <a:pPr eaLnBrk="1" hangingPunct="1"/>
              <a:t>3</a:t>
            </a:fld>
            <a:endParaRPr lang="es-ES" altLang="es-MX" sz="130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911475"/>
            <a:ext cx="5829300" cy="2009775"/>
          </a:xfrm>
          <a:prstGeom prst="rect">
            <a:avLst/>
          </a:prstGeo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028700" y="5311775"/>
            <a:ext cx="4800600" cy="23939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MX"/>
          </a:p>
        </p:txBody>
      </p:sp>
    </p:spTree>
    <p:extLst>
      <p:ext uri="{BB962C8B-B14F-4D97-AF65-F5344CB8AC3E}">
        <p14:creationId xmlns:p14="http://schemas.microsoft.com/office/powerpoint/2010/main" val="345473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342900" y="2187575"/>
            <a:ext cx="6172200" cy="6184900"/>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56452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74650"/>
            <a:ext cx="1543050" cy="7997825"/>
          </a:xfrm>
          <a:prstGeom prst="rect">
            <a:avLst/>
          </a:prstGeo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342900" y="374650"/>
            <a:ext cx="4476750" cy="79978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4284439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contenido"/>
          <p:cNvSpPr>
            <a:spLocks noGrp="1"/>
          </p:cNvSpPr>
          <p:nvPr>
            <p:ph idx="1"/>
          </p:nvPr>
        </p:nvSpPr>
        <p:spPr>
          <a:xfrm>
            <a:off x="342900" y="2187575"/>
            <a:ext cx="6172200" cy="6184900"/>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4023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338" y="6022975"/>
            <a:ext cx="5829300" cy="1860550"/>
          </a:xfrm>
          <a:prstGeom prst="rect">
            <a:avLst/>
          </a:prstGeo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541338" y="3971925"/>
            <a:ext cx="5829300" cy="20510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116237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342900" y="2187575"/>
            <a:ext cx="3009900" cy="6184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3505200" y="2187575"/>
            <a:ext cx="3009900" cy="6184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1216225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342900" y="2098675"/>
            <a:ext cx="3030538" cy="873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342900" y="2971800"/>
            <a:ext cx="3030538" cy="540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3484563" y="2098675"/>
            <a:ext cx="3030537" cy="873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3484563" y="2971800"/>
            <a:ext cx="3030537" cy="540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280116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Tree>
    <p:extLst>
      <p:ext uri="{BB962C8B-B14F-4D97-AF65-F5344CB8AC3E}">
        <p14:creationId xmlns:p14="http://schemas.microsoft.com/office/powerpoint/2010/main" val="2723729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036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3063"/>
            <a:ext cx="2255838" cy="1587500"/>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2681288" y="373063"/>
            <a:ext cx="3833812" cy="799941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342900" y="1960563"/>
            <a:ext cx="2255838" cy="64119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99171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613" y="6561138"/>
            <a:ext cx="4114800" cy="774700"/>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344613" y="838200"/>
            <a:ext cx="4114800" cy="56229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344613" y="7335838"/>
            <a:ext cx="4114800" cy="11001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27282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1" name="Rectangle 97">
            <a:extLst>
              <a:ext uri="{FF2B5EF4-FFF2-40B4-BE49-F238E27FC236}">
                <a16:creationId xmlns:a16="http://schemas.microsoft.com/office/drawing/2014/main" id="{005EF96E-99F4-46C4-BE13-B0E930133717}"/>
              </a:ext>
            </a:extLst>
          </p:cNvPr>
          <p:cNvSpPr>
            <a:spLocks noChangeArrowheads="1"/>
          </p:cNvSpPr>
          <p:nvPr userDrawn="1"/>
        </p:nvSpPr>
        <p:spPr bwMode="auto">
          <a:xfrm>
            <a:off x="2420938"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REVISÓ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Lic. Gladys Edith Martínez Castellanos</a:t>
            </a:r>
          </a:p>
          <a:p>
            <a:pPr defTabSz="889000">
              <a:lnSpc>
                <a:spcPct val="90000"/>
              </a:lnSpc>
              <a:spcBef>
                <a:spcPct val="20000"/>
              </a:spcBef>
              <a:defRPr/>
            </a:pPr>
            <a:r>
              <a:rPr lang="es-MX" sz="800" dirty="0">
                <a:latin typeface="Arial" charset="0"/>
              </a:rPr>
              <a:t>Directora de la UDAPI</a:t>
            </a:r>
          </a:p>
        </p:txBody>
      </p:sp>
      <p:sp>
        <p:nvSpPr>
          <p:cNvPr id="1123" name="Line 99">
            <a:extLst>
              <a:ext uri="{FF2B5EF4-FFF2-40B4-BE49-F238E27FC236}">
                <a16:creationId xmlns:a16="http://schemas.microsoft.com/office/drawing/2014/main" id="{717CB76B-F7E6-4231-A67C-1CBCBED3417A}"/>
              </a:ext>
            </a:extLst>
          </p:cNvPr>
          <p:cNvSpPr>
            <a:spLocks noChangeShapeType="1"/>
          </p:cNvSpPr>
          <p:nvPr userDrawn="1"/>
        </p:nvSpPr>
        <p:spPr bwMode="auto">
          <a:xfrm>
            <a:off x="2279650" y="8382000"/>
            <a:ext cx="0" cy="685800"/>
          </a:xfrm>
          <a:prstGeom prst="line">
            <a:avLst/>
          </a:prstGeom>
          <a:noFill/>
          <a:ln w="6350" cap="sq">
            <a:solidFill>
              <a:schemeClr val="tx1"/>
            </a:solidFill>
            <a:round/>
            <a:headEnd/>
            <a:tailEnd/>
          </a:ln>
          <a:effectLst/>
        </p:spPr>
        <p:txBody>
          <a:bodyPr lIns="79091" tIns="39545" rIns="79091" bIns="39545"/>
          <a:lstStyle/>
          <a:p>
            <a:pPr>
              <a:defRPr/>
            </a:pPr>
            <a:endParaRPr lang="es-MX" dirty="0">
              <a:latin typeface="Arial" charset="0"/>
            </a:endParaRPr>
          </a:p>
        </p:txBody>
      </p:sp>
      <p:sp>
        <p:nvSpPr>
          <p:cNvPr id="1124" name="AutoShape 100">
            <a:extLst>
              <a:ext uri="{FF2B5EF4-FFF2-40B4-BE49-F238E27FC236}">
                <a16:creationId xmlns:a16="http://schemas.microsoft.com/office/drawing/2014/main" id="{9B3270FF-E60B-4AEC-B7F9-E0D32C0E6A12}"/>
              </a:ext>
            </a:extLst>
          </p:cNvPr>
          <p:cNvSpPr>
            <a:spLocks noChangeArrowheads="1"/>
          </p:cNvSpPr>
          <p:nvPr userDrawn="1"/>
        </p:nvSpPr>
        <p:spPr bwMode="auto">
          <a:xfrm>
            <a:off x="381000" y="8382000"/>
            <a:ext cx="6145213" cy="685800"/>
          </a:xfrm>
          <a:prstGeom prst="roundRect">
            <a:avLst>
              <a:gd name="adj" fmla="val 16667"/>
            </a:avLst>
          </a:prstGeom>
          <a:noFill/>
          <a:ln w="9525">
            <a:solidFill>
              <a:schemeClr val="tx1"/>
            </a:solidFill>
            <a:round/>
            <a:headEnd/>
            <a:tailEnd/>
          </a:ln>
          <a:effectLst/>
        </p:spPr>
        <p:txBody>
          <a:bodyPr wrap="none" anchor="ctr"/>
          <a:lstStyle/>
          <a:p>
            <a:pPr>
              <a:defRPr/>
            </a:pPr>
            <a:endParaRPr lang="es-MX" dirty="0">
              <a:latin typeface="Arial" charset="0"/>
            </a:endParaRPr>
          </a:p>
        </p:txBody>
      </p:sp>
      <p:sp>
        <p:nvSpPr>
          <p:cNvPr id="1125" name="Line 101">
            <a:extLst>
              <a:ext uri="{FF2B5EF4-FFF2-40B4-BE49-F238E27FC236}">
                <a16:creationId xmlns:a16="http://schemas.microsoft.com/office/drawing/2014/main" id="{D1E0D96C-1ED6-4C20-B864-0E38EC6C64FB}"/>
              </a:ext>
            </a:extLst>
          </p:cNvPr>
          <p:cNvSpPr>
            <a:spLocks noChangeShapeType="1"/>
          </p:cNvSpPr>
          <p:nvPr userDrawn="1"/>
        </p:nvSpPr>
        <p:spPr bwMode="auto">
          <a:xfrm>
            <a:off x="4337050" y="8382000"/>
            <a:ext cx="0" cy="685800"/>
          </a:xfrm>
          <a:prstGeom prst="line">
            <a:avLst/>
          </a:prstGeom>
          <a:noFill/>
          <a:ln w="6350" cap="sq">
            <a:solidFill>
              <a:schemeClr val="tx1"/>
            </a:solidFill>
            <a:round/>
            <a:headEnd/>
            <a:tailEnd/>
          </a:ln>
          <a:effectLst/>
        </p:spPr>
        <p:txBody>
          <a:bodyPr lIns="79091" tIns="39545" rIns="79091" bIns="39545"/>
          <a:lstStyle/>
          <a:p>
            <a:pPr>
              <a:defRPr/>
            </a:pPr>
            <a:endParaRPr lang="es-MX" dirty="0">
              <a:latin typeface="Arial" charset="0"/>
            </a:endParaRPr>
          </a:p>
        </p:txBody>
      </p:sp>
      <p:sp>
        <p:nvSpPr>
          <p:cNvPr id="1127" name="Text Box 103">
            <a:extLst>
              <a:ext uri="{FF2B5EF4-FFF2-40B4-BE49-F238E27FC236}">
                <a16:creationId xmlns:a16="http://schemas.microsoft.com/office/drawing/2014/main" id="{919B3035-C354-4C5B-82D0-6FD2C97DE354}"/>
              </a:ext>
            </a:extLst>
          </p:cNvPr>
          <p:cNvSpPr txBox="1">
            <a:spLocks noChangeArrowheads="1"/>
          </p:cNvSpPr>
          <p:nvPr userDrawn="1"/>
        </p:nvSpPr>
        <p:spPr bwMode="auto">
          <a:xfrm>
            <a:off x="3413125" y="257175"/>
            <a:ext cx="2176463" cy="600075"/>
          </a:xfrm>
          <a:prstGeom prst="rect">
            <a:avLst/>
          </a:prstGeom>
          <a:noFill/>
          <a:ln w="9525">
            <a:noFill/>
            <a:miter lim="800000"/>
            <a:headEnd/>
            <a:tailEnd/>
          </a:ln>
          <a:effectLst/>
        </p:spPr>
        <p:txBody>
          <a:bodyPr>
            <a:spAutoFit/>
          </a:bodyPr>
          <a:lstStyle/>
          <a:p>
            <a:pPr algn="just">
              <a:lnSpc>
                <a:spcPct val="110000"/>
              </a:lnSpc>
              <a:defRPr/>
            </a:pPr>
            <a:r>
              <a:rPr lang="es-MX" sz="1000" b="1" kern="0" spc="50" dirty="0">
                <a:solidFill>
                  <a:schemeClr val="bg1">
                    <a:lumMod val="65000"/>
                  </a:schemeClr>
                </a:solidFill>
                <a:latin typeface="Tahoma" pitchFamily="34" charset="0"/>
              </a:rPr>
              <a:t>DIRECCIÓN DEL REGISTRO DEL ESTADO CIVIL DE LAS PERSONAS</a:t>
            </a:r>
            <a:endParaRPr lang="es-ES" sz="1000" b="1" kern="0" spc="50" dirty="0">
              <a:solidFill>
                <a:schemeClr val="bg1">
                  <a:lumMod val="65000"/>
                </a:schemeClr>
              </a:solidFill>
              <a:latin typeface="Tahoma" pitchFamily="34" charset="0"/>
            </a:endParaRPr>
          </a:p>
        </p:txBody>
      </p:sp>
      <p:pic>
        <p:nvPicPr>
          <p:cNvPr id="16391" name="Picture 106">
            <a:extLst>
              <a:ext uri="{FF2B5EF4-FFF2-40B4-BE49-F238E27FC236}">
                <a16:creationId xmlns:a16="http://schemas.microsoft.com/office/drawing/2014/main" id="{78D6E0E2-C045-459A-BB52-1B4DDE0C2692}"/>
              </a:ext>
            </a:extLst>
          </p:cNvPr>
          <p:cNvPicPr>
            <a:picLocks noChangeAspect="1" noChangeArrowheads="1"/>
          </p:cNvPicPr>
          <p:nvPr userDrawn="1"/>
        </p:nvPicPr>
        <p:blipFill>
          <a:blip r:embed="rId13" cstate="hqprint">
            <a:extLst>
              <a:ext uri="{28A0092B-C50C-407E-A947-70E740481C1C}">
                <a14:useLocalDpi xmlns:a14="http://schemas.microsoft.com/office/drawing/2010/main" val="0"/>
              </a:ext>
            </a:extLst>
          </a:blip>
          <a:srcRect/>
          <a:stretch>
            <a:fillRect/>
          </a:stretch>
        </p:blipFill>
        <p:spPr bwMode="auto">
          <a:xfrm>
            <a:off x="88900" y="15875"/>
            <a:ext cx="3268663"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1" name="Line 28">
            <a:extLst>
              <a:ext uri="{FF2B5EF4-FFF2-40B4-BE49-F238E27FC236}">
                <a16:creationId xmlns:a16="http://schemas.microsoft.com/office/drawing/2014/main" id="{732505F7-369C-4D51-AF6A-D12D6CD55AD7}"/>
              </a:ext>
            </a:extLst>
          </p:cNvPr>
          <p:cNvSpPr>
            <a:spLocks noChangeShapeType="1"/>
          </p:cNvSpPr>
          <p:nvPr userDrawn="1"/>
        </p:nvSpPr>
        <p:spPr bwMode="auto">
          <a:xfrm>
            <a:off x="3357563" y="149225"/>
            <a:ext cx="0" cy="914400"/>
          </a:xfrm>
          <a:prstGeom prst="line">
            <a:avLst/>
          </a:prstGeom>
          <a:noFill/>
          <a:ln w="34925">
            <a:solidFill>
              <a:srgbClr val="003300"/>
            </a:solidFill>
            <a:round/>
            <a:headEnd/>
            <a:tailEnd/>
          </a:ln>
        </p:spPr>
        <p:txBody>
          <a:bodyPr/>
          <a:lstStyle/>
          <a:p>
            <a:pPr>
              <a:defRPr/>
            </a:pPr>
            <a:endParaRPr lang="es-MX" dirty="0">
              <a:latin typeface="Arial" charset="0"/>
            </a:endParaRPr>
          </a:p>
        </p:txBody>
      </p:sp>
      <p:sp>
        <p:nvSpPr>
          <p:cNvPr id="11" name="Rectangle 97">
            <a:extLst>
              <a:ext uri="{FF2B5EF4-FFF2-40B4-BE49-F238E27FC236}">
                <a16:creationId xmlns:a16="http://schemas.microsoft.com/office/drawing/2014/main" id="{F4EF41C4-0D0A-4E72-A458-BC7639070D0C}"/>
              </a:ext>
            </a:extLst>
          </p:cNvPr>
          <p:cNvSpPr>
            <a:spLocks noChangeArrowheads="1"/>
          </p:cNvSpPr>
          <p:nvPr userDrawn="1"/>
        </p:nvSpPr>
        <p:spPr bwMode="auto">
          <a:xfrm>
            <a:off x="428625"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ELABORÓ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C.P. Olga Patricia Lira García</a:t>
            </a:r>
          </a:p>
          <a:p>
            <a:pPr defTabSz="889000">
              <a:lnSpc>
                <a:spcPct val="90000"/>
              </a:lnSpc>
              <a:spcBef>
                <a:spcPct val="20000"/>
              </a:spcBef>
              <a:defRPr/>
            </a:pPr>
            <a:r>
              <a:rPr lang="es-MX" sz="800" dirty="0">
                <a:latin typeface="Arial" charset="0"/>
              </a:rPr>
              <a:t>Jefa de Servicios Administrativos Internos</a:t>
            </a:r>
          </a:p>
        </p:txBody>
      </p:sp>
      <p:sp>
        <p:nvSpPr>
          <p:cNvPr id="12" name="Rectangle 97">
            <a:extLst>
              <a:ext uri="{FF2B5EF4-FFF2-40B4-BE49-F238E27FC236}">
                <a16:creationId xmlns:a16="http://schemas.microsoft.com/office/drawing/2014/main" id="{1AA81427-0BB8-4000-A1D9-0140534A50A5}"/>
              </a:ext>
            </a:extLst>
          </p:cNvPr>
          <p:cNvSpPr>
            <a:spLocks noChangeArrowheads="1"/>
          </p:cNvSpPr>
          <p:nvPr userDrawn="1"/>
        </p:nvSpPr>
        <p:spPr bwMode="auto">
          <a:xfrm>
            <a:off x="4572000"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APROBÓ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Lic.  Luis Ignacio Cubillas Tellechea</a:t>
            </a:r>
          </a:p>
          <a:p>
            <a:pPr defTabSz="889000">
              <a:lnSpc>
                <a:spcPct val="90000"/>
              </a:lnSpc>
              <a:spcBef>
                <a:spcPct val="20000"/>
              </a:spcBef>
              <a:defRPr/>
            </a:pPr>
            <a:r>
              <a:rPr lang="es-MX" sz="800" dirty="0">
                <a:latin typeface="Arial" charset="0"/>
              </a:rPr>
              <a:t>Director del Registro del Estado Civil de las Personas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5988" rtl="0" eaLnBrk="0" fontAlgn="base" hangingPunct="0">
        <a:spcBef>
          <a:spcPct val="0"/>
        </a:spcBef>
        <a:spcAft>
          <a:spcPct val="0"/>
        </a:spcAft>
        <a:defRPr sz="4400">
          <a:solidFill>
            <a:schemeClr val="tx2"/>
          </a:solidFill>
          <a:latin typeface="+mj-lt"/>
          <a:ea typeface="+mj-ea"/>
          <a:cs typeface="+mj-cs"/>
        </a:defRPr>
      </a:lvl1pPr>
      <a:lvl2pPr algn="ctr" defTabSz="915988" rtl="0" eaLnBrk="0" fontAlgn="base" hangingPunct="0">
        <a:spcBef>
          <a:spcPct val="0"/>
        </a:spcBef>
        <a:spcAft>
          <a:spcPct val="0"/>
        </a:spcAft>
        <a:defRPr sz="4400">
          <a:solidFill>
            <a:schemeClr val="tx2"/>
          </a:solidFill>
          <a:latin typeface="Times New Roman" pitchFamily="18" charset="0"/>
        </a:defRPr>
      </a:lvl2pPr>
      <a:lvl3pPr algn="ctr" defTabSz="915988" rtl="0" eaLnBrk="0" fontAlgn="base" hangingPunct="0">
        <a:spcBef>
          <a:spcPct val="0"/>
        </a:spcBef>
        <a:spcAft>
          <a:spcPct val="0"/>
        </a:spcAft>
        <a:defRPr sz="4400">
          <a:solidFill>
            <a:schemeClr val="tx2"/>
          </a:solidFill>
          <a:latin typeface="Times New Roman" pitchFamily="18" charset="0"/>
        </a:defRPr>
      </a:lvl3pPr>
      <a:lvl4pPr algn="ctr" defTabSz="915988" rtl="0" eaLnBrk="0" fontAlgn="base" hangingPunct="0">
        <a:spcBef>
          <a:spcPct val="0"/>
        </a:spcBef>
        <a:spcAft>
          <a:spcPct val="0"/>
        </a:spcAft>
        <a:defRPr sz="4400">
          <a:solidFill>
            <a:schemeClr val="tx2"/>
          </a:solidFill>
          <a:latin typeface="Times New Roman" pitchFamily="18" charset="0"/>
        </a:defRPr>
      </a:lvl4pPr>
      <a:lvl5pPr algn="ctr" defTabSz="915988" rtl="0" eaLnBrk="0" fontAlgn="base" hangingPunct="0">
        <a:spcBef>
          <a:spcPct val="0"/>
        </a:spcBef>
        <a:spcAft>
          <a:spcPct val="0"/>
        </a:spcAft>
        <a:defRPr sz="4400">
          <a:solidFill>
            <a:schemeClr val="tx2"/>
          </a:solidFill>
          <a:latin typeface="Times New Roman" pitchFamily="18" charset="0"/>
        </a:defRPr>
      </a:lvl5pPr>
      <a:lvl6pPr marL="457200" algn="ctr" defTabSz="915988" rtl="0" fontAlgn="base">
        <a:spcBef>
          <a:spcPct val="0"/>
        </a:spcBef>
        <a:spcAft>
          <a:spcPct val="0"/>
        </a:spcAft>
        <a:defRPr sz="4400">
          <a:solidFill>
            <a:schemeClr val="tx2"/>
          </a:solidFill>
          <a:latin typeface="Times New Roman" pitchFamily="18" charset="0"/>
        </a:defRPr>
      </a:lvl6pPr>
      <a:lvl7pPr marL="914400" algn="ctr" defTabSz="915988" rtl="0" fontAlgn="base">
        <a:spcBef>
          <a:spcPct val="0"/>
        </a:spcBef>
        <a:spcAft>
          <a:spcPct val="0"/>
        </a:spcAft>
        <a:defRPr sz="4400">
          <a:solidFill>
            <a:schemeClr val="tx2"/>
          </a:solidFill>
          <a:latin typeface="Times New Roman" pitchFamily="18" charset="0"/>
        </a:defRPr>
      </a:lvl7pPr>
      <a:lvl8pPr marL="1371600" algn="ctr" defTabSz="915988" rtl="0" fontAlgn="base">
        <a:spcBef>
          <a:spcPct val="0"/>
        </a:spcBef>
        <a:spcAft>
          <a:spcPct val="0"/>
        </a:spcAft>
        <a:defRPr sz="4400">
          <a:solidFill>
            <a:schemeClr val="tx2"/>
          </a:solidFill>
          <a:latin typeface="Times New Roman" pitchFamily="18" charset="0"/>
        </a:defRPr>
      </a:lvl8pPr>
      <a:lvl9pPr marL="1828800" algn="ctr" defTabSz="915988" rtl="0" fontAlgn="base">
        <a:spcBef>
          <a:spcPct val="0"/>
        </a:spcBef>
        <a:spcAft>
          <a:spcPct val="0"/>
        </a:spcAft>
        <a:defRPr sz="4400">
          <a:solidFill>
            <a:schemeClr val="tx2"/>
          </a:solidFill>
          <a:latin typeface="Times New Roman" pitchFamily="18" charset="0"/>
        </a:defRPr>
      </a:lvl9pPr>
    </p:titleStyle>
    <p:bodyStyle>
      <a:lvl1pPr marL="344488" indent="-344488" algn="l" defTabSz="915988" rtl="0" eaLnBrk="0" fontAlgn="base" hangingPunct="0">
        <a:spcBef>
          <a:spcPct val="20000"/>
        </a:spcBef>
        <a:spcAft>
          <a:spcPct val="0"/>
        </a:spcAft>
        <a:buChar char="•"/>
        <a:defRPr sz="3200">
          <a:solidFill>
            <a:schemeClr val="tx1"/>
          </a:solidFill>
          <a:latin typeface="+mn-lt"/>
          <a:ea typeface="+mn-ea"/>
          <a:cs typeface="+mn-cs"/>
        </a:defRPr>
      </a:lvl1pPr>
      <a:lvl2pPr marL="744538" indent="-287338" algn="l" defTabSz="915988" rtl="0" eaLnBrk="0" fontAlgn="base" hangingPunct="0">
        <a:spcBef>
          <a:spcPct val="20000"/>
        </a:spcBef>
        <a:spcAft>
          <a:spcPct val="0"/>
        </a:spcAft>
        <a:buChar char="–"/>
        <a:defRPr sz="2700">
          <a:solidFill>
            <a:schemeClr val="tx1"/>
          </a:solidFill>
          <a:latin typeface="+mn-lt"/>
        </a:defRPr>
      </a:lvl2pPr>
      <a:lvl3pPr marL="1144588" indent="-228600" algn="l" defTabSz="915988" rtl="0" eaLnBrk="0" fontAlgn="base" hangingPunct="0">
        <a:spcBef>
          <a:spcPct val="20000"/>
        </a:spcBef>
        <a:spcAft>
          <a:spcPct val="0"/>
        </a:spcAft>
        <a:buChar char="•"/>
        <a:defRPr sz="2400">
          <a:solidFill>
            <a:schemeClr val="tx1"/>
          </a:solidFill>
          <a:latin typeface="+mn-lt"/>
        </a:defRPr>
      </a:lvl3pPr>
      <a:lvl4pPr marL="1601788" indent="-227013" algn="l" defTabSz="915988" rtl="0" eaLnBrk="0" fontAlgn="base" hangingPunct="0">
        <a:spcBef>
          <a:spcPct val="20000"/>
        </a:spcBef>
        <a:spcAft>
          <a:spcPct val="0"/>
        </a:spcAft>
        <a:buChar char="–"/>
        <a:defRPr sz="2000">
          <a:solidFill>
            <a:schemeClr val="tx1"/>
          </a:solidFill>
          <a:latin typeface="+mn-lt"/>
        </a:defRPr>
      </a:lvl4pPr>
      <a:lvl5pPr marL="2062163" indent="-230188" algn="l" defTabSz="915988" rtl="0" eaLnBrk="0" fontAlgn="base" hangingPunct="0">
        <a:spcBef>
          <a:spcPct val="20000"/>
        </a:spcBef>
        <a:spcAft>
          <a:spcPct val="0"/>
        </a:spcAft>
        <a:buChar char="»"/>
        <a:defRPr sz="2000">
          <a:solidFill>
            <a:schemeClr val="tx1"/>
          </a:solidFill>
          <a:latin typeface="+mn-lt"/>
        </a:defRPr>
      </a:lvl5pPr>
      <a:lvl6pPr marL="2519363" indent="-230188" algn="l" defTabSz="915988" rtl="0" fontAlgn="base">
        <a:spcBef>
          <a:spcPct val="20000"/>
        </a:spcBef>
        <a:spcAft>
          <a:spcPct val="0"/>
        </a:spcAft>
        <a:buChar char="»"/>
        <a:defRPr sz="2000">
          <a:solidFill>
            <a:schemeClr val="tx1"/>
          </a:solidFill>
          <a:latin typeface="+mn-lt"/>
        </a:defRPr>
      </a:lvl6pPr>
      <a:lvl7pPr marL="2976563" indent="-230188" algn="l" defTabSz="915988" rtl="0" fontAlgn="base">
        <a:spcBef>
          <a:spcPct val="20000"/>
        </a:spcBef>
        <a:spcAft>
          <a:spcPct val="0"/>
        </a:spcAft>
        <a:buChar char="»"/>
        <a:defRPr sz="2000">
          <a:solidFill>
            <a:schemeClr val="tx1"/>
          </a:solidFill>
          <a:latin typeface="+mn-lt"/>
        </a:defRPr>
      </a:lvl7pPr>
      <a:lvl8pPr marL="3433763" indent="-230188" algn="l" defTabSz="915988" rtl="0" fontAlgn="base">
        <a:spcBef>
          <a:spcPct val="20000"/>
        </a:spcBef>
        <a:spcAft>
          <a:spcPct val="0"/>
        </a:spcAft>
        <a:buChar char="»"/>
        <a:defRPr sz="2000">
          <a:solidFill>
            <a:schemeClr val="tx1"/>
          </a:solidFill>
          <a:latin typeface="+mn-lt"/>
        </a:defRPr>
      </a:lvl8pPr>
      <a:lvl9pPr marL="3890963" indent="-230188" algn="l" defTabSz="915988"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Rectangle 11">
            <a:extLst>
              <a:ext uri="{FF2B5EF4-FFF2-40B4-BE49-F238E27FC236}">
                <a16:creationId xmlns:a16="http://schemas.microsoft.com/office/drawing/2014/main" id="{4A63A89B-E1B8-439D-8855-53F40FDB51CA}"/>
              </a:ext>
            </a:extLst>
          </p:cNvPr>
          <p:cNvSpPr>
            <a:spLocks noChangeArrowheads="1"/>
          </p:cNvSpPr>
          <p:nvPr/>
        </p:nvSpPr>
        <p:spPr bwMode="auto">
          <a:xfrm>
            <a:off x="0" y="0"/>
            <a:ext cx="6858000" cy="914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028" name="Text Box 12">
            <a:extLst>
              <a:ext uri="{FF2B5EF4-FFF2-40B4-BE49-F238E27FC236}">
                <a16:creationId xmlns:a16="http://schemas.microsoft.com/office/drawing/2014/main" id="{4643EB70-EBC8-472D-A5D0-3294E042A85C}"/>
              </a:ext>
            </a:extLst>
          </p:cNvPr>
          <p:cNvSpPr txBox="1">
            <a:spLocks noChangeArrowheads="1"/>
          </p:cNvSpPr>
          <p:nvPr/>
        </p:nvSpPr>
        <p:spPr bwMode="auto">
          <a:xfrm>
            <a:off x="1747837" y="4229100"/>
            <a:ext cx="33988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3200" b="1" dirty="0">
                <a:solidFill>
                  <a:srgbClr val="808080"/>
                </a:solidFill>
              </a:rPr>
              <a:t>Manual de Procedimientos</a:t>
            </a:r>
          </a:p>
        </p:txBody>
      </p:sp>
      <p:sp>
        <p:nvSpPr>
          <p:cNvPr id="2061" name="Text Box 13">
            <a:extLst>
              <a:ext uri="{FF2B5EF4-FFF2-40B4-BE49-F238E27FC236}">
                <a16:creationId xmlns:a16="http://schemas.microsoft.com/office/drawing/2014/main" id="{4133E236-8A68-4BC1-BF45-D391DBE12645}"/>
              </a:ext>
            </a:extLst>
          </p:cNvPr>
          <p:cNvSpPr txBox="1">
            <a:spLocks noChangeArrowheads="1"/>
          </p:cNvSpPr>
          <p:nvPr/>
        </p:nvSpPr>
        <p:spPr bwMode="auto">
          <a:xfrm>
            <a:off x="525462" y="5682367"/>
            <a:ext cx="5951538" cy="584775"/>
          </a:xfrm>
          <a:prstGeom prst="rect">
            <a:avLst/>
          </a:prstGeom>
          <a:noFill/>
          <a:ln w="9525">
            <a:noFill/>
            <a:miter lim="800000"/>
            <a:headEnd/>
            <a:tailEnd/>
          </a:ln>
          <a:effectLst>
            <a:outerShdw dist="17961" dir="2700000" algn="ctr" rotWithShape="0">
              <a:schemeClr val="bg2"/>
            </a:outerShdw>
          </a:effectLst>
        </p:spPr>
        <p:txBody>
          <a:bodyPr>
            <a:spAutoFit/>
          </a:bodyPr>
          <a:lstStyle/>
          <a:p>
            <a:pPr>
              <a:defRPr/>
            </a:pPr>
            <a:r>
              <a:rPr lang="es-MX" sz="3200" b="1" dirty="0">
                <a:solidFill>
                  <a:schemeClr val="bg2"/>
                </a:solidFill>
                <a:latin typeface="Arial" charset="0"/>
              </a:rPr>
              <a:t>Sindicatura Municipal</a:t>
            </a:r>
          </a:p>
        </p:txBody>
      </p:sp>
      <p:sp>
        <p:nvSpPr>
          <p:cNvPr id="1030" name="Line 14">
            <a:extLst>
              <a:ext uri="{FF2B5EF4-FFF2-40B4-BE49-F238E27FC236}">
                <a16:creationId xmlns:a16="http://schemas.microsoft.com/office/drawing/2014/main" id="{A6724057-64E4-4E0C-837C-3F7E625D8A2B}"/>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1" name="Line 15">
            <a:extLst>
              <a:ext uri="{FF2B5EF4-FFF2-40B4-BE49-F238E27FC236}">
                <a16:creationId xmlns:a16="http://schemas.microsoft.com/office/drawing/2014/main" id="{57F2B4AE-4E1B-4843-A0EA-947BE3B2EA3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2" name="Line 16">
            <a:extLst>
              <a:ext uri="{FF2B5EF4-FFF2-40B4-BE49-F238E27FC236}">
                <a16:creationId xmlns:a16="http://schemas.microsoft.com/office/drawing/2014/main" id="{7DBBF162-B9AE-4478-918F-2B4B810BD75D}"/>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3" name="Line 17">
            <a:extLst>
              <a:ext uri="{FF2B5EF4-FFF2-40B4-BE49-F238E27FC236}">
                <a16:creationId xmlns:a16="http://schemas.microsoft.com/office/drawing/2014/main" id="{0F8D3113-7D1E-4780-9E01-64E29C709ED1}"/>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4" name="Text Box 28">
            <a:extLst>
              <a:ext uri="{FF2B5EF4-FFF2-40B4-BE49-F238E27FC236}">
                <a16:creationId xmlns:a16="http://schemas.microsoft.com/office/drawing/2014/main" id="{32CF860B-69D7-4090-B782-90D56E4CF0AA}"/>
              </a:ext>
            </a:extLst>
          </p:cNvPr>
          <p:cNvSpPr txBox="1">
            <a:spLocks noChangeArrowheads="1"/>
          </p:cNvSpPr>
          <p:nvPr/>
        </p:nvSpPr>
        <p:spPr bwMode="auto">
          <a:xfrm>
            <a:off x="3709987" y="8211677"/>
            <a:ext cx="2743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600" b="1" dirty="0" smtClean="0">
                <a:solidFill>
                  <a:srgbClr val="808080"/>
                </a:solidFill>
              </a:rPr>
              <a:t>06 DE NOVIEMBRE 2018</a:t>
            </a:r>
            <a:endParaRPr lang="es-MX" altLang="es-MX" sz="1600" b="1" dirty="0">
              <a:solidFill>
                <a:srgbClr val="808080"/>
              </a:solidFill>
            </a:endParaRPr>
          </a:p>
        </p:txBody>
      </p:sp>
      <p:pic>
        <p:nvPicPr>
          <p:cNvPr id="10" name="Picture 2077" descr="Resultado de imagen para ayuntamiento de tlatlauquitepec">
            <a:hlinkClick r:id="rId2"/>
            <a:extLst>
              <a:ext uri="{FF2B5EF4-FFF2-40B4-BE49-F238E27FC236}">
                <a16:creationId xmlns:a16="http://schemas.microsoft.com/office/drawing/2014/main" id="{26DF13B8-E1DC-465A-AF59-3DC8876CE9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7837" y="480308"/>
            <a:ext cx="3362325" cy="3362325"/>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6A82C00A-FEDC-48C2-A619-1167E9F1B43F}"/>
              </a:ext>
            </a:extLst>
          </p:cNvPr>
          <p:cNvSpPr txBox="1"/>
          <p:nvPr/>
        </p:nvSpPr>
        <p:spPr>
          <a:xfrm>
            <a:off x="650658" y="8211699"/>
            <a:ext cx="3154197" cy="338554"/>
          </a:xfrm>
          <a:prstGeom prst="rect">
            <a:avLst/>
          </a:prstGeom>
          <a:noFill/>
        </p:spPr>
        <p:txBody>
          <a:bodyPr wrap="none" rtlCol="0">
            <a:spAutoFit/>
          </a:bodyPr>
          <a:lstStyle/>
          <a:p>
            <a:r>
              <a:rPr lang="es-MX" sz="1600" b="1" dirty="0">
                <a:solidFill>
                  <a:schemeClr val="bg1">
                    <a:lumMod val="50000"/>
                  </a:schemeClr>
                </a:solidFill>
              </a:rPr>
              <a:t>REGISTRO: </a:t>
            </a:r>
            <a:r>
              <a:rPr lang="es-MX" sz="1600" b="1" dirty="0" smtClean="0">
                <a:solidFill>
                  <a:schemeClr val="bg1">
                    <a:lumMod val="50000"/>
                  </a:schemeClr>
                </a:solidFill>
              </a:rPr>
              <a:t>HATMPSM02-2018</a:t>
            </a:r>
            <a:endParaRPr lang="es-MX" sz="1600" b="1" dirty="0">
              <a:solidFill>
                <a:schemeClr val="bg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3182090425"/>
              </p:ext>
            </p:extLst>
          </p:nvPr>
        </p:nvGraphicFramePr>
        <p:xfrm>
          <a:off x="588219" y="885936"/>
          <a:ext cx="5904656" cy="734350"/>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7343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Diagrama de Flujo: </a:t>
                      </a:r>
                      <a:r>
                        <a:rPr lang="es-MX" sz="1200" b="0" dirty="0">
                          <a:solidFill>
                            <a:schemeClr val="tx1"/>
                          </a:solidFill>
                        </a:rPr>
                        <a:t>Procedimiento para brindar asesoría y atención a los ciudadanos, en temas jurídicos.</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2610778614"/>
              </p:ext>
            </p:extLst>
          </p:nvPr>
        </p:nvGraphicFramePr>
        <p:xfrm>
          <a:off x="578092" y="1410278"/>
          <a:ext cx="5904656" cy="370840"/>
        </p:xfrm>
        <a:graphic>
          <a:graphicData uri="http://schemas.openxmlformats.org/drawingml/2006/table">
            <a:tbl>
              <a:tblPr firstRow="1" bandRow="1">
                <a:tableStyleId>{F5AB1C69-6EDB-4FF4-983F-18BD219EF322}</a:tableStyleId>
              </a:tblPr>
              <a:tblGrid>
                <a:gridCol w="1924390">
                  <a:extLst>
                    <a:ext uri="{9D8B030D-6E8A-4147-A177-3AD203B41FA5}">
                      <a16:colId xmlns:a16="http://schemas.microsoft.com/office/drawing/2014/main" val="3531676926"/>
                    </a:ext>
                  </a:extLst>
                </a:gridCol>
                <a:gridCol w="1953949">
                  <a:extLst>
                    <a:ext uri="{9D8B030D-6E8A-4147-A177-3AD203B41FA5}">
                      <a16:colId xmlns:a16="http://schemas.microsoft.com/office/drawing/2014/main" val="4179167614"/>
                    </a:ext>
                  </a:extLst>
                </a:gridCol>
                <a:gridCol w="2026317">
                  <a:extLst>
                    <a:ext uri="{9D8B030D-6E8A-4147-A177-3AD203B41FA5}">
                      <a16:colId xmlns:a16="http://schemas.microsoft.com/office/drawing/2014/main" val="245987141"/>
                    </a:ext>
                  </a:extLst>
                </a:gridCol>
              </a:tblGrid>
              <a:tr h="370840">
                <a:tc>
                  <a:txBody>
                    <a:bodyPr/>
                    <a:lstStyle/>
                    <a:p>
                      <a:pPr algn="ctr"/>
                      <a:r>
                        <a:rPr lang="es-MX" sz="1200" b="0" dirty="0">
                          <a:solidFill>
                            <a:schemeClr val="tx1"/>
                          </a:solidFill>
                          <a:latin typeface="Arial" panose="020B0604020202020204" pitchFamily="34" charset="0"/>
                          <a:cs typeface="Arial" panose="020B0604020202020204" pitchFamily="34" charset="0"/>
                        </a:rPr>
                        <a:t>Sindico(a)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b="0" dirty="0">
                          <a:solidFill>
                            <a:schemeClr val="tx1"/>
                          </a:solidFill>
                          <a:latin typeface="Arial" panose="020B0604020202020204" pitchFamily="34" charset="0"/>
                          <a:cs typeface="Arial" panose="020B0604020202020204" pitchFamily="34" charset="0"/>
                        </a:rPr>
                        <a:t>Director(a) Consultivo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b="0" dirty="0">
                          <a:solidFill>
                            <a:schemeClr val="tx1"/>
                          </a:solidFill>
                          <a:latin typeface="Arial" panose="020B0604020202020204" pitchFamily="34" charset="0"/>
                          <a:cs typeface="Arial" panose="020B0604020202020204" pitchFamily="34" charset="0"/>
                        </a:rPr>
                        <a:t>Auxiliar Jurídico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894" y="70583"/>
            <a:ext cx="1329865" cy="76548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2630020436"/>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9 de 28</a:t>
                      </a:r>
                    </a:p>
                  </a:txBody>
                  <a:tcPr/>
                </a:tc>
                <a:extLst>
                  <a:ext uri="{0D108BD9-81ED-4DB2-BD59-A6C34878D82A}">
                    <a16:rowId xmlns:a16="http://schemas.microsoft.com/office/drawing/2014/main" val="2061326865"/>
                  </a:ext>
                </a:extLst>
              </a:tr>
            </a:tbl>
          </a:graphicData>
        </a:graphic>
      </p:graphicFrame>
      <p:graphicFrame>
        <p:nvGraphicFramePr>
          <p:cNvPr id="51" name="Tabla 50">
            <a:extLst>
              <a:ext uri="{FF2B5EF4-FFF2-40B4-BE49-F238E27FC236}">
                <a16:creationId xmlns:a16="http://schemas.microsoft.com/office/drawing/2014/main" id="{71EF588A-7D48-4846-843C-95844B5C9F2A}"/>
              </a:ext>
            </a:extLst>
          </p:cNvPr>
          <p:cNvGraphicFramePr>
            <a:graphicFrameLocks noGrp="1"/>
          </p:cNvGraphicFramePr>
          <p:nvPr>
            <p:extLst>
              <p:ext uri="{D42A27DB-BD31-4B8C-83A1-F6EECF244321}">
                <p14:modId xmlns:p14="http://schemas.microsoft.com/office/powerpoint/2010/main" val="2368799910"/>
              </p:ext>
            </p:extLst>
          </p:nvPr>
        </p:nvGraphicFramePr>
        <p:xfrm>
          <a:off x="578092" y="1787692"/>
          <a:ext cx="5904656" cy="7040880"/>
        </p:xfrm>
        <a:graphic>
          <a:graphicData uri="http://schemas.openxmlformats.org/drawingml/2006/table">
            <a:tbl>
              <a:tblPr firstRow="1" bandRow="1">
                <a:tableStyleId>{F5AB1C69-6EDB-4FF4-983F-18BD219EF322}</a:tableStyleId>
              </a:tblPr>
              <a:tblGrid>
                <a:gridCol w="1924390">
                  <a:extLst>
                    <a:ext uri="{9D8B030D-6E8A-4147-A177-3AD203B41FA5}">
                      <a16:colId xmlns:a16="http://schemas.microsoft.com/office/drawing/2014/main" val="3531676926"/>
                    </a:ext>
                  </a:extLst>
                </a:gridCol>
                <a:gridCol w="1953949">
                  <a:extLst>
                    <a:ext uri="{9D8B030D-6E8A-4147-A177-3AD203B41FA5}">
                      <a16:colId xmlns:a16="http://schemas.microsoft.com/office/drawing/2014/main" val="4179167614"/>
                    </a:ext>
                  </a:extLst>
                </a:gridCol>
                <a:gridCol w="2026317">
                  <a:extLst>
                    <a:ext uri="{9D8B030D-6E8A-4147-A177-3AD203B41FA5}">
                      <a16:colId xmlns:a16="http://schemas.microsoft.com/office/drawing/2014/main" val="245987141"/>
                    </a:ext>
                  </a:extLst>
                </a:gridCol>
              </a:tblGrid>
              <a:tr h="370840">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12" name="Diagrama de flujo: terminador 11">
            <a:extLst>
              <a:ext uri="{FF2B5EF4-FFF2-40B4-BE49-F238E27FC236}">
                <a16:creationId xmlns:a16="http://schemas.microsoft.com/office/drawing/2014/main" id="{E13CA630-7712-4484-8BE9-69F9E2AE6A97}"/>
              </a:ext>
            </a:extLst>
          </p:cNvPr>
          <p:cNvSpPr/>
          <p:nvPr/>
        </p:nvSpPr>
        <p:spPr bwMode="auto">
          <a:xfrm>
            <a:off x="1052736" y="1948463"/>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3" name="Diagrama de flujo: documento 12">
            <a:extLst>
              <a:ext uri="{FF2B5EF4-FFF2-40B4-BE49-F238E27FC236}">
                <a16:creationId xmlns:a16="http://schemas.microsoft.com/office/drawing/2014/main" id="{D13A483D-D179-4261-9915-9A8BAD63BA8B}"/>
              </a:ext>
            </a:extLst>
          </p:cNvPr>
          <p:cNvSpPr/>
          <p:nvPr/>
        </p:nvSpPr>
        <p:spPr bwMode="auto">
          <a:xfrm>
            <a:off x="717848" y="2736617"/>
            <a:ext cx="1584176" cy="687350"/>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Recibe solicitud de asesoría jurídica y envía a Director(a) Consultivo</a:t>
            </a:r>
          </a:p>
        </p:txBody>
      </p:sp>
      <p:sp>
        <p:nvSpPr>
          <p:cNvPr id="14" name="Diagrama de flujo: documento 13">
            <a:extLst>
              <a:ext uri="{FF2B5EF4-FFF2-40B4-BE49-F238E27FC236}">
                <a16:creationId xmlns:a16="http://schemas.microsoft.com/office/drawing/2014/main" id="{FB359C76-0828-4B18-9D7C-64C75D411372}"/>
              </a:ext>
            </a:extLst>
          </p:cNvPr>
          <p:cNvSpPr/>
          <p:nvPr/>
        </p:nvSpPr>
        <p:spPr bwMode="auto">
          <a:xfrm>
            <a:off x="2761314" y="2736617"/>
            <a:ext cx="1435317" cy="612648"/>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Recibe oficio, analiza documentación e información</a:t>
            </a:r>
          </a:p>
        </p:txBody>
      </p:sp>
      <p:sp>
        <p:nvSpPr>
          <p:cNvPr id="24" name="Diagrama de flujo: decisión 23">
            <a:extLst>
              <a:ext uri="{FF2B5EF4-FFF2-40B4-BE49-F238E27FC236}">
                <a16:creationId xmlns:a16="http://schemas.microsoft.com/office/drawing/2014/main" id="{1F259456-E77C-49A6-A5C2-E36B89B9E78E}"/>
              </a:ext>
            </a:extLst>
          </p:cNvPr>
          <p:cNvSpPr/>
          <p:nvPr/>
        </p:nvSpPr>
        <p:spPr bwMode="auto">
          <a:xfrm>
            <a:off x="2642420" y="3801411"/>
            <a:ext cx="1683174" cy="612648"/>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Documentos Completos</a:t>
            </a:r>
          </a:p>
        </p:txBody>
      </p:sp>
      <p:sp>
        <p:nvSpPr>
          <p:cNvPr id="26" name="Diagrama de flujo: proceso 25">
            <a:extLst>
              <a:ext uri="{FF2B5EF4-FFF2-40B4-BE49-F238E27FC236}">
                <a16:creationId xmlns:a16="http://schemas.microsoft.com/office/drawing/2014/main" id="{E3B01B01-5ABB-4947-BD54-D6D42FE01F33}"/>
              </a:ext>
            </a:extLst>
          </p:cNvPr>
          <p:cNvSpPr/>
          <p:nvPr/>
        </p:nvSpPr>
        <p:spPr bwMode="auto">
          <a:xfrm>
            <a:off x="2764067" y="4872096"/>
            <a:ext cx="1435317" cy="61264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1000" dirty="0">
                <a:latin typeface="Arial" charset="0"/>
              </a:rPr>
              <a:t>Remite oficio al Auxiliar Jurídico para el trámite respectivo</a:t>
            </a:r>
            <a:endParaRPr kumimoji="0" lang="es-MX" sz="1000" b="0" i="0" u="none" strike="noStrike" cap="none" normalizeH="0" baseline="0" dirty="0">
              <a:ln>
                <a:noFill/>
              </a:ln>
              <a:solidFill>
                <a:schemeClr val="tx1"/>
              </a:solidFill>
              <a:effectLst/>
              <a:latin typeface="Arial" charset="0"/>
            </a:endParaRPr>
          </a:p>
        </p:txBody>
      </p:sp>
      <p:sp>
        <p:nvSpPr>
          <p:cNvPr id="28" name="Diagrama de flujo: conector 27">
            <a:extLst>
              <a:ext uri="{FF2B5EF4-FFF2-40B4-BE49-F238E27FC236}">
                <a16:creationId xmlns:a16="http://schemas.microsoft.com/office/drawing/2014/main" id="{D70C7E7C-D986-4A96-9D6E-4A5365C66226}"/>
              </a:ext>
            </a:extLst>
          </p:cNvPr>
          <p:cNvSpPr/>
          <p:nvPr/>
        </p:nvSpPr>
        <p:spPr bwMode="auto">
          <a:xfrm>
            <a:off x="3299392" y="5831384"/>
            <a:ext cx="343204" cy="350806"/>
          </a:xfrm>
          <a:prstGeom prst="flowChartConnec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1000" dirty="0">
                <a:latin typeface="Arial" charset="0"/>
              </a:rPr>
              <a:t>A</a:t>
            </a:r>
            <a:endParaRPr kumimoji="0" lang="es-MX" sz="1000" b="0" i="0" u="none" strike="noStrike" cap="none" normalizeH="0" baseline="0" dirty="0">
              <a:ln>
                <a:noFill/>
              </a:ln>
              <a:solidFill>
                <a:schemeClr val="tx1"/>
              </a:solidFill>
              <a:effectLst/>
              <a:latin typeface="Arial" charset="0"/>
            </a:endParaRPr>
          </a:p>
        </p:txBody>
      </p:sp>
      <p:sp>
        <p:nvSpPr>
          <p:cNvPr id="29" name="Diagrama de flujo: conector 28">
            <a:extLst>
              <a:ext uri="{FF2B5EF4-FFF2-40B4-BE49-F238E27FC236}">
                <a16:creationId xmlns:a16="http://schemas.microsoft.com/office/drawing/2014/main" id="{5404E00A-659A-4509-9112-C73F2DBE7D8A}"/>
              </a:ext>
            </a:extLst>
          </p:cNvPr>
          <p:cNvSpPr/>
          <p:nvPr/>
        </p:nvSpPr>
        <p:spPr bwMode="auto">
          <a:xfrm>
            <a:off x="5271292" y="1926759"/>
            <a:ext cx="464518" cy="301752"/>
          </a:xfrm>
          <a:prstGeom prst="flowChartConnec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A</a:t>
            </a:r>
          </a:p>
        </p:txBody>
      </p:sp>
      <p:sp>
        <p:nvSpPr>
          <p:cNvPr id="31" name="Diagrama de flujo: documento 30">
            <a:extLst>
              <a:ext uri="{FF2B5EF4-FFF2-40B4-BE49-F238E27FC236}">
                <a16:creationId xmlns:a16="http://schemas.microsoft.com/office/drawing/2014/main" id="{4CD6F549-6762-4A76-AD8A-A0252C1CCBAC}"/>
              </a:ext>
            </a:extLst>
          </p:cNvPr>
          <p:cNvSpPr/>
          <p:nvPr/>
        </p:nvSpPr>
        <p:spPr bwMode="auto">
          <a:xfrm>
            <a:off x="4653136" y="2736617"/>
            <a:ext cx="1614314" cy="612648"/>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1000" dirty="0">
                <a:latin typeface="Arial" charset="0"/>
              </a:rPr>
              <a:t>Recibe oficio, asigna numero de expediente y analiza </a:t>
            </a:r>
            <a:endParaRPr kumimoji="0" lang="es-MX" sz="1000" b="0" i="0" u="none" strike="noStrike" cap="none" normalizeH="0" baseline="0" dirty="0">
              <a:ln>
                <a:noFill/>
              </a:ln>
              <a:solidFill>
                <a:schemeClr val="tx1"/>
              </a:solidFill>
              <a:effectLst/>
              <a:latin typeface="Arial" charset="0"/>
            </a:endParaRPr>
          </a:p>
        </p:txBody>
      </p:sp>
      <p:sp>
        <p:nvSpPr>
          <p:cNvPr id="32" name="Diagrama de flujo: proceso 31">
            <a:extLst>
              <a:ext uri="{FF2B5EF4-FFF2-40B4-BE49-F238E27FC236}">
                <a16:creationId xmlns:a16="http://schemas.microsoft.com/office/drawing/2014/main" id="{CD3DF70E-2ED1-4FA2-B15D-58431386C8A3}"/>
              </a:ext>
            </a:extLst>
          </p:cNvPr>
          <p:cNvSpPr/>
          <p:nvPr/>
        </p:nvSpPr>
        <p:spPr bwMode="auto">
          <a:xfrm>
            <a:off x="4653136" y="3632154"/>
            <a:ext cx="1614314" cy="666036"/>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Emite opinión jurídica para su revisión, visto bueno, firma y notificación </a:t>
            </a:r>
          </a:p>
        </p:txBody>
      </p:sp>
      <p:sp>
        <p:nvSpPr>
          <p:cNvPr id="33" name="Diagrama de flujo: proceso 32">
            <a:extLst>
              <a:ext uri="{FF2B5EF4-FFF2-40B4-BE49-F238E27FC236}">
                <a16:creationId xmlns:a16="http://schemas.microsoft.com/office/drawing/2014/main" id="{0C3AB9B1-AB3E-4675-BBC9-84EA5A63A2A3}"/>
              </a:ext>
            </a:extLst>
          </p:cNvPr>
          <p:cNvSpPr/>
          <p:nvPr/>
        </p:nvSpPr>
        <p:spPr bwMode="auto">
          <a:xfrm>
            <a:off x="2764067" y="6299383"/>
            <a:ext cx="1435317" cy="350806"/>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dirty="0">
                <a:ln>
                  <a:noFill/>
                </a:ln>
                <a:solidFill>
                  <a:schemeClr val="tx1"/>
                </a:solidFill>
                <a:effectLst/>
                <a:latin typeface="Arial" charset="0"/>
              </a:rPr>
              <a:t>Recibe y revisa</a:t>
            </a:r>
          </a:p>
        </p:txBody>
      </p:sp>
      <p:sp>
        <p:nvSpPr>
          <p:cNvPr id="35" name="Diagrama de flujo: decisión 34">
            <a:extLst>
              <a:ext uri="{FF2B5EF4-FFF2-40B4-BE49-F238E27FC236}">
                <a16:creationId xmlns:a16="http://schemas.microsoft.com/office/drawing/2014/main" id="{A7464F3F-8821-4570-A314-F405E2ADE52A}"/>
              </a:ext>
            </a:extLst>
          </p:cNvPr>
          <p:cNvSpPr/>
          <p:nvPr/>
        </p:nvSpPr>
        <p:spPr bwMode="auto">
          <a:xfrm>
            <a:off x="2642420" y="7067811"/>
            <a:ext cx="1683174" cy="612648"/>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700" b="0" i="0" u="none" strike="noStrike" cap="none" normalizeH="0" baseline="0" dirty="0">
                <a:ln>
                  <a:noFill/>
                </a:ln>
                <a:solidFill>
                  <a:schemeClr val="tx1"/>
                </a:solidFill>
                <a:effectLst/>
                <a:latin typeface="Arial" charset="0"/>
              </a:rPr>
              <a:t>Observaciones</a:t>
            </a:r>
          </a:p>
        </p:txBody>
      </p:sp>
      <p:sp>
        <p:nvSpPr>
          <p:cNvPr id="37" name="Diagrama de flujo: documento 36">
            <a:extLst>
              <a:ext uri="{FF2B5EF4-FFF2-40B4-BE49-F238E27FC236}">
                <a16:creationId xmlns:a16="http://schemas.microsoft.com/office/drawing/2014/main" id="{9AB386B7-2C43-48D3-B529-2E2F98DE6FF4}"/>
              </a:ext>
            </a:extLst>
          </p:cNvPr>
          <p:cNvSpPr/>
          <p:nvPr/>
        </p:nvSpPr>
        <p:spPr bwMode="auto">
          <a:xfrm>
            <a:off x="2755762" y="8138496"/>
            <a:ext cx="1435238" cy="461608"/>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Emite oficio a Unidad Administrativa </a:t>
            </a:r>
          </a:p>
        </p:txBody>
      </p:sp>
      <p:sp>
        <p:nvSpPr>
          <p:cNvPr id="38" name="Diagrama de flujo: documento 37">
            <a:extLst>
              <a:ext uri="{FF2B5EF4-FFF2-40B4-BE49-F238E27FC236}">
                <a16:creationId xmlns:a16="http://schemas.microsoft.com/office/drawing/2014/main" id="{C38CFFC3-39D9-47AA-A29F-F21525C0AB99}"/>
              </a:ext>
            </a:extLst>
          </p:cNvPr>
          <p:cNvSpPr/>
          <p:nvPr/>
        </p:nvSpPr>
        <p:spPr bwMode="auto">
          <a:xfrm>
            <a:off x="4672816" y="7121654"/>
            <a:ext cx="1614314" cy="743317"/>
          </a:xfrm>
          <a:prstGeom prst="flowChartDocument">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Recibe oficio de petición ciudadana y da respuesta</a:t>
            </a:r>
          </a:p>
        </p:txBody>
      </p:sp>
      <p:sp>
        <p:nvSpPr>
          <p:cNvPr id="39" name="CuadroTexto 38">
            <a:extLst>
              <a:ext uri="{FF2B5EF4-FFF2-40B4-BE49-F238E27FC236}">
                <a16:creationId xmlns:a16="http://schemas.microsoft.com/office/drawing/2014/main" id="{134E1D54-D45C-41C2-A812-42AC04882C71}"/>
              </a:ext>
            </a:extLst>
          </p:cNvPr>
          <p:cNvSpPr txBox="1"/>
          <p:nvPr/>
        </p:nvSpPr>
        <p:spPr>
          <a:xfrm>
            <a:off x="4631789" y="6702524"/>
            <a:ext cx="1269856" cy="400110"/>
          </a:xfrm>
          <a:prstGeom prst="rect">
            <a:avLst/>
          </a:prstGeom>
          <a:noFill/>
        </p:spPr>
        <p:txBody>
          <a:bodyPr wrap="square" rtlCol="0">
            <a:spAutoFit/>
          </a:bodyPr>
          <a:lstStyle/>
          <a:p>
            <a:pPr algn="l"/>
            <a:r>
              <a:rPr lang="es-MX" sz="1000" dirty="0"/>
              <a:t>Unidad Administrativa </a:t>
            </a:r>
          </a:p>
        </p:txBody>
      </p:sp>
      <p:sp>
        <p:nvSpPr>
          <p:cNvPr id="43" name="Diagrama de flujo: terminador 42">
            <a:extLst>
              <a:ext uri="{FF2B5EF4-FFF2-40B4-BE49-F238E27FC236}">
                <a16:creationId xmlns:a16="http://schemas.microsoft.com/office/drawing/2014/main" id="{DE69852F-C589-456E-BEBB-90627503B060}"/>
              </a:ext>
            </a:extLst>
          </p:cNvPr>
          <p:cNvSpPr/>
          <p:nvPr/>
        </p:nvSpPr>
        <p:spPr bwMode="auto">
          <a:xfrm>
            <a:off x="5068870" y="8283682"/>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Fin</a:t>
            </a:r>
          </a:p>
        </p:txBody>
      </p:sp>
      <p:sp>
        <p:nvSpPr>
          <p:cNvPr id="70" name="CuadroTexto 69">
            <a:extLst>
              <a:ext uri="{FF2B5EF4-FFF2-40B4-BE49-F238E27FC236}">
                <a16:creationId xmlns:a16="http://schemas.microsoft.com/office/drawing/2014/main" id="{689A5C25-4216-44E5-867B-04BA7C51E16F}"/>
              </a:ext>
            </a:extLst>
          </p:cNvPr>
          <p:cNvSpPr txBox="1"/>
          <p:nvPr/>
        </p:nvSpPr>
        <p:spPr>
          <a:xfrm>
            <a:off x="2047660" y="2569211"/>
            <a:ext cx="321744" cy="246221"/>
          </a:xfrm>
          <a:prstGeom prst="rect">
            <a:avLst/>
          </a:prstGeom>
          <a:noFill/>
        </p:spPr>
        <p:txBody>
          <a:bodyPr wrap="square" rtlCol="0">
            <a:spAutoFit/>
          </a:bodyPr>
          <a:lstStyle/>
          <a:p>
            <a:pPr algn="l"/>
            <a:r>
              <a:rPr lang="es-MX" sz="1000" dirty="0"/>
              <a:t>1</a:t>
            </a:r>
          </a:p>
        </p:txBody>
      </p:sp>
      <p:sp>
        <p:nvSpPr>
          <p:cNvPr id="71" name="CuadroTexto 70">
            <a:extLst>
              <a:ext uri="{FF2B5EF4-FFF2-40B4-BE49-F238E27FC236}">
                <a16:creationId xmlns:a16="http://schemas.microsoft.com/office/drawing/2014/main" id="{1CE59750-043D-4253-ADE3-77E1BB907974}"/>
              </a:ext>
            </a:extLst>
          </p:cNvPr>
          <p:cNvSpPr txBox="1"/>
          <p:nvPr/>
        </p:nvSpPr>
        <p:spPr>
          <a:xfrm>
            <a:off x="3969382" y="7943772"/>
            <a:ext cx="321744" cy="246221"/>
          </a:xfrm>
          <a:prstGeom prst="rect">
            <a:avLst/>
          </a:prstGeom>
          <a:noFill/>
        </p:spPr>
        <p:txBody>
          <a:bodyPr wrap="square" rtlCol="0">
            <a:spAutoFit/>
          </a:bodyPr>
          <a:lstStyle/>
          <a:p>
            <a:pPr algn="l"/>
            <a:r>
              <a:rPr lang="es-MX" sz="1000" dirty="0"/>
              <a:t>7</a:t>
            </a:r>
          </a:p>
        </p:txBody>
      </p:sp>
      <p:sp>
        <p:nvSpPr>
          <p:cNvPr id="72" name="CuadroTexto 71">
            <a:extLst>
              <a:ext uri="{FF2B5EF4-FFF2-40B4-BE49-F238E27FC236}">
                <a16:creationId xmlns:a16="http://schemas.microsoft.com/office/drawing/2014/main" id="{AAFB9FD8-E556-4B4E-9FC4-60A60BC6B653}"/>
              </a:ext>
            </a:extLst>
          </p:cNvPr>
          <p:cNvSpPr txBox="1"/>
          <p:nvPr/>
        </p:nvSpPr>
        <p:spPr>
          <a:xfrm>
            <a:off x="3933060" y="6017325"/>
            <a:ext cx="321744" cy="246221"/>
          </a:xfrm>
          <a:prstGeom prst="rect">
            <a:avLst/>
          </a:prstGeom>
          <a:noFill/>
        </p:spPr>
        <p:txBody>
          <a:bodyPr wrap="square" rtlCol="0">
            <a:spAutoFit/>
          </a:bodyPr>
          <a:lstStyle/>
          <a:p>
            <a:pPr algn="l"/>
            <a:r>
              <a:rPr lang="es-MX" sz="1000" dirty="0"/>
              <a:t>6</a:t>
            </a:r>
          </a:p>
        </p:txBody>
      </p:sp>
      <p:sp>
        <p:nvSpPr>
          <p:cNvPr id="73" name="CuadroTexto 72">
            <a:extLst>
              <a:ext uri="{FF2B5EF4-FFF2-40B4-BE49-F238E27FC236}">
                <a16:creationId xmlns:a16="http://schemas.microsoft.com/office/drawing/2014/main" id="{10BDC890-061C-47FD-B221-7BA68CBEA73A}"/>
              </a:ext>
            </a:extLst>
          </p:cNvPr>
          <p:cNvSpPr txBox="1"/>
          <p:nvPr/>
        </p:nvSpPr>
        <p:spPr>
          <a:xfrm>
            <a:off x="5965386" y="3450736"/>
            <a:ext cx="321744" cy="246221"/>
          </a:xfrm>
          <a:prstGeom prst="rect">
            <a:avLst/>
          </a:prstGeom>
          <a:noFill/>
        </p:spPr>
        <p:txBody>
          <a:bodyPr wrap="square" rtlCol="0">
            <a:spAutoFit/>
          </a:bodyPr>
          <a:lstStyle/>
          <a:p>
            <a:pPr algn="l"/>
            <a:r>
              <a:rPr lang="es-MX" sz="1000" dirty="0"/>
              <a:t>5</a:t>
            </a:r>
          </a:p>
        </p:txBody>
      </p:sp>
      <p:sp>
        <p:nvSpPr>
          <p:cNvPr id="74" name="CuadroTexto 73">
            <a:extLst>
              <a:ext uri="{FF2B5EF4-FFF2-40B4-BE49-F238E27FC236}">
                <a16:creationId xmlns:a16="http://schemas.microsoft.com/office/drawing/2014/main" id="{4942E311-5FDC-40AF-B897-F66E88BDD9CF}"/>
              </a:ext>
            </a:extLst>
          </p:cNvPr>
          <p:cNvSpPr txBox="1"/>
          <p:nvPr/>
        </p:nvSpPr>
        <p:spPr>
          <a:xfrm>
            <a:off x="5983270" y="2517924"/>
            <a:ext cx="321744" cy="246221"/>
          </a:xfrm>
          <a:prstGeom prst="rect">
            <a:avLst/>
          </a:prstGeom>
          <a:noFill/>
        </p:spPr>
        <p:txBody>
          <a:bodyPr wrap="square" rtlCol="0">
            <a:spAutoFit/>
          </a:bodyPr>
          <a:lstStyle/>
          <a:p>
            <a:pPr algn="l"/>
            <a:r>
              <a:rPr lang="es-MX" sz="1000" dirty="0"/>
              <a:t>4</a:t>
            </a:r>
          </a:p>
        </p:txBody>
      </p:sp>
      <p:sp>
        <p:nvSpPr>
          <p:cNvPr id="75" name="CuadroTexto 74">
            <a:extLst>
              <a:ext uri="{FF2B5EF4-FFF2-40B4-BE49-F238E27FC236}">
                <a16:creationId xmlns:a16="http://schemas.microsoft.com/office/drawing/2014/main" id="{FBB8DED6-71E0-419D-976C-F59B9E9750BC}"/>
              </a:ext>
            </a:extLst>
          </p:cNvPr>
          <p:cNvSpPr txBox="1"/>
          <p:nvPr/>
        </p:nvSpPr>
        <p:spPr>
          <a:xfrm>
            <a:off x="3933060" y="4699542"/>
            <a:ext cx="321744" cy="246221"/>
          </a:xfrm>
          <a:prstGeom prst="rect">
            <a:avLst/>
          </a:prstGeom>
          <a:noFill/>
        </p:spPr>
        <p:txBody>
          <a:bodyPr wrap="square" rtlCol="0">
            <a:spAutoFit/>
          </a:bodyPr>
          <a:lstStyle/>
          <a:p>
            <a:pPr algn="l"/>
            <a:r>
              <a:rPr lang="es-MX" sz="1000" dirty="0"/>
              <a:t>3</a:t>
            </a:r>
          </a:p>
        </p:txBody>
      </p:sp>
      <p:sp>
        <p:nvSpPr>
          <p:cNvPr id="76" name="CuadroTexto 75">
            <a:extLst>
              <a:ext uri="{FF2B5EF4-FFF2-40B4-BE49-F238E27FC236}">
                <a16:creationId xmlns:a16="http://schemas.microsoft.com/office/drawing/2014/main" id="{9F24099E-6ECC-4EF8-9268-C04F6FAAF351}"/>
              </a:ext>
            </a:extLst>
          </p:cNvPr>
          <p:cNvSpPr txBox="1"/>
          <p:nvPr/>
        </p:nvSpPr>
        <p:spPr>
          <a:xfrm>
            <a:off x="3982536" y="2559718"/>
            <a:ext cx="321744" cy="246221"/>
          </a:xfrm>
          <a:prstGeom prst="rect">
            <a:avLst/>
          </a:prstGeom>
          <a:noFill/>
        </p:spPr>
        <p:txBody>
          <a:bodyPr wrap="square" rtlCol="0">
            <a:spAutoFit/>
          </a:bodyPr>
          <a:lstStyle/>
          <a:p>
            <a:pPr algn="l"/>
            <a:r>
              <a:rPr lang="es-MX" sz="1000" dirty="0"/>
              <a:t>2</a:t>
            </a:r>
          </a:p>
        </p:txBody>
      </p:sp>
      <p:sp>
        <p:nvSpPr>
          <p:cNvPr id="77" name="CuadroTexto 76">
            <a:extLst>
              <a:ext uri="{FF2B5EF4-FFF2-40B4-BE49-F238E27FC236}">
                <a16:creationId xmlns:a16="http://schemas.microsoft.com/office/drawing/2014/main" id="{0908FE1B-73B3-42BE-94EB-E1D62E3AC13A}"/>
              </a:ext>
            </a:extLst>
          </p:cNvPr>
          <p:cNvSpPr txBox="1"/>
          <p:nvPr/>
        </p:nvSpPr>
        <p:spPr>
          <a:xfrm>
            <a:off x="6003266" y="6934578"/>
            <a:ext cx="321744" cy="246221"/>
          </a:xfrm>
          <a:prstGeom prst="rect">
            <a:avLst/>
          </a:prstGeom>
          <a:noFill/>
        </p:spPr>
        <p:txBody>
          <a:bodyPr wrap="square" rtlCol="0">
            <a:spAutoFit/>
          </a:bodyPr>
          <a:lstStyle/>
          <a:p>
            <a:pPr algn="l"/>
            <a:r>
              <a:rPr lang="es-MX" sz="1000" dirty="0"/>
              <a:t>8</a:t>
            </a:r>
          </a:p>
        </p:txBody>
      </p:sp>
      <p:cxnSp>
        <p:nvCxnSpPr>
          <p:cNvPr id="53" name="Conector recto de flecha 52">
            <a:extLst>
              <a:ext uri="{FF2B5EF4-FFF2-40B4-BE49-F238E27FC236}">
                <a16:creationId xmlns:a16="http://schemas.microsoft.com/office/drawing/2014/main" id="{84A90D75-BC72-456B-B45A-10643B40C574}"/>
              </a:ext>
            </a:extLst>
          </p:cNvPr>
          <p:cNvCxnSpPr>
            <a:stCxn id="12" idx="2"/>
          </p:cNvCxnSpPr>
          <p:nvPr/>
        </p:nvCxnSpPr>
        <p:spPr bwMode="auto">
          <a:xfrm>
            <a:off x="1509936" y="2250215"/>
            <a:ext cx="0" cy="43261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8" name="Conector recto de flecha 77">
            <a:extLst>
              <a:ext uri="{FF2B5EF4-FFF2-40B4-BE49-F238E27FC236}">
                <a16:creationId xmlns:a16="http://schemas.microsoft.com/office/drawing/2014/main" id="{B42A9785-42E5-40B4-99FC-0D570B330732}"/>
              </a:ext>
            </a:extLst>
          </p:cNvPr>
          <p:cNvCxnSpPr>
            <a:cxnSpLocks/>
          </p:cNvCxnSpPr>
          <p:nvPr/>
        </p:nvCxnSpPr>
        <p:spPr bwMode="auto">
          <a:xfrm flipH="1">
            <a:off x="3478972" y="5461638"/>
            <a:ext cx="7978" cy="31114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9" name="Conector recto de flecha 78">
            <a:extLst>
              <a:ext uri="{FF2B5EF4-FFF2-40B4-BE49-F238E27FC236}">
                <a16:creationId xmlns:a16="http://schemas.microsoft.com/office/drawing/2014/main" id="{4CDC0F79-E5B7-46CC-B720-9CDFCDBFFBAF}"/>
              </a:ext>
            </a:extLst>
          </p:cNvPr>
          <p:cNvCxnSpPr>
            <a:cxnSpLocks/>
          </p:cNvCxnSpPr>
          <p:nvPr/>
        </p:nvCxnSpPr>
        <p:spPr bwMode="auto">
          <a:xfrm>
            <a:off x="3486950" y="4414059"/>
            <a:ext cx="0" cy="41762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0" name="Conector recto de flecha 79">
            <a:extLst>
              <a:ext uri="{FF2B5EF4-FFF2-40B4-BE49-F238E27FC236}">
                <a16:creationId xmlns:a16="http://schemas.microsoft.com/office/drawing/2014/main" id="{A1393131-00F0-421A-AC19-D35B8127EDCE}"/>
              </a:ext>
            </a:extLst>
          </p:cNvPr>
          <p:cNvCxnSpPr>
            <a:cxnSpLocks/>
          </p:cNvCxnSpPr>
          <p:nvPr/>
        </p:nvCxnSpPr>
        <p:spPr bwMode="auto">
          <a:xfrm>
            <a:off x="5460293" y="3290270"/>
            <a:ext cx="0" cy="2835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97" name="Conector recto de flecha 96">
            <a:extLst>
              <a:ext uri="{FF2B5EF4-FFF2-40B4-BE49-F238E27FC236}">
                <a16:creationId xmlns:a16="http://schemas.microsoft.com/office/drawing/2014/main" id="{FBE8DC18-88CA-49EB-8E75-D5C8236F3CE1}"/>
              </a:ext>
            </a:extLst>
          </p:cNvPr>
          <p:cNvCxnSpPr>
            <a:stCxn id="14" idx="2"/>
          </p:cNvCxnSpPr>
          <p:nvPr/>
        </p:nvCxnSpPr>
        <p:spPr bwMode="auto">
          <a:xfrm>
            <a:off x="3478973" y="3308762"/>
            <a:ext cx="7977" cy="38819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1" name="Conector recto de flecha 100">
            <a:extLst>
              <a:ext uri="{FF2B5EF4-FFF2-40B4-BE49-F238E27FC236}">
                <a16:creationId xmlns:a16="http://schemas.microsoft.com/office/drawing/2014/main" id="{443916B1-8A29-4AC9-B768-8AC11BE81D0B}"/>
              </a:ext>
            </a:extLst>
          </p:cNvPr>
          <p:cNvCxnSpPr>
            <a:cxnSpLocks/>
          </p:cNvCxnSpPr>
          <p:nvPr/>
        </p:nvCxnSpPr>
        <p:spPr bwMode="auto">
          <a:xfrm>
            <a:off x="3486950" y="7690581"/>
            <a:ext cx="0" cy="41762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2" name="Conector recto de flecha 101">
            <a:extLst>
              <a:ext uri="{FF2B5EF4-FFF2-40B4-BE49-F238E27FC236}">
                <a16:creationId xmlns:a16="http://schemas.microsoft.com/office/drawing/2014/main" id="{0AFCD65F-D920-48A0-882B-978700ED151D}"/>
              </a:ext>
            </a:extLst>
          </p:cNvPr>
          <p:cNvCxnSpPr>
            <a:cxnSpLocks/>
          </p:cNvCxnSpPr>
          <p:nvPr/>
        </p:nvCxnSpPr>
        <p:spPr bwMode="auto">
          <a:xfrm>
            <a:off x="3470994" y="6644842"/>
            <a:ext cx="15956" cy="41284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5" name="Conector recto de flecha 104">
            <a:extLst>
              <a:ext uri="{FF2B5EF4-FFF2-40B4-BE49-F238E27FC236}">
                <a16:creationId xmlns:a16="http://schemas.microsoft.com/office/drawing/2014/main" id="{CE90A920-728B-4D3E-901F-A6ADBDB2AFA3}"/>
              </a:ext>
            </a:extLst>
          </p:cNvPr>
          <p:cNvCxnSpPr>
            <a:cxnSpLocks/>
          </p:cNvCxnSpPr>
          <p:nvPr/>
        </p:nvCxnSpPr>
        <p:spPr bwMode="auto">
          <a:xfrm>
            <a:off x="5526070" y="7851713"/>
            <a:ext cx="0" cy="41762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6" name="Conector recto de flecha 105">
            <a:extLst>
              <a:ext uri="{FF2B5EF4-FFF2-40B4-BE49-F238E27FC236}">
                <a16:creationId xmlns:a16="http://schemas.microsoft.com/office/drawing/2014/main" id="{2154C7E6-1D09-4E8D-A206-08705DCA99FA}"/>
              </a:ext>
            </a:extLst>
          </p:cNvPr>
          <p:cNvCxnSpPr/>
          <p:nvPr/>
        </p:nvCxnSpPr>
        <p:spPr bwMode="auto">
          <a:xfrm>
            <a:off x="5499562" y="2259987"/>
            <a:ext cx="7977" cy="38819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8" name="Conector: angular 107">
            <a:extLst>
              <a:ext uri="{FF2B5EF4-FFF2-40B4-BE49-F238E27FC236}">
                <a16:creationId xmlns:a16="http://schemas.microsoft.com/office/drawing/2014/main" id="{F3683C3A-996F-4421-AF45-9C8271A1A4B9}"/>
              </a:ext>
            </a:extLst>
          </p:cNvPr>
          <p:cNvCxnSpPr>
            <a:cxnSpLocks/>
          </p:cNvCxnSpPr>
          <p:nvPr/>
        </p:nvCxnSpPr>
        <p:spPr bwMode="auto">
          <a:xfrm rot="5400000">
            <a:off x="4364383" y="4124807"/>
            <a:ext cx="858723" cy="1205489"/>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111" name="Conector: angular 110">
            <a:extLst>
              <a:ext uri="{FF2B5EF4-FFF2-40B4-BE49-F238E27FC236}">
                <a16:creationId xmlns:a16="http://schemas.microsoft.com/office/drawing/2014/main" id="{9B9B570A-CFA4-47AF-8F1E-3625E1A5044A}"/>
              </a:ext>
            </a:extLst>
          </p:cNvPr>
          <p:cNvCxnSpPr>
            <a:cxnSpLocks/>
            <a:stCxn id="24" idx="1"/>
            <a:endCxn id="13" idx="3"/>
          </p:cNvCxnSpPr>
          <p:nvPr/>
        </p:nvCxnSpPr>
        <p:spPr bwMode="auto">
          <a:xfrm rot="10800000">
            <a:off x="2302024" y="3080293"/>
            <a:ext cx="340396" cy="1027443"/>
          </a:xfrm>
          <a:prstGeom prst="bentConnector3">
            <a:avLst>
              <a:gd name="adj1" fmla="val 5229"/>
            </a:avLst>
          </a:prstGeom>
          <a:solidFill>
            <a:schemeClr val="accent1"/>
          </a:solidFill>
          <a:ln w="9525" cap="flat" cmpd="sng" algn="ctr">
            <a:solidFill>
              <a:schemeClr val="tx1"/>
            </a:solidFill>
            <a:prstDash val="solid"/>
            <a:round/>
            <a:headEnd type="none" w="med" len="med"/>
            <a:tailEnd type="triangle"/>
          </a:ln>
          <a:effectLst/>
        </p:spPr>
      </p:cxnSp>
      <p:cxnSp>
        <p:nvCxnSpPr>
          <p:cNvPr id="123" name="Conector recto de flecha 122">
            <a:extLst>
              <a:ext uri="{FF2B5EF4-FFF2-40B4-BE49-F238E27FC236}">
                <a16:creationId xmlns:a16="http://schemas.microsoft.com/office/drawing/2014/main" id="{3689788F-96F4-4A9F-9126-1FDAEC1ADA95}"/>
              </a:ext>
            </a:extLst>
          </p:cNvPr>
          <p:cNvCxnSpPr/>
          <p:nvPr/>
        </p:nvCxnSpPr>
        <p:spPr bwMode="auto">
          <a:xfrm>
            <a:off x="2302023" y="2815432"/>
            <a:ext cx="394663"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24" name="CuadroTexto 123">
            <a:extLst>
              <a:ext uri="{FF2B5EF4-FFF2-40B4-BE49-F238E27FC236}">
                <a16:creationId xmlns:a16="http://schemas.microsoft.com/office/drawing/2014/main" id="{87D94A64-2F24-40BD-8755-255B9322A6DE}"/>
              </a:ext>
            </a:extLst>
          </p:cNvPr>
          <p:cNvSpPr txBox="1"/>
          <p:nvPr/>
        </p:nvSpPr>
        <p:spPr>
          <a:xfrm>
            <a:off x="2764599" y="3707892"/>
            <a:ext cx="429516" cy="248447"/>
          </a:xfrm>
          <a:prstGeom prst="rect">
            <a:avLst/>
          </a:prstGeom>
          <a:noFill/>
        </p:spPr>
        <p:txBody>
          <a:bodyPr wrap="square" rtlCol="0">
            <a:spAutoFit/>
          </a:bodyPr>
          <a:lstStyle/>
          <a:p>
            <a:pPr algn="l"/>
            <a:r>
              <a:rPr lang="es-MX" sz="1000" dirty="0"/>
              <a:t>No</a:t>
            </a:r>
          </a:p>
        </p:txBody>
      </p:sp>
      <p:sp>
        <p:nvSpPr>
          <p:cNvPr id="125" name="CuadroTexto 124">
            <a:extLst>
              <a:ext uri="{FF2B5EF4-FFF2-40B4-BE49-F238E27FC236}">
                <a16:creationId xmlns:a16="http://schemas.microsoft.com/office/drawing/2014/main" id="{EF22C017-B383-4646-A340-8E45B50BA7CE}"/>
              </a:ext>
            </a:extLst>
          </p:cNvPr>
          <p:cNvSpPr txBox="1"/>
          <p:nvPr/>
        </p:nvSpPr>
        <p:spPr>
          <a:xfrm>
            <a:off x="3849990" y="7586528"/>
            <a:ext cx="429516" cy="248447"/>
          </a:xfrm>
          <a:prstGeom prst="rect">
            <a:avLst/>
          </a:prstGeom>
          <a:noFill/>
        </p:spPr>
        <p:txBody>
          <a:bodyPr wrap="square" rtlCol="0">
            <a:spAutoFit/>
          </a:bodyPr>
          <a:lstStyle/>
          <a:p>
            <a:pPr algn="l"/>
            <a:r>
              <a:rPr lang="es-MX" sz="1000" dirty="0"/>
              <a:t>No</a:t>
            </a:r>
          </a:p>
        </p:txBody>
      </p:sp>
      <p:sp>
        <p:nvSpPr>
          <p:cNvPr id="126" name="CuadroTexto 125">
            <a:extLst>
              <a:ext uri="{FF2B5EF4-FFF2-40B4-BE49-F238E27FC236}">
                <a16:creationId xmlns:a16="http://schemas.microsoft.com/office/drawing/2014/main" id="{17047A89-6A7A-4FB5-9FD6-5DC0A1B1E9CB}"/>
              </a:ext>
            </a:extLst>
          </p:cNvPr>
          <p:cNvSpPr txBox="1"/>
          <p:nvPr/>
        </p:nvSpPr>
        <p:spPr>
          <a:xfrm>
            <a:off x="3781328" y="4352902"/>
            <a:ext cx="429516" cy="248447"/>
          </a:xfrm>
          <a:prstGeom prst="rect">
            <a:avLst/>
          </a:prstGeom>
          <a:noFill/>
        </p:spPr>
        <p:txBody>
          <a:bodyPr wrap="square" rtlCol="0">
            <a:spAutoFit/>
          </a:bodyPr>
          <a:lstStyle/>
          <a:p>
            <a:pPr algn="l"/>
            <a:r>
              <a:rPr lang="es-MX" sz="1000" dirty="0"/>
              <a:t>Si</a:t>
            </a:r>
          </a:p>
        </p:txBody>
      </p:sp>
      <p:sp>
        <p:nvSpPr>
          <p:cNvPr id="127" name="CuadroTexto 126">
            <a:extLst>
              <a:ext uri="{FF2B5EF4-FFF2-40B4-BE49-F238E27FC236}">
                <a16:creationId xmlns:a16="http://schemas.microsoft.com/office/drawing/2014/main" id="{CCBFFC6C-5195-430E-98EC-2BC6AF9CF896}"/>
              </a:ext>
            </a:extLst>
          </p:cNvPr>
          <p:cNvSpPr txBox="1"/>
          <p:nvPr/>
        </p:nvSpPr>
        <p:spPr>
          <a:xfrm>
            <a:off x="2735283" y="6975798"/>
            <a:ext cx="429516" cy="248447"/>
          </a:xfrm>
          <a:prstGeom prst="rect">
            <a:avLst/>
          </a:prstGeom>
          <a:noFill/>
        </p:spPr>
        <p:txBody>
          <a:bodyPr wrap="square" rtlCol="0">
            <a:spAutoFit/>
          </a:bodyPr>
          <a:lstStyle/>
          <a:p>
            <a:pPr algn="l"/>
            <a:r>
              <a:rPr lang="es-MX" sz="1000" dirty="0"/>
              <a:t>Si</a:t>
            </a:r>
          </a:p>
        </p:txBody>
      </p:sp>
      <p:graphicFrame>
        <p:nvGraphicFramePr>
          <p:cNvPr id="46" name="Tabla 45">
            <a:extLst>
              <a:ext uri="{FF2B5EF4-FFF2-40B4-BE49-F238E27FC236}">
                <a16:creationId xmlns:a16="http://schemas.microsoft.com/office/drawing/2014/main" id="{21F01E96-CCEA-40F5-B5F8-CF4E5EC4FAFB}"/>
              </a:ext>
            </a:extLst>
          </p:cNvPr>
          <p:cNvGraphicFramePr>
            <a:graphicFrameLocks noGrp="1"/>
          </p:cNvGraphicFramePr>
          <p:nvPr>
            <p:extLst>
              <p:ext uri="{D42A27DB-BD31-4B8C-83A1-F6EECF244321}">
                <p14:modId xmlns:p14="http://schemas.microsoft.com/office/powerpoint/2010/main" val="4102487699"/>
              </p:ext>
            </p:extLst>
          </p:nvPr>
        </p:nvGraphicFramePr>
        <p:xfrm>
          <a:off x="2036229" y="139919"/>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Tree>
    <p:extLst>
      <p:ext uri="{BB962C8B-B14F-4D97-AF65-F5344CB8AC3E}">
        <p14:creationId xmlns:p14="http://schemas.microsoft.com/office/powerpoint/2010/main" val="2053631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531" y="1290694"/>
            <a:ext cx="5904656" cy="1323439"/>
          </a:xfrm>
          <a:prstGeom prst="rect">
            <a:avLst/>
          </a:prstGeom>
          <a:noFill/>
        </p:spPr>
        <p:txBody>
          <a:bodyPr wrap="square" rtlCol="0">
            <a:spAutoFit/>
          </a:bodyPr>
          <a:lstStyle/>
          <a:p>
            <a:r>
              <a:rPr lang="es-MX" sz="1400" b="1" dirty="0"/>
              <a:t>4.2. </a:t>
            </a:r>
          </a:p>
          <a:p>
            <a:endParaRPr lang="es-MX" sz="1400" b="1" dirty="0"/>
          </a:p>
          <a:p>
            <a:pPr algn="l"/>
            <a:r>
              <a:rPr lang="es-MX" sz="1400" b="1" dirty="0"/>
              <a:t>Nombre del Procedimiento:</a:t>
            </a:r>
          </a:p>
          <a:p>
            <a:pPr algn="just"/>
            <a:r>
              <a:rPr lang="es-MX" b="1" dirty="0"/>
              <a:t>Proporcionar</a:t>
            </a:r>
            <a:r>
              <a:rPr lang="es-MX" b="1" dirty="0">
                <a:cs typeface="Arial" panose="020B0604020202020204" pitchFamily="34" charset="0"/>
              </a:rPr>
              <a:t> asistencia Técnico – Jurídica a las unidades responsables del H. Ayuntamiento.</a:t>
            </a:r>
          </a:p>
          <a:p>
            <a:pPr algn="l"/>
            <a:endParaRPr lang="es-MX" sz="1400" b="1" dirty="0"/>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1113727373"/>
              </p:ext>
            </p:extLst>
          </p:nvPr>
        </p:nvGraphicFramePr>
        <p:xfrm>
          <a:off x="508900" y="2742084"/>
          <a:ext cx="5915024" cy="1097280"/>
        </p:xfrm>
        <a:graphic>
          <a:graphicData uri="http://schemas.openxmlformats.org/drawingml/2006/table">
            <a:tbl>
              <a:tblPr>
                <a:tableStyleId>{F5AB1C69-6EDB-4FF4-983F-18BD219EF322}</a:tableStyleId>
              </a:tblPr>
              <a:tblGrid>
                <a:gridCol w="2957512">
                  <a:extLst>
                    <a:ext uri="{9D8B030D-6E8A-4147-A177-3AD203B41FA5}">
                      <a16:colId xmlns:a16="http://schemas.microsoft.com/office/drawing/2014/main" val="2098473293"/>
                    </a:ext>
                  </a:extLst>
                </a:gridCol>
                <a:gridCol w="2957512">
                  <a:extLst>
                    <a:ext uri="{9D8B030D-6E8A-4147-A177-3AD203B41FA5}">
                      <a16:colId xmlns:a16="http://schemas.microsoft.com/office/drawing/2014/main" val="3446197060"/>
                    </a:ext>
                  </a:extLst>
                </a:gridCol>
              </a:tblGrid>
              <a:tr h="1076225">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r>
                        <a:rPr lang="es-MX" sz="1000" b="0" i="0" u="none" strike="noStrike" kern="1200" baseline="0" dirty="0">
                          <a:solidFill>
                            <a:schemeClr val="dk1"/>
                          </a:solidFill>
                          <a:latin typeface="Arial" panose="020B0604020202020204" pitchFamily="34" charset="0"/>
                          <a:ea typeface="+mn-ea"/>
                          <a:cs typeface="Arial" panose="020B0604020202020204" pitchFamily="34" charset="0"/>
                        </a:rPr>
                        <a:t>Revisar y analizar los documentos Jurídicos, Proyectos de Escrituras, Escrituras Públicas, Contratos y Convenios en los que interviene el Ayuntamiento, emitiendo la opinión jurídica respectiva, a fin de proporcionar seguridad jurídica a los actos en que interviene el Municipio y a su Patrimonio. </a:t>
                      </a:r>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	</a:t>
                      </a: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2902367030"/>
              </p:ext>
            </p:extLst>
          </p:nvPr>
        </p:nvGraphicFramePr>
        <p:xfrm>
          <a:off x="533680" y="4017911"/>
          <a:ext cx="5915024" cy="4572000"/>
        </p:xfrm>
        <a:graphic>
          <a:graphicData uri="http://schemas.openxmlformats.org/drawingml/2006/table">
            <a:tbl>
              <a:tblPr>
                <a:tableStyleId>{5C22544A-7EE6-4342-B048-85BDC9FD1C3A}</a:tableStyleId>
              </a:tblPr>
              <a:tblGrid>
                <a:gridCol w="2957512">
                  <a:extLst>
                    <a:ext uri="{9D8B030D-6E8A-4147-A177-3AD203B41FA5}">
                      <a16:colId xmlns:a16="http://schemas.microsoft.com/office/drawing/2014/main" val="1684066273"/>
                    </a:ext>
                  </a:extLst>
                </a:gridCol>
                <a:gridCol w="295751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r>
                        <a:rPr lang="es-MX" sz="1000" b="0" i="0" u="none" strike="noStrike" kern="1200" baseline="0" dirty="0">
                          <a:solidFill>
                            <a:schemeClr val="dk1"/>
                          </a:solidFill>
                          <a:latin typeface="Arial" panose="020B0604020202020204" pitchFamily="34" charset="0"/>
                          <a:ea typeface="+mn-ea"/>
                          <a:cs typeface="Arial" panose="020B0604020202020204" pitchFamily="34" charset="0"/>
                        </a:rPr>
                        <a:t>1. El Departamento de Análisis de Proyectos revisará y analizará los proyectos de escrituras en los que interviene el Ayuntamiento ya sea como donante, donatario, comprador vendedor, o cualquier otra figura jurídica bajo la que actué. </a:t>
                      </a:r>
                    </a:p>
                    <a:p>
                      <a:pPr algn="just"/>
                      <a:r>
                        <a:rPr lang="es-MX" sz="1000" b="0" i="0" u="none" strike="noStrike" kern="1200" baseline="0" dirty="0">
                          <a:solidFill>
                            <a:schemeClr val="dk1"/>
                          </a:solidFill>
                          <a:latin typeface="Arial" panose="020B0604020202020204" pitchFamily="34" charset="0"/>
                          <a:ea typeface="+mn-ea"/>
                          <a:cs typeface="Arial" panose="020B0604020202020204" pitchFamily="34" charset="0"/>
                        </a:rPr>
                        <a:t>2. El Jefe/a de Departamento con apoyo del personal a su cargo revisará las escritura, los documentos jurídicos, contratos o convenios en cuanto al fondo y la forma, para verificar que estén apegados a Derecho, bien fundados y redactados antes de ser firmados, emitiendo opinión jurídica para su adecuación, reposición y/o aprobación. </a:t>
                      </a:r>
                    </a:p>
                    <a:p>
                      <a:pPr algn="just"/>
                      <a:r>
                        <a:rPr lang="es-MX" sz="1000" b="0" i="0" u="none" strike="noStrike" kern="1200" baseline="0" dirty="0">
                          <a:solidFill>
                            <a:schemeClr val="dk1"/>
                          </a:solidFill>
                          <a:latin typeface="Arial" panose="020B0604020202020204" pitchFamily="34" charset="0"/>
                          <a:ea typeface="+mn-ea"/>
                          <a:cs typeface="Arial" panose="020B0604020202020204" pitchFamily="34" charset="0"/>
                        </a:rPr>
                        <a:t>3. Las Dependencias de la Administración Pública Municipal que requieran la revisión de Documentos, Contratos, Convenios, Proyectos o Escrituras, lo solicitarán por escrito a fin de recibir en la misma forma la opinión jurídica correspondiente. </a:t>
                      </a:r>
                    </a:p>
                    <a:p>
                      <a:pPr algn="just"/>
                      <a:r>
                        <a:rPr lang="es-MX" sz="1000" b="0" i="0" u="none" strike="noStrike" kern="1200" baseline="0" dirty="0">
                          <a:solidFill>
                            <a:schemeClr val="dk1"/>
                          </a:solidFill>
                          <a:latin typeface="Arial" panose="020B0604020202020204" pitchFamily="34" charset="0"/>
                          <a:ea typeface="+mn-ea"/>
                          <a:cs typeface="Arial" panose="020B0604020202020204" pitchFamily="34" charset="0"/>
                        </a:rPr>
                        <a:t>4. Las solicitudes serán analizadas y enviadas para su corrección, cuantas veces sea necesario, antes de su aprobación. </a:t>
                      </a:r>
                    </a:p>
                    <a:p>
                      <a:pPr algn="just"/>
                      <a:r>
                        <a:rPr lang="es-MX" sz="1000" b="0" i="0" u="none" strike="noStrike" kern="1200" baseline="0" dirty="0">
                          <a:solidFill>
                            <a:schemeClr val="dk1"/>
                          </a:solidFill>
                          <a:latin typeface="Arial" panose="020B0604020202020204" pitchFamily="34" charset="0"/>
                          <a:ea typeface="+mn-ea"/>
                          <a:cs typeface="Arial" panose="020B0604020202020204" pitchFamily="34" charset="0"/>
                        </a:rPr>
                        <a:t>5. A las solicitudes deberán anexarse los documentos a revisar, acompañando el soporte documental de lo que se manifiesta en los mismos. </a:t>
                      </a:r>
                    </a:p>
                    <a:p>
                      <a:pPr algn="just"/>
                      <a:r>
                        <a:rPr lang="es-MX" sz="1000" b="0" i="0" u="none" strike="noStrike" kern="1200" baseline="0" dirty="0">
                          <a:solidFill>
                            <a:schemeClr val="dk1"/>
                          </a:solidFill>
                          <a:latin typeface="Arial" panose="020B0604020202020204" pitchFamily="34" charset="0"/>
                          <a:ea typeface="+mn-ea"/>
                          <a:cs typeface="Arial" panose="020B0604020202020204" pitchFamily="34" charset="0"/>
                        </a:rPr>
                        <a:t>6. Una vez emitida la opinión jurídica por parte del Departamento de Análisis de Proyectos podrá realizarse la Protocolizar o llevar a cabo la validación del Documento 	</a:t>
                      </a: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5">
            <a:extLst>
              <a:ext uri="{FF2B5EF4-FFF2-40B4-BE49-F238E27FC236}">
                <a16:creationId xmlns:a16="http://schemas.microsoft.com/office/drawing/2014/main" id="{E647D5A4-50CF-4E1F-940F-502D3F6C1749}"/>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7">
            <a:extLst>
              <a:ext uri="{FF2B5EF4-FFF2-40B4-BE49-F238E27FC236}">
                <a16:creationId xmlns:a16="http://schemas.microsoft.com/office/drawing/2014/main" id="{0F153A91-D4C6-4CEA-9548-1E5403755897}"/>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4">
            <a:extLst>
              <a:ext uri="{FF2B5EF4-FFF2-40B4-BE49-F238E27FC236}">
                <a16:creationId xmlns:a16="http://schemas.microsoft.com/office/drawing/2014/main" id="{2D5F480E-518B-4576-9EBD-3A2C682B9424}"/>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6">
            <a:extLst>
              <a:ext uri="{FF2B5EF4-FFF2-40B4-BE49-F238E27FC236}">
                <a16:creationId xmlns:a16="http://schemas.microsoft.com/office/drawing/2014/main" id="{01B60934-07FE-416B-99EF-532EB1DA1261}"/>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pic>
        <p:nvPicPr>
          <p:cNvPr id="10" name="Picture 2077" descr="Resultado de imagen para ayuntamiento de tlatlauquitepec">
            <a:hlinkClick r:id="rId2"/>
            <a:extLst>
              <a:ext uri="{FF2B5EF4-FFF2-40B4-BE49-F238E27FC236}">
                <a16:creationId xmlns:a16="http://schemas.microsoft.com/office/drawing/2014/main" id="{ABB57053-D8B3-40EF-B3C0-76A06D631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4DD670D6-AEA0-4900-B449-711BCB57A577}"/>
              </a:ext>
            </a:extLst>
          </p:cNvPr>
          <p:cNvGraphicFramePr>
            <a:graphicFrameLocks noGrp="1"/>
          </p:cNvGraphicFramePr>
          <p:nvPr>
            <p:extLst>
              <p:ext uri="{D42A27DB-BD31-4B8C-83A1-F6EECF244321}">
                <p14:modId xmlns:p14="http://schemas.microsoft.com/office/powerpoint/2010/main" val="1906384449"/>
              </p:ext>
            </p:extLst>
          </p:nvPr>
        </p:nvGraphicFramePr>
        <p:xfrm>
          <a:off x="5036990" y="8912203"/>
          <a:ext cx="1455886" cy="370840"/>
        </p:xfrm>
        <a:graphic>
          <a:graphicData uri="http://schemas.openxmlformats.org/drawingml/2006/table">
            <a:tbl>
              <a:tblPr firstRow="1" bandRow="1">
                <a:tableStyleId>{F5AB1C69-6EDB-4FF4-983F-18BD219EF322}</a:tableStyleId>
              </a:tblPr>
              <a:tblGrid>
                <a:gridCol w="1455886">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10 de 28</a:t>
                      </a:r>
                    </a:p>
                  </a:txBody>
                  <a:tcPr/>
                </a:tc>
                <a:extLst>
                  <a:ext uri="{0D108BD9-81ED-4DB2-BD59-A6C34878D82A}">
                    <a16:rowId xmlns:a16="http://schemas.microsoft.com/office/drawing/2014/main" val="2061326865"/>
                  </a:ext>
                </a:extLst>
              </a:tr>
            </a:tbl>
          </a:graphicData>
        </a:graphic>
      </p:graphicFrame>
      <p:graphicFrame>
        <p:nvGraphicFramePr>
          <p:cNvPr id="12" name="Tabla 11">
            <a:extLst>
              <a:ext uri="{FF2B5EF4-FFF2-40B4-BE49-F238E27FC236}">
                <a16:creationId xmlns:a16="http://schemas.microsoft.com/office/drawing/2014/main" id="{02F9EE9D-6DF6-4488-8455-E5D52BFE980C}"/>
              </a:ext>
            </a:extLst>
          </p:cNvPr>
          <p:cNvGraphicFramePr>
            <a:graphicFrameLocks noGrp="1"/>
          </p:cNvGraphicFramePr>
          <p:nvPr>
            <p:extLst>
              <p:ext uri="{D42A27DB-BD31-4B8C-83A1-F6EECF244321}">
                <p14:modId xmlns:p14="http://schemas.microsoft.com/office/powerpoint/2010/main" val="229338677"/>
              </p:ext>
            </p:extLst>
          </p:nvPr>
        </p:nvGraphicFramePr>
        <p:xfrm>
          <a:off x="1947291"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Tree>
    <p:extLst>
      <p:ext uri="{BB962C8B-B14F-4D97-AF65-F5344CB8AC3E}">
        <p14:creationId xmlns:p14="http://schemas.microsoft.com/office/powerpoint/2010/main" val="270902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7A1DCE8-0CC9-461E-88BB-0249BF100E82}"/>
              </a:ext>
            </a:extLst>
          </p:cNvPr>
          <p:cNvSpPr txBox="1"/>
          <p:nvPr/>
        </p:nvSpPr>
        <p:spPr>
          <a:xfrm>
            <a:off x="476673" y="1298594"/>
            <a:ext cx="5904654" cy="861774"/>
          </a:xfrm>
          <a:prstGeom prst="rect">
            <a:avLst/>
          </a:prstGeom>
          <a:noFill/>
        </p:spPr>
        <p:txBody>
          <a:bodyPr wrap="square" rtlCol="0">
            <a:spAutoFit/>
          </a:bodyPr>
          <a:lstStyle/>
          <a:p>
            <a:pPr algn="l"/>
            <a:r>
              <a:rPr lang="es-MX" sz="1400" b="1" dirty="0"/>
              <a:t>Nombre del Procedimiento:</a:t>
            </a:r>
          </a:p>
          <a:p>
            <a:pPr algn="just"/>
            <a:r>
              <a:rPr lang="es-MX" b="1" dirty="0"/>
              <a:t>Proporcionar</a:t>
            </a:r>
            <a:r>
              <a:rPr lang="es-MX" b="1" dirty="0">
                <a:cs typeface="Arial" panose="020B0604020202020204" pitchFamily="34" charset="0"/>
              </a:rPr>
              <a:t> asistencia Técnico – Jurídica a las unidades responsables del H. Ayuntamiento.</a:t>
            </a:r>
          </a:p>
          <a:p>
            <a:pPr algn="just"/>
            <a:r>
              <a:rPr lang="es-MX" dirty="0"/>
              <a:t>	</a:t>
            </a:r>
          </a:p>
        </p:txBody>
      </p:sp>
      <p:pic>
        <p:nvPicPr>
          <p:cNvPr id="6" name="Picture 2077" descr="Resultado de imagen para ayuntamiento de tlatlauquitepec">
            <a:hlinkClick r:id="rId2"/>
            <a:extLst>
              <a:ext uri="{FF2B5EF4-FFF2-40B4-BE49-F238E27FC236}">
                <a16:creationId xmlns:a16="http://schemas.microsoft.com/office/drawing/2014/main" id="{E61B2642-F9C4-4D59-893F-C2D3D88A2A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D8D0AE96-C28F-4D16-BDCA-280205D1AF94}"/>
              </a:ext>
            </a:extLst>
          </p:cNvPr>
          <p:cNvGraphicFramePr>
            <a:graphicFrameLocks noGrp="1"/>
          </p:cNvGraphicFramePr>
          <p:nvPr>
            <p:extLst>
              <p:ext uri="{D42A27DB-BD31-4B8C-83A1-F6EECF244321}">
                <p14:modId xmlns:p14="http://schemas.microsoft.com/office/powerpoint/2010/main" val="3918939810"/>
              </p:ext>
            </p:extLst>
          </p:nvPr>
        </p:nvGraphicFramePr>
        <p:xfrm>
          <a:off x="5229200" y="8912203"/>
          <a:ext cx="1263675" cy="370840"/>
        </p:xfrm>
        <a:graphic>
          <a:graphicData uri="http://schemas.openxmlformats.org/drawingml/2006/table">
            <a:tbl>
              <a:tblPr firstRow="1" bandRow="1">
                <a:tableStyleId>{F5AB1C69-6EDB-4FF4-983F-18BD219EF322}</a:tableStyleId>
              </a:tblPr>
              <a:tblGrid>
                <a:gridCol w="1263675">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11 de 28</a:t>
                      </a:r>
                    </a:p>
                  </a:txBody>
                  <a:tcPr/>
                </a:tc>
                <a:extLst>
                  <a:ext uri="{0D108BD9-81ED-4DB2-BD59-A6C34878D82A}">
                    <a16:rowId xmlns:a16="http://schemas.microsoft.com/office/drawing/2014/main" val="2061326865"/>
                  </a:ext>
                </a:extLst>
              </a:tr>
            </a:tbl>
          </a:graphicData>
        </a:graphic>
      </p:graphicFrame>
      <p:graphicFrame>
        <p:nvGraphicFramePr>
          <p:cNvPr id="8" name="Tabla 7">
            <a:extLst>
              <a:ext uri="{FF2B5EF4-FFF2-40B4-BE49-F238E27FC236}">
                <a16:creationId xmlns:a16="http://schemas.microsoft.com/office/drawing/2014/main" id="{B76FB106-F8B6-43EC-9CC6-868F52AA63D2}"/>
              </a:ext>
            </a:extLst>
          </p:cNvPr>
          <p:cNvGraphicFramePr>
            <a:graphicFrameLocks noGrp="1"/>
          </p:cNvGraphicFramePr>
          <p:nvPr>
            <p:extLst>
              <p:ext uri="{D42A27DB-BD31-4B8C-83A1-F6EECF244321}">
                <p14:modId xmlns:p14="http://schemas.microsoft.com/office/powerpoint/2010/main" val="1973611604"/>
              </p:ext>
            </p:extLst>
          </p:nvPr>
        </p:nvGraphicFramePr>
        <p:xfrm>
          <a:off x="476674" y="2233398"/>
          <a:ext cx="5904653" cy="6586723"/>
        </p:xfrm>
        <a:graphic>
          <a:graphicData uri="http://schemas.openxmlformats.org/drawingml/2006/table">
            <a:tbl>
              <a:tblPr firstRow="1" bandRow="1">
                <a:tableStyleId>{5940675A-B579-460E-94D1-54222C63F5DA}</a:tableStyleId>
              </a:tblPr>
              <a:tblGrid>
                <a:gridCol w="548013">
                  <a:extLst>
                    <a:ext uri="{9D8B030D-6E8A-4147-A177-3AD203B41FA5}">
                      <a16:colId xmlns:a16="http://schemas.microsoft.com/office/drawing/2014/main" val="2269958372"/>
                    </a:ext>
                  </a:extLst>
                </a:gridCol>
                <a:gridCol w="1432287">
                  <a:extLst>
                    <a:ext uri="{9D8B030D-6E8A-4147-A177-3AD203B41FA5}">
                      <a16:colId xmlns:a16="http://schemas.microsoft.com/office/drawing/2014/main" val="3043753496"/>
                    </a:ext>
                  </a:extLst>
                </a:gridCol>
                <a:gridCol w="3924353">
                  <a:extLst>
                    <a:ext uri="{9D8B030D-6E8A-4147-A177-3AD203B41FA5}">
                      <a16:colId xmlns:a16="http://schemas.microsoft.com/office/drawing/2014/main" val="3743977267"/>
                    </a:ext>
                  </a:extLst>
                </a:gridCol>
              </a:tblGrid>
              <a:tr h="306772">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85928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gn="l">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Unidad Administrativa de la Dependencia solicitante </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Solicita al Director/a Consultivo/a el análisis del proyecto, contrato, convenio, acuerdo, plan y documento en general. 	</a:t>
                      </a:r>
                    </a:p>
                  </a:txBody>
                  <a:tcPr marL="68580" marR="68580" marT="0" marB="0"/>
                </a:tc>
                <a:extLst>
                  <a:ext uri="{0D108BD9-81ED-4DB2-BD59-A6C34878D82A}">
                    <a16:rowId xmlns:a16="http://schemas.microsoft.com/office/drawing/2014/main" val="736362764"/>
                  </a:ext>
                </a:extLst>
              </a:tr>
              <a:tr h="238183">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Consultivo</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y turna a Auxiliar Jurídico. 	</a:t>
                      </a:r>
                    </a:p>
                  </a:txBody>
                  <a:tcPr marL="68580" marR="68580" marT="0" marB="0"/>
                </a:tc>
                <a:extLst>
                  <a:ext uri="{0D108BD9-81ED-4DB2-BD59-A6C34878D82A}">
                    <a16:rowId xmlns:a16="http://schemas.microsoft.com/office/drawing/2014/main" val="3935992432"/>
                  </a:ext>
                </a:extLst>
              </a:tr>
              <a:tr h="877645">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Jurídico </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Revisa y analiza el proyecto, contrato, convenio, acuerdo, plan y documento en general, emite opinión jurídica, realiza las observaciones correspondientes y regresa al Director/a Consultivo/a para su aprobación </a:t>
                      </a:r>
                      <a:r>
                        <a:rPr lang="es-MX" sz="1800" b="0" i="0" u="none" strike="noStrike" kern="1200" baseline="0" dirty="0">
                          <a:solidFill>
                            <a:schemeClr val="tx1"/>
                          </a:solidFill>
                          <a:latin typeface="+mn-lt"/>
                          <a:ea typeface="+mn-ea"/>
                          <a:cs typeface="+mn-cs"/>
                        </a:rPr>
                        <a:t>	</a:t>
                      </a:r>
                    </a:p>
                  </a:txBody>
                  <a:tcPr marL="68580" marR="68580" marT="0" marB="0"/>
                </a:tc>
                <a:extLst>
                  <a:ext uri="{0D108BD9-81ED-4DB2-BD59-A6C34878D82A}">
                    <a16:rowId xmlns:a16="http://schemas.microsoft.com/office/drawing/2014/main" val="3657339292"/>
                  </a:ext>
                </a:extLst>
              </a:tr>
              <a:tr h="7219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Consultivo</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y revisa </a:t>
                      </a:r>
                    </a:p>
                    <a:p>
                      <a:pPr marL="361950" indent="-190500" algn="just">
                        <a:buFont typeface="Wingdings" panose="05000000000000000000" pitchFamily="2" charset="2"/>
                        <a:buChar char="Ø"/>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De tener observaciones regresa a actividad 3 </a:t>
                      </a:r>
                    </a:p>
                    <a:p>
                      <a:pPr marL="361950" indent="-190500" algn="just">
                        <a:buFont typeface="Wingdings" panose="05000000000000000000" pitchFamily="2" charset="2"/>
                        <a:buChar char="Ø"/>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En caso contrario: </a:t>
                      </a:r>
                    </a:p>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	</a:t>
                      </a:r>
                    </a:p>
                  </a:txBody>
                  <a:tcPr marL="68580" marR="68580" marT="0" marB="0"/>
                </a:tc>
                <a:extLst>
                  <a:ext uri="{0D108BD9-81ED-4DB2-BD59-A6C34878D82A}">
                    <a16:rowId xmlns:a16="http://schemas.microsoft.com/office/drawing/2014/main" val="4175772796"/>
                  </a:ext>
                </a:extLst>
              </a:tr>
              <a:tr h="42641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Consultivo</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Aprueba opinión jurídica emitida y la envía a la Unidad Administrativa de la Dependencia solicitante. 	</a:t>
                      </a:r>
                    </a:p>
                  </a:txBody>
                  <a:tcPr marL="68580" marR="68580" marT="0" marB="0"/>
                </a:tc>
                <a:extLst>
                  <a:ext uri="{0D108BD9-81ED-4DB2-BD59-A6C34878D82A}">
                    <a16:rowId xmlns:a16="http://schemas.microsoft.com/office/drawing/2014/main" val="1473386933"/>
                  </a:ext>
                </a:extLst>
              </a:tr>
              <a:tr h="92187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gn="l">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Unidad Administrativa de la Dependencia solicitante </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la opinión jurídica, observaciones a solventar y las remite a la Notaría o Sujeto responsable de corregirlas. 	</a:t>
                      </a:r>
                    </a:p>
                  </a:txBody>
                  <a:tcPr marL="68580" marR="68580" marT="0" marB="0"/>
                </a:tc>
                <a:extLst>
                  <a:ext uri="{0D108BD9-81ED-4DB2-BD59-A6C34878D82A}">
                    <a16:rowId xmlns:a16="http://schemas.microsoft.com/office/drawing/2014/main" val="3905927076"/>
                  </a:ext>
                </a:extLst>
              </a:tr>
              <a:tr h="609561">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Notaría o Sujeto Responsable 	</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Solventa las observaciones y remite, el proyecto, contrato, convenio, acuerdo, plan y documento en general ya corregido a la Unidad Administrativa. 	</a:t>
                      </a:r>
                    </a:p>
                  </a:txBody>
                  <a:tcPr marL="68580" marR="68580" marT="0" marB="0"/>
                </a:tc>
                <a:extLst>
                  <a:ext uri="{0D108BD9-81ED-4DB2-BD59-A6C34878D82A}">
                    <a16:rowId xmlns:a16="http://schemas.microsoft.com/office/drawing/2014/main" val="346264453"/>
                  </a:ext>
                </a:extLst>
              </a:tr>
              <a:tr h="84679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algn="l">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Unidad Administrativa de la Dependencia solicitante </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Remite el proyecto, contrato, convenio, acuerdo, plan y documento en general corregido al Director/a Consultivo/a. 	</a:t>
                      </a:r>
                    </a:p>
                  </a:txBody>
                  <a:tcPr marL="68580" marR="68580" marT="0" marB="0"/>
                </a:tc>
                <a:extLst>
                  <a:ext uri="{0D108BD9-81ED-4DB2-BD59-A6C34878D82A}">
                    <a16:rowId xmlns:a16="http://schemas.microsoft.com/office/drawing/2014/main" val="3113963205"/>
                  </a:ext>
                </a:extLst>
              </a:tr>
              <a:tr h="1813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Consultivo</a:t>
                      </a:r>
                    </a:p>
                  </a:txBody>
                  <a:tcPr marL="68580" marR="68580" marT="0" marB="0"/>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y turna al Jefe/a de Departamento el proyecto, contrato, convenio, acuerdo, plan y documento en general ya corregido. 	</a:t>
                      </a:r>
                    </a:p>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3255889"/>
                  </a:ext>
                </a:extLst>
              </a:tr>
            </a:tbl>
          </a:graphicData>
        </a:graphic>
      </p:graphicFrame>
      <p:graphicFrame>
        <p:nvGraphicFramePr>
          <p:cNvPr id="9" name="Tabla 8">
            <a:extLst>
              <a:ext uri="{FF2B5EF4-FFF2-40B4-BE49-F238E27FC236}">
                <a16:creationId xmlns:a16="http://schemas.microsoft.com/office/drawing/2014/main" id="{AACD646F-E048-47C8-8649-B91D31A9C414}"/>
              </a:ext>
            </a:extLst>
          </p:cNvPr>
          <p:cNvGraphicFramePr>
            <a:graphicFrameLocks noGrp="1"/>
          </p:cNvGraphicFramePr>
          <p:nvPr>
            <p:extLst>
              <p:ext uri="{D42A27DB-BD31-4B8C-83A1-F6EECF244321}">
                <p14:modId xmlns:p14="http://schemas.microsoft.com/office/powerpoint/2010/main" val="1050953840"/>
              </p:ext>
            </p:extLst>
          </p:nvPr>
        </p:nvGraphicFramePr>
        <p:xfrm>
          <a:off x="1947291"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Tree>
    <p:extLst>
      <p:ext uri="{BB962C8B-B14F-4D97-AF65-F5344CB8AC3E}">
        <p14:creationId xmlns:p14="http://schemas.microsoft.com/office/powerpoint/2010/main" val="3965844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7A1DCE8-0CC9-461E-88BB-0249BF100E82}"/>
              </a:ext>
            </a:extLst>
          </p:cNvPr>
          <p:cNvSpPr txBox="1"/>
          <p:nvPr/>
        </p:nvSpPr>
        <p:spPr>
          <a:xfrm>
            <a:off x="476673" y="1298594"/>
            <a:ext cx="5904654" cy="861774"/>
          </a:xfrm>
          <a:prstGeom prst="rect">
            <a:avLst/>
          </a:prstGeom>
          <a:noFill/>
        </p:spPr>
        <p:txBody>
          <a:bodyPr wrap="square" rtlCol="0">
            <a:spAutoFit/>
          </a:bodyPr>
          <a:lstStyle/>
          <a:p>
            <a:pPr algn="l"/>
            <a:r>
              <a:rPr lang="es-MX" sz="1400" b="1" dirty="0"/>
              <a:t>Nombre del Procedimiento:</a:t>
            </a:r>
          </a:p>
          <a:p>
            <a:pPr algn="just"/>
            <a:r>
              <a:rPr lang="es-MX" b="1" dirty="0"/>
              <a:t>Proporcionar</a:t>
            </a:r>
            <a:r>
              <a:rPr lang="es-MX" b="1" dirty="0">
                <a:cs typeface="Arial" panose="020B0604020202020204" pitchFamily="34" charset="0"/>
              </a:rPr>
              <a:t> asistencia Técnico – Jurídica a las unidades responsables del H. Ayuntamiento.</a:t>
            </a:r>
          </a:p>
          <a:p>
            <a:pPr algn="just"/>
            <a:r>
              <a:rPr lang="es-MX" dirty="0"/>
              <a:t>	</a:t>
            </a:r>
          </a:p>
        </p:txBody>
      </p:sp>
      <p:pic>
        <p:nvPicPr>
          <p:cNvPr id="6" name="Picture 2077" descr="Resultado de imagen para ayuntamiento de tlatlauquitepec">
            <a:hlinkClick r:id="rId2"/>
            <a:extLst>
              <a:ext uri="{FF2B5EF4-FFF2-40B4-BE49-F238E27FC236}">
                <a16:creationId xmlns:a16="http://schemas.microsoft.com/office/drawing/2014/main" id="{E61B2642-F9C4-4D59-893F-C2D3D88A2A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D8D0AE96-C28F-4D16-BDCA-280205D1AF94}"/>
              </a:ext>
            </a:extLst>
          </p:cNvPr>
          <p:cNvGraphicFramePr>
            <a:graphicFrameLocks noGrp="1"/>
          </p:cNvGraphicFramePr>
          <p:nvPr>
            <p:extLst>
              <p:ext uri="{D42A27DB-BD31-4B8C-83A1-F6EECF244321}">
                <p14:modId xmlns:p14="http://schemas.microsoft.com/office/powerpoint/2010/main" val="1842915590"/>
              </p:ext>
            </p:extLst>
          </p:nvPr>
        </p:nvGraphicFramePr>
        <p:xfrm>
          <a:off x="5229200" y="8912203"/>
          <a:ext cx="1263675" cy="370840"/>
        </p:xfrm>
        <a:graphic>
          <a:graphicData uri="http://schemas.openxmlformats.org/drawingml/2006/table">
            <a:tbl>
              <a:tblPr firstRow="1" bandRow="1">
                <a:tableStyleId>{F5AB1C69-6EDB-4FF4-983F-18BD219EF322}</a:tableStyleId>
              </a:tblPr>
              <a:tblGrid>
                <a:gridCol w="1263675">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12 de 28</a:t>
                      </a:r>
                    </a:p>
                  </a:txBody>
                  <a:tcPr/>
                </a:tc>
                <a:extLst>
                  <a:ext uri="{0D108BD9-81ED-4DB2-BD59-A6C34878D82A}">
                    <a16:rowId xmlns:a16="http://schemas.microsoft.com/office/drawing/2014/main" val="2061326865"/>
                  </a:ext>
                </a:extLst>
              </a:tr>
            </a:tbl>
          </a:graphicData>
        </a:graphic>
      </p:graphicFrame>
      <p:graphicFrame>
        <p:nvGraphicFramePr>
          <p:cNvPr id="8" name="Tabla 7">
            <a:extLst>
              <a:ext uri="{FF2B5EF4-FFF2-40B4-BE49-F238E27FC236}">
                <a16:creationId xmlns:a16="http://schemas.microsoft.com/office/drawing/2014/main" id="{B76FB106-F8B6-43EC-9CC6-868F52AA63D2}"/>
              </a:ext>
            </a:extLst>
          </p:cNvPr>
          <p:cNvGraphicFramePr>
            <a:graphicFrameLocks noGrp="1"/>
          </p:cNvGraphicFramePr>
          <p:nvPr>
            <p:extLst>
              <p:ext uri="{D42A27DB-BD31-4B8C-83A1-F6EECF244321}">
                <p14:modId xmlns:p14="http://schemas.microsoft.com/office/powerpoint/2010/main" val="3168106123"/>
              </p:ext>
            </p:extLst>
          </p:nvPr>
        </p:nvGraphicFramePr>
        <p:xfrm>
          <a:off x="542452" y="2320304"/>
          <a:ext cx="5904653" cy="5920328"/>
        </p:xfrm>
        <a:graphic>
          <a:graphicData uri="http://schemas.openxmlformats.org/drawingml/2006/table">
            <a:tbl>
              <a:tblPr firstRow="1" bandRow="1">
                <a:tableStyleId>{5940675A-B579-460E-94D1-54222C63F5DA}</a:tableStyleId>
              </a:tblPr>
              <a:tblGrid>
                <a:gridCol w="548013">
                  <a:extLst>
                    <a:ext uri="{9D8B030D-6E8A-4147-A177-3AD203B41FA5}">
                      <a16:colId xmlns:a16="http://schemas.microsoft.com/office/drawing/2014/main" val="2269958372"/>
                    </a:ext>
                  </a:extLst>
                </a:gridCol>
                <a:gridCol w="1474439">
                  <a:extLst>
                    <a:ext uri="{9D8B030D-6E8A-4147-A177-3AD203B41FA5}">
                      <a16:colId xmlns:a16="http://schemas.microsoft.com/office/drawing/2014/main" val="3043753496"/>
                    </a:ext>
                  </a:extLst>
                </a:gridCol>
                <a:gridCol w="3882201">
                  <a:extLst>
                    <a:ext uri="{9D8B030D-6E8A-4147-A177-3AD203B41FA5}">
                      <a16:colId xmlns:a16="http://schemas.microsoft.com/office/drawing/2014/main" val="3743977267"/>
                    </a:ext>
                  </a:extLst>
                </a:gridCol>
              </a:tblGrid>
              <a:tr h="310823">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43204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Jurídico </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Analiza el proyecto, contrato, convenio, acuerdo, plan y documento en general y emite opinión jurídica. 	</a:t>
                      </a:r>
                    </a:p>
                  </a:txBody>
                  <a:tcPr marL="68580" marR="68580" marT="0" marB="0"/>
                </a:tc>
                <a:extLst>
                  <a:ext uri="{0D108BD9-81ED-4DB2-BD59-A6C34878D82A}">
                    <a16:rowId xmlns:a16="http://schemas.microsoft.com/office/drawing/2014/main" val="736362764"/>
                  </a:ext>
                </a:extLst>
              </a:tr>
              <a:tr h="39898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Consultivo</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Revisa, aprueba y turna la Opinión Jurídica a la Unidad Administrativa de la Dependencia solicitante. 	</a:t>
                      </a:r>
                    </a:p>
                  </a:txBody>
                  <a:tcPr marL="68580" marR="68580" marT="0" marB="0"/>
                </a:tc>
                <a:extLst>
                  <a:ext uri="{0D108BD9-81ED-4DB2-BD59-A6C34878D82A}">
                    <a16:rowId xmlns:a16="http://schemas.microsoft.com/office/drawing/2014/main" val="3935992432"/>
                  </a:ext>
                </a:extLst>
              </a:tr>
              <a:tr h="435151">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s-MX" sz="1200" b="0" i="0" u="none" strike="noStrike" kern="120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Unidad Administrativa de la Dependencia solicitante </a:t>
                      </a:r>
                      <a:endPar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opinión jurídica y proceda a Protocolizar o llevar a cabo la validación del Documento en cuestión, así como la firma, en su caso, por parte de los particulares 	</a:t>
                      </a:r>
                    </a:p>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	</a:t>
                      </a:r>
                    </a:p>
                  </a:txBody>
                  <a:tcPr marL="68580" marR="68580" marT="0" marB="0"/>
                </a:tc>
                <a:extLst>
                  <a:ext uri="{0D108BD9-81ED-4DB2-BD59-A6C34878D82A}">
                    <a16:rowId xmlns:a16="http://schemas.microsoft.com/office/drawing/2014/main" val="3657339292"/>
                  </a:ext>
                </a:extLst>
              </a:tr>
              <a:tr h="83322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Unidad Administrativa de la Dependencia solicitante </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Comunica al Director/a Consultivo/a que el Documento ya se encuentra protocolizado y firmado por los particulares, solicitando que se asista a revisar el Protocolo y/o Folios respectivos. 	</a:t>
                      </a:r>
                    </a:p>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	</a:t>
                      </a:r>
                    </a:p>
                  </a:txBody>
                  <a:tcPr marL="68580" marR="68580" marT="0" marB="0"/>
                </a:tc>
                <a:extLst>
                  <a:ext uri="{0D108BD9-81ED-4DB2-BD59-A6C34878D82A}">
                    <a16:rowId xmlns:a16="http://schemas.microsoft.com/office/drawing/2014/main" val="4175772796"/>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Consultivo</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y turna a Auxiliar Jurídico.</a:t>
                      </a:r>
                    </a:p>
                  </a:txBody>
                  <a:tcPr marL="68580" marR="68580" marT="0" marB="0"/>
                </a:tc>
                <a:extLst>
                  <a:ext uri="{0D108BD9-81ED-4DB2-BD59-A6C34878D82A}">
                    <a16:rowId xmlns:a16="http://schemas.microsoft.com/office/drawing/2014/main" val="1473386933"/>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a:t>
                      </a:r>
                    </a:p>
                  </a:txBody>
                  <a:tcPr marL="68580" marR="68580" marT="0" marB="0"/>
                </a:tc>
                <a:tc>
                  <a:txBody>
                    <a:bodyPr/>
                    <a:lstStyle/>
                    <a:p>
                      <a:pPr algn="l">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Jurídico</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Asiste a la Notaría a fin de revisar y aprobar la Escritura asentada en Protocolo y/o Folios respectivos, rubricando los mismos y obteniendo copia simple rubricada por la Notaría de los documentos. 	</a:t>
                      </a:r>
                    </a:p>
                  </a:txBody>
                  <a:tcPr marL="68580" marR="68580" marT="0" marB="0"/>
                </a:tc>
                <a:extLst>
                  <a:ext uri="{0D108BD9-81ED-4DB2-BD59-A6C34878D82A}">
                    <a16:rowId xmlns:a16="http://schemas.microsoft.com/office/drawing/2014/main" val="3905927076"/>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16</a:t>
                      </a:r>
                    </a:p>
                  </a:txBody>
                  <a:tcPr marL="68580" marR="68580" marT="0" marB="0"/>
                </a:tc>
                <a:tc>
                  <a:txBody>
                    <a:bodyPr/>
                    <a:lstStyle/>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Auxiliar Jurídico 	</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Informa al Director/a Consultivo/a y elabora oficio dirigido a la Secretaría Técnica de la Presidencia Municipal, a fin de programar fecha, hora y lugar para la firma de la Escritura por las Autoridades Municipales, con copia para el Síndico, Secretario/a y Unidad Administrativa interesada; turnándolo al Director/a Consultivo/a para su aprobación. 	</a:t>
                      </a:r>
                    </a:p>
                  </a:txBody>
                  <a:tcPr marL="68580" marR="68580" marT="0" marB="0"/>
                </a:tc>
                <a:extLst>
                  <a:ext uri="{0D108BD9-81ED-4DB2-BD59-A6C34878D82A}">
                    <a16:rowId xmlns:a16="http://schemas.microsoft.com/office/drawing/2014/main" val="346264453"/>
                  </a:ext>
                </a:extLst>
              </a:tr>
              <a:tr h="50594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17</a:t>
                      </a:r>
                    </a:p>
                  </a:txBody>
                  <a:tcPr marL="68580" marR="68580" marT="0" marB="0"/>
                </a:tc>
                <a:tc>
                  <a:txBody>
                    <a:bodyPr/>
                    <a:lstStyle/>
                    <a:p>
                      <a:pPr algn="l">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Consultivo </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Revisa, aprueba y envía el oficio a la Secretaría Técnica de la Presidencia Municipal. </a:t>
                      </a:r>
                      <a:r>
                        <a:rPr lang="es-MX" sz="1800" b="0" i="0" u="none" strike="noStrike" kern="1200" baseline="0" dirty="0">
                          <a:solidFill>
                            <a:schemeClr val="tx1"/>
                          </a:solidFill>
                          <a:latin typeface="+mn-lt"/>
                          <a:ea typeface="+mn-ea"/>
                          <a:cs typeface="+mn-cs"/>
                        </a:rPr>
                        <a:t>	</a:t>
                      </a:r>
                    </a:p>
                  </a:txBody>
                  <a:tcPr marL="68580" marR="68580" marT="0" marB="0"/>
                </a:tc>
                <a:extLst>
                  <a:ext uri="{0D108BD9-81ED-4DB2-BD59-A6C34878D82A}">
                    <a16:rowId xmlns:a16="http://schemas.microsoft.com/office/drawing/2014/main" val="3113963205"/>
                  </a:ext>
                </a:extLst>
              </a:tr>
            </a:tbl>
          </a:graphicData>
        </a:graphic>
      </p:graphicFrame>
      <p:graphicFrame>
        <p:nvGraphicFramePr>
          <p:cNvPr id="9" name="Tabla 8">
            <a:extLst>
              <a:ext uri="{FF2B5EF4-FFF2-40B4-BE49-F238E27FC236}">
                <a16:creationId xmlns:a16="http://schemas.microsoft.com/office/drawing/2014/main" id="{1E859B46-7055-4B7B-9D3A-78936C3B21D9}"/>
              </a:ext>
            </a:extLst>
          </p:cNvPr>
          <p:cNvGraphicFramePr>
            <a:graphicFrameLocks noGrp="1"/>
          </p:cNvGraphicFramePr>
          <p:nvPr>
            <p:extLst>
              <p:ext uri="{D42A27DB-BD31-4B8C-83A1-F6EECF244321}">
                <p14:modId xmlns:p14="http://schemas.microsoft.com/office/powerpoint/2010/main" val="215228907"/>
              </p:ext>
            </p:extLst>
          </p:nvPr>
        </p:nvGraphicFramePr>
        <p:xfrm>
          <a:off x="1947291"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Tree>
    <p:extLst>
      <p:ext uri="{BB962C8B-B14F-4D97-AF65-F5344CB8AC3E}">
        <p14:creationId xmlns:p14="http://schemas.microsoft.com/office/powerpoint/2010/main" val="1597629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7A1DCE8-0CC9-461E-88BB-0249BF100E82}"/>
              </a:ext>
            </a:extLst>
          </p:cNvPr>
          <p:cNvSpPr txBox="1"/>
          <p:nvPr/>
        </p:nvSpPr>
        <p:spPr>
          <a:xfrm>
            <a:off x="476673" y="1298594"/>
            <a:ext cx="5904654" cy="861774"/>
          </a:xfrm>
          <a:prstGeom prst="rect">
            <a:avLst/>
          </a:prstGeom>
          <a:noFill/>
        </p:spPr>
        <p:txBody>
          <a:bodyPr wrap="square" rtlCol="0">
            <a:spAutoFit/>
          </a:bodyPr>
          <a:lstStyle/>
          <a:p>
            <a:pPr algn="l"/>
            <a:r>
              <a:rPr lang="es-MX" sz="1400" b="1" dirty="0"/>
              <a:t>Nombre del Procedimiento:</a:t>
            </a:r>
          </a:p>
          <a:p>
            <a:pPr algn="just"/>
            <a:r>
              <a:rPr lang="es-MX" b="1" dirty="0"/>
              <a:t>Proporcionar</a:t>
            </a:r>
            <a:r>
              <a:rPr lang="es-MX" b="1" dirty="0">
                <a:cs typeface="Arial" panose="020B0604020202020204" pitchFamily="34" charset="0"/>
              </a:rPr>
              <a:t> asistencia Técnico – Jurídica a las unidades responsables del H. Ayuntamiento.</a:t>
            </a:r>
          </a:p>
          <a:p>
            <a:pPr algn="just"/>
            <a:endParaRPr lang="es-MX" dirty="0"/>
          </a:p>
        </p:txBody>
      </p:sp>
      <p:pic>
        <p:nvPicPr>
          <p:cNvPr id="6" name="Picture 2077" descr="Resultado de imagen para ayuntamiento de tlatlauquitepec">
            <a:hlinkClick r:id="rId2"/>
            <a:extLst>
              <a:ext uri="{FF2B5EF4-FFF2-40B4-BE49-F238E27FC236}">
                <a16:creationId xmlns:a16="http://schemas.microsoft.com/office/drawing/2014/main" id="{E61B2642-F9C4-4D59-893F-C2D3D88A2A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D8D0AE96-C28F-4D16-BDCA-280205D1AF94}"/>
              </a:ext>
            </a:extLst>
          </p:cNvPr>
          <p:cNvGraphicFramePr>
            <a:graphicFrameLocks noGrp="1"/>
          </p:cNvGraphicFramePr>
          <p:nvPr>
            <p:extLst>
              <p:ext uri="{D42A27DB-BD31-4B8C-83A1-F6EECF244321}">
                <p14:modId xmlns:p14="http://schemas.microsoft.com/office/powerpoint/2010/main" val="2751369695"/>
              </p:ext>
            </p:extLst>
          </p:nvPr>
        </p:nvGraphicFramePr>
        <p:xfrm>
          <a:off x="5229200" y="8912203"/>
          <a:ext cx="1263675" cy="370840"/>
        </p:xfrm>
        <a:graphic>
          <a:graphicData uri="http://schemas.openxmlformats.org/drawingml/2006/table">
            <a:tbl>
              <a:tblPr firstRow="1" bandRow="1">
                <a:tableStyleId>{F5AB1C69-6EDB-4FF4-983F-18BD219EF322}</a:tableStyleId>
              </a:tblPr>
              <a:tblGrid>
                <a:gridCol w="1263675">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13 de 28</a:t>
                      </a:r>
                    </a:p>
                  </a:txBody>
                  <a:tcPr/>
                </a:tc>
                <a:extLst>
                  <a:ext uri="{0D108BD9-81ED-4DB2-BD59-A6C34878D82A}">
                    <a16:rowId xmlns:a16="http://schemas.microsoft.com/office/drawing/2014/main" val="2061326865"/>
                  </a:ext>
                </a:extLst>
              </a:tr>
            </a:tbl>
          </a:graphicData>
        </a:graphic>
      </p:graphicFrame>
      <p:graphicFrame>
        <p:nvGraphicFramePr>
          <p:cNvPr id="8" name="Tabla 7">
            <a:extLst>
              <a:ext uri="{FF2B5EF4-FFF2-40B4-BE49-F238E27FC236}">
                <a16:creationId xmlns:a16="http://schemas.microsoft.com/office/drawing/2014/main" id="{B76FB106-F8B6-43EC-9CC6-868F52AA63D2}"/>
              </a:ext>
            </a:extLst>
          </p:cNvPr>
          <p:cNvGraphicFramePr>
            <a:graphicFrameLocks noGrp="1"/>
          </p:cNvGraphicFramePr>
          <p:nvPr>
            <p:extLst>
              <p:ext uri="{D42A27DB-BD31-4B8C-83A1-F6EECF244321}">
                <p14:modId xmlns:p14="http://schemas.microsoft.com/office/powerpoint/2010/main" val="1457441308"/>
              </p:ext>
            </p:extLst>
          </p:nvPr>
        </p:nvGraphicFramePr>
        <p:xfrm>
          <a:off x="542452" y="2320304"/>
          <a:ext cx="5904653" cy="5522072"/>
        </p:xfrm>
        <a:graphic>
          <a:graphicData uri="http://schemas.openxmlformats.org/drawingml/2006/table">
            <a:tbl>
              <a:tblPr firstRow="1" bandRow="1">
                <a:tableStyleId>{5940675A-B579-460E-94D1-54222C63F5DA}</a:tableStyleId>
              </a:tblPr>
              <a:tblGrid>
                <a:gridCol w="548013">
                  <a:extLst>
                    <a:ext uri="{9D8B030D-6E8A-4147-A177-3AD203B41FA5}">
                      <a16:colId xmlns:a16="http://schemas.microsoft.com/office/drawing/2014/main" val="2269958372"/>
                    </a:ext>
                  </a:extLst>
                </a:gridCol>
                <a:gridCol w="1474439">
                  <a:extLst>
                    <a:ext uri="{9D8B030D-6E8A-4147-A177-3AD203B41FA5}">
                      <a16:colId xmlns:a16="http://schemas.microsoft.com/office/drawing/2014/main" val="3043753496"/>
                    </a:ext>
                  </a:extLst>
                </a:gridCol>
                <a:gridCol w="3882201">
                  <a:extLst>
                    <a:ext uri="{9D8B030D-6E8A-4147-A177-3AD203B41FA5}">
                      <a16:colId xmlns:a16="http://schemas.microsoft.com/office/drawing/2014/main" val="3743977267"/>
                    </a:ext>
                  </a:extLst>
                </a:gridCol>
              </a:tblGrid>
              <a:tr h="310823">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Secretaria General de la Presidencia Municipal.</a:t>
                      </a:r>
                    </a:p>
                  </a:txBody>
                  <a:tcPr marL="68580" marR="68580" marT="0" marB="0"/>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Gira oficio al Director/a Consultivo/a y/o al Síndico en el que comunica la fecha, hora y lugar para efectuar la firma de la Escritura, por las Autoridades Municipales.</a:t>
                      </a:r>
                    </a:p>
                  </a:txBody>
                  <a:tcPr marL="68580" marR="68580" marT="0" marB="0"/>
                </a:tc>
                <a:extLst>
                  <a:ext uri="{0D108BD9-81ED-4DB2-BD59-A6C34878D82A}">
                    <a16:rowId xmlns:a16="http://schemas.microsoft.com/office/drawing/2014/main" val="736362764"/>
                  </a:ext>
                </a:extLst>
              </a:tr>
              <a:tr h="39898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Consultivo</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y turna el oficio a Auxiliar Jurídico y lo instruye para elaborar el oficio comunicando a la Unidad Administrativa interesada y a la Notaría, la fecha, hora y lugar en que se llevará a cabo la firma de la Escritura por las Autoridades Municipales. 	</a:t>
                      </a:r>
                    </a:p>
                  </a:txBody>
                  <a:tcPr marL="68580" marR="68580" marT="0" marB="0"/>
                </a:tc>
                <a:extLst>
                  <a:ext uri="{0D108BD9-81ED-4DB2-BD59-A6C34878D82A}">
                    <a16:rowId xmlns:a16="http://schemas.microsoft.com/office/drawing/2014/main" val="3935992432"/>
                  </a:ext>
                </a:extLst>
              </a:tr>
              <a:tr h="435151">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Auxiliar Jurídico</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Elabora el oficio para comunicar a la Unidad Administrativa interesada y a la Notaría la fecha, hora y lugar en que se llevará a cabo la firma de la escritura por parte de las Autoridades Municipales; turnándolo al Director/a Consultivo/a para su aprobación. 	</a:t>
                      </a:r>
                    </a:p>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	</a:t>
                      </a:r>
                    </a:p>
                  </a:txBody>
                  <a:tcPr marL="68580" marR="68580" marT="0" marB="0"/>
                </a:tc>
                <a:extLst>
                  <a:ext uri="{0D108BD9-81ED-4DB2-BD59-A6C34878D82A}">
                    <a16:rowId xmlns:a16="http://schemas.microsoft.com/office/drawing/2014/main" val="3657339292"/>
                  </a:ext>
                </a:extLst>
              </a:tr>
              <a:tr h="100667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21</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Director Consultivo</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Revisa, aprueba y envía el oficio a la Unidad Administrativa interesada y a la Notaría, instruyendo a Auxiliar Jurídico para asistir a dicha firma, a fin de proporcionar soporte jurídico a las Autoridades Municipales. 	</a:t>
                      </a:r>
                    </a:p>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	</a:t>
                      </a:r>
                    </a:p>
                  </a:txBody>
                  <a:tcPr marL="68580" marR="68580" marT="0" marB="0"/>
                </a:tc>
                <a:extLst>
                  <a:ext uri="{0D108BD9-81ED-4DB2-BD59-A6C34878D82A}">
                    <a16:rowId xmlns:a16="http://schemas.microsoft.com/office/drawing/2014/main" val="4175772796"/>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22</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Jurídico </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Asiste a la firma de la Escritura y elabora oficio, solicitando a la Unidad Administrativa, envíe una copia simple del Testimonio de la Escritura a la Dirección, a fin de integrarla al expediente respectivo y dar por concluido el asunto; turnándolo al Director/a Consultivo/a para su aprobación. 	</a:t>
                      </a:r>
                    </a:p>
                  </a:txBody>
                  <a:tcPr marL="68580" marR="68580" marT="0" marB="0"/>
                </a:tc>
                <a:extLst>
                  <a:ext uri="{0D108BD9-81ED-4DB2-BD59-A6C34878D82A}">
                    <a16:rowId xmlns:a16="http://schemas.microsoft.com/office/drawing/2014/main" val="1473386933"/>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23</a:t>
                      </a:r>
                    </a:p>
                  </a:txBody>
                  <a:tcPr marL="68580" marR="68580" marT="0" marB="0"/>
                </a:tc>
                <a:tc>
                  <a:txBody>
                    <a:bodyPr/>
                    <a:lstStyle/>
                    <a:p>
                      <a:pPr algn="l">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Consultivo</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Revisa, aprueba y envía el Oficio a la Unidad Administrativa y termina procedimiento 	</a:t>
                      </a:r>
                    </a:p>
                  </a:txBody>
                  <a:tcPr marL="68580" marR="68580" marT="0" marB="0"/>
                </a:tc>
                <a:extLst>
                  <a:ext uri="{0D108BD9-81ED-4DB2-BD59-A6C34878D82A}">
                    <a16:rowId xmlns:a16="http://schemas.microsoft.com/office/drawing/2014/main" val="3905927076"/>
                  </a:ext>
                </a:extLst>
              </a:tr>
            </a:tbl>
          </a:graphicData>
        </a:graphic>
      </p:graphicFrame>
      <p:graphicFrame>
        <p:nvGraphicFramePr>
          <p:cNvPr id="9" name="Tabla 8">
            <a:extLst>
              <a:ext uri="{FF2B5EF4-FFF2-40B4-BE49-F238E27FC236}">
                <a16:creationId xmlns:a16="http://schemas.microsoft.com/office/drawing/2014/main" id="{5140CDEA-59D0-4C01-947F-742834074DBE}"/>
              </a:ext>
            </a:extLst>
          </p:cNvPr>
          <p:cNvGraphicFramePr>
            <a:graphicFrameLocks noGrp="1"/>
          </p:cNvGraphicFramePr>
          <p:nvPr>
            <p:extLst>
              <p:ext uri="{D42A27DB-BD31-4B8C-83A1-F6EECF244321}">
                <p14:modId xmlns:p14="http://schemas.microsoft.com/office/powerpoint/2010/main" val="796853671"/>
              </p:ext>
            </p:extLst>
          </p:nvPr>
        </p:nvGraphicFramePr>
        <p:xfrm>
          <a:off x="1947291"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Tree>
    <p:extLst>
      <p:ext uri="{BB962C8B-B14F-4D97-AF65-F5344CB8AC3E}">
        <p14:creationId xmlns:p14="http://schemas.microsoft.com/office/powerpoint/2010/main" val="2889685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a:extLst>
              <a:ext uri="{FF2B5EF4-FFF2-40B4-BE49-F238E27FC236}">
                <a16:creationId xmlns:a16="http://schemas.microsoft.com/office/drawing/2014/main" id="{6C23D00A-9F9E-412A-900B-94A178AA78BF}"/>
              </a:ext>
            </a:extLst>
          </p:cNvPr>
          <p:cNvGraphicFramePr>
            <a:graphicFrameLocks noGrp="1"/>
          </p:cNvGraphicFramePr>
          <p:nvPr>
            <p:extLst>
              <p:ext uri="{D42A27DB-BD31-4B8C-83A1-F6EECF244321}">
                <p14:modId xmlns:p14="http://schemas.microsoft.com/office/powerpoint/2010/main" val="3588232811"/>
              </p:ext>
            </p:extLst>
          </p:nvPr>
        </p:nvGraphicFramePr>
        <p:xfrm>
          <a:off x="541972" y="1278568"/>
          <a:ext cx="5760639" cy="365760"/>
        </p:xfrm>
        <a:graphic>
          <a:graphicData uri="http://schemas.openxmlformats.org/drawingml/2006/table">
            <a:tbl>
              <a:tblPr firstRow="1" bandRow="1">
                <a:tableStyleId>{F5AB1C69-6EDB-4FF4-983F-18BD219EF322}</a:tableStyleId>
              </a:tblPr>
              <a:tblGrid>
                <a:gridCol w="2016224">
                  <a:extLst>
                    <a:ext uri="{9D8B030D-6E8A-4147-A177-3AD203B41FA5}">
                      <a16:colId xmlns:a16="http://schemas.microsoft.com/office/drawing/2014/main" val="2819480555"/>
                    </a:ext>
                  </a:extLst>
                </a:gridCol>
                <a:gridCol w="2088232">
                  <a:extLst>
                    <a:ext uri="{9D8B030D-6E8A-4147-A177-3AD203B41FA5}">
                      <a16:colId xmlns:a16="http://schemas.microsoft.com/office/drawing/2014/main" val="46852624"/>
                    </a:ext>
                  </a:extLst>
                </a:gridCol>
                <a:gridCol w="1656183">
                  <a:extLst>
                    <a:ext uri="{9D8B030D-6E8A-4147-A177-3AD203B41FA5}">
                      <a16:colId xmlns:a16="http://schemas.microsoft.com/office/drawing/2014/main" val="2972667005"/>
                    </a:ext>
                  </a:extLst>
                </a:gridCol>
              </a:tblGrid>
              <a:tr h="0">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5258604"/>
                  </a:ext>
                </a:extLst>
              </a:tr>
            </a:tbl>
          </a:graphicData>
        </a:graphic>
      </p:graphicFrame>
      <p:graphicFrame>
        <p:nvGraphicFramePr>
          <p:cNvPr id="5" name="Tabla 4">
            <a:extLst>
              <a:ext uri="{FF2B5EF4-FFF2-40B4-BE49-F238E27FC236}">
                <a16:creationId xmlns:a16="http://schemas.microsoft.com/office/drawing/2014/main" id="{A2076277-D1F2-4E75-8C8F-DF1DBC7456BE}"/>
              </a:ext>
            </a:extLst>
          </p:cNvPr>
          <p:cNvGraphicFramePr>
            <a:graphicFrameLocks noGrp="1"/>
          </p:cNvGraphicFramePr>
          <p:nvPr>
            <p:extLst>
              <p:ext uri="{D42A27DB-BD31-4B8C-83A1-F6EECF244321}">
                <p14:modId xmlns:p14="http://schemas.microsoft.com/office/powerpoint/2010/main" val="1387794136"/>
              </p:ext>
            </p:extLst>
          </p:nvPr>
        </p:nvGraphicFramePr>
        <p:xfrm>
          <a:off x="541972" y="819751"/>
          <a:ext cx="5760640" cy="457200"/>
        </p:xfrm>
        <a:graphic>
          <a:graphicData uri="http://schemas.openxmlformats.org/drawingml/2006/table">
            <a:tbl>
              <a:tblPr firstRow="1" bandRow="1">
                <a:tableStyleId>{2D5ABB26-0587-4C30-8999-92F81FD0307C}</a:tableStyleId>
              </a:tblPr>
              <a:tblGrid>
                <a:gridCol w="5760640">
                  <a:extLst>
                    <a:ext uri="{9D8B030D-6E8A-4147-A177-3AD203B41FA5}">
                      <a16:colId xmlns:a16="http://schemas.microsoft.com/office/drawing/2014/main" val="187725059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dirty="0">
                          <a:latin typeface="Arial" panose="020B0604020202020204" pitchFamily="34" charset="0"/>
                          <a:cs typeface="Arial" panose="020B0604020202020204" pitchFamily="34" charset="0"/>
                        </a:rPr>
                        <a:t>Diagrama de Flujo: </a:t>
                      </a: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Procedimiento para dar asistencia Técnico – Jurídica a las unidades responsables del H. Ayuntamiento.</a:t>
                      </a:r>
                      <a:endParaRPr lang="es-MX" sz="12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8094235"/>
                  </a:ext>
                </a:extLst>
              </a:tr>
            </a:tbl>
          </a:graphicData>
        </a:graphic>
      </p:graphicFrame>
      <p:sp>
        <p:nvSpPr>
          <p:cNvPr id="8" name="CuadroTexto 7">
            <a:extLst>
              <a:ext uri="{FF2B5EF4-FFF2-40B4-BE49-F238E27FC236}">
                <a16:creationId xmlns:a16="http://schemas.microsoft.com/office/drawing/2014/main" id="{46B34B78-9909-4F02-9D32-613B3B4C5965}"/>
              </a:ext>
            </a:extLst>
          </p:cNvPr>
          <p:cNvSpPr txBox="1"/>
          <p:nvPr/>
        </p:nvSpPr>
        <p:spPr>
          <a:xfrm>
            <a:off x="527067" y="1263352"/>
            <a:ext cx="2019344" cy="430887"/>
          </a:xfrm>
          <a:prstGeom prst="rect">
            <a:avLst/>
          </a:prstGeom>
          <a:noFill/>
        </p:spPr>
        <p:txBody>
          <a:bodyPr wrap="square" rtlCol="0">
            <a:spAutoFit/>
          </a:bodyPr>
          <a:lstStyle/>
          <a:p>
            <a:r>
              <a:rPr lang="es-MX" sz="1100" b="1" dirty="0"/>
              <a:t>Unidas Administrativa solicitante</a:t>
            </a:r>
          </a:p>
        </p:txBody>
      </p:sp>
      <p:sp>
        <p:nvSpPr>
          <p:cNvPr id="9" name="CuadroTexto 8">
            <a:extLst>
              <a:ext uri="{FF2B5EF4-FFF2-40B4-BE49-F238E27FC236}">
                <a16:creationId xmlns:a16="http://schemas.microsoft.com/office/drawing/2014/main" id="{5BD5E8EC-3D9C-4BF9-8599-02D6A8A5A784}"/>
              </a:ext>
            </a:extLst>
          </p:cNvPr>
          <p:cNvSpPr txBox="1"/>
          <p:nvPr/>
        </p:nvSpPr>
        <p:spPr>
          <a:xfrm>
            <a:off x="4715504" y="1334187"/>
            <a:ext cx="1492716" cy="276999"/>
          </a:xfrm>
          <a:prstGeom prst="rect">
            <a:avLst/>
          </a:prstGeom>
          <a:noFill/>
        </p:spPr>
        <p:txBody>
          <a:bodyPr wrap="square" rtlCol="0">
            <a:spAutoFit/>
          </a:bodyPr>
          <a:lstStyle/>
          <a:p>
            <a:r>
              <a:rPr lang="es-MX" b="1" dirty="0"/>
              <a:t>Auxiliar Jurídico</a:t>
            </a:r>
          </a:p>
        </p:txBody>
      </p:sp>
      <p:sp>
        <p:nvSpPr>
          <p:cNvPr id="10" name="CuadroTexto 9">
            <a:extLst>
              <a:ext uri="{FF2B5EF4-FFF2-40B4-BE49-F238E27FC236}">
                <a16:creationId xmlns:a16="http://schemas.microsoft.com/office/drawing/2014/main" id="{ACDB04C0-825C-4622-B74A-E3C5335115F9}"/>
              </a:ext>
            </a:extLst>
          </p:cNvPr>
          <p:cNvSpPr txBox="1"/>
          <p:nvPr/>
        </p:nvSpPr>
        <p:spPr>
          <a:xfrm>
            <a:off x="2825822" y="1345024"/>
            <a:ext cx="1492716" cy="261610"/>
          </a:xfrm>
          <a:prstGeom prst="rect">
            <a:avLst/>
          </a:prstGeom>
          <a:noFill/>
        </p:spPr>
        <p:txBody>
          <a:bodyPr wrap="none" rtlCol="0">
            <a:spAutoFit/>
          </a:bodyPr>
          <a:lstStyle/>
          <a:p>
            <a:r>
              <a:rPr lang="es-MX" sz="1100" b="1" dirty="0"/>
              <a:t>Director Consultivo</a:t>
            </a:r>
          </a:p>
        </p:txBody>
      </p:sp>
      <p:graphicFrame>
        <p:nvGraphicFramePr>
          <p:cNvPr id="13" name="Tabla 12">
            <a:extLst>
              <a:ext uri="{FF2B5EF4-FFF2-40B4-BE49-F238E27FC236}">
                <a16:creationId xmlns:a16="http://schemas.microsoft.com/office/drawing/2014/main" id="{26F70D32-171E-4A83-87BB-98C309274CF9}"/>
              </a:ext>
            </a:extLst>
          </p:cNvPr>
          <p:cNvGraphicFramePr>
            <a:graphicFrameLocks noGrp="1"/>
          </p:cNvGraphicFramePr>
          <p:nvPr>
            <p:extLst>
              <p:ext uri="{D42A27DB-BD31-4B8C-83A1-F6EECF244321}">
                <p14:modId xmlns:p14="http://schemas.microsoft.com/office/powerpoint/2010/main" val="1327884161"/>
              </p:ext>
            </p:extLst>
          </p:nvPr>
        </p:nvGraphicFramePr>
        <p:xfrm>
          <a:off x="548681" y="1677474"/>
          <a:ext cx="5760639" cy="7223760"/>
        </p:xfrm>
        <a:graphic>
          <a:graphicData uri="http://schemas.openxmlformats.org/drawingml/2006/table">
            <a:tbl>
              <a:tblPr firstRow="1" bandRow="1">
                <a:tableStyleId>{F5AB1C69-6EDB-4FF4-983F-18BD219EF322}</a:tableStyleId>
              </a:tblPr>
              <a:tblGrid>
                <a:gridCol w="2016224">
                  <a:extLst>
                    <a:ext uri="{9D8B030D-6E8A-4147-A177-3AD203B41FA5}">
                      <a16:colId xmlns:a16="http://schemas.microsoft.com/office/drawing/2014/main" val="2819480555"/>
                    </a:ext>
                  </a:extLst>
                </a:gridCol>
                <a:gridCol w="2088232">
                  <a:extLst>
                    <a:ext uri="{9D8B030D-6E8A-4147-A177-3AD203B41FA5}">
                      <a16:colId xmlns:a16="http://schemas.microsoft.com/office/drawing/2014/main" val="46852624"/>
                    </a:ext>
                  </a:extLst>
                </a:gridCol>
                <a:gridCol w="1656183">
                  <a:extLst>
                    <a:ext uri="{9D8B030D-6E8A-4147-A177-3AD203B41FA5}">
                      <a16:colId xmlns:a16="http://schemas.microsoft.com/office/drawing/2014/main" val="2972667005"/>
                    </a:ext>
                  </a:extLst>
                </a:gridCol>
              </a:tblGrid>
              <a:tr h="6259680">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5258604"/>
                  </a:ext>
                </a:extLst>
              </a:tr>
            </a:tbl>
          </a:graphicData>
        </a:graphic>
      </p:graphicFrame>
      <p:sp>
        <p:nvSpPr>
          <p:cNvPr id="14" name="Diagrama de flujo: terminador 13">
            <a:extLst>
              <a:ext uri="{FF2B5EF4-FFF2-40B4-BE49-F238E27FC236}">
                <a16:creationId xmlns:a16="http://schemas.microsoft.com/office/drawing/2014/main" id="{946A4874-FEAE-4845-AE3F-0259519EE687}"/>
              </a:ext>
            </a:extLst>
          </p:cNvPr>
          <p:cNvSpPr/>
          <p:nvPr/>
        </p:nvSpPr>
        <p:spPr bwMode="auto">
          <a:xfrm>
            <a:off x="1013768" y="1838513"/>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cxnSp>
        <p:nvCxnSpPr>
          <p:cNvPr id="20" name="Conector recto de flecha 19">
            <a:extLst>
              <a:ext uri="{FF2B5EF4-FFF2-40B4-BE49-F238E27FC236}">
                <a16:creationId xmlns:a16="http://schemas.microsoft.com/office/drawing/2014/main" id="{907DD717-BF9E-4215-88F7-935B9F4DB94D}"/>
              </a:ext>
            </a:extLst>
          </p:cNvPr>
          <p:cNvCxnSpPr>
            <a:cxnSpLocks/>
          </p:cNvCxnSpPr>
          <p:nvPr/>
        </p:nvCxnSpPr>
        <p:spPr bwMode="auto">
          <a:xfrm>
            <a:off x="1470968" y="2147658"/>
            <a:ext cx="0" cy="46910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 name="CuadroTexto 1">
            <a:extLst>
              <a:ext uri="{FF2B5EF4-FFF2-40B4-BE49-F238E27FC236}">
                <a16:creationId xmlns:a16="http://schemas.microsoft.com/office/drawing/2014/main" id="{4AF5A840-5B3A-4A99-B736-8590AC05F57F}"/>
              </a:ext>
            </a:extLst>
          </p:cNvPr>
          <p:cNvSpPr txBox="1"/>
          <p:nvPr/>
        </p:nvSpPr>
        <p:spPr>
          <a:xfrm>
            <a:off x="2300890" y="2955525"/>
            <a:ext cx="184731" cy="276999"/>
          </a:xfrm>
          <a:prstGeom prst="rect">
            <a:avLst/>
          </a:prstGeom>
          <a:noFill/>
        </p:spPr>
        <p:txBody>
          <a:bodyPr wrap="none" rtlCol="0">
            <a:spAutoFit/>
          </a:bodyPr>
          <a:lstStyle/>
          <a:p>
            <a:endParaRPr lang="es-MX" dirty="0">
              <a:solidFill>
                <a:schemeClr val="bg1">
                  <a:lumMod val="50000"/>
                </a:schemeClr>
              </a:solidFill>
            </a:endParaRPr>
          </a:p>
        </p:txBody>
      </p:sp>
      <p:sp>
        <p:nvSpPr>
          <p:cNvPr id="4" name="CuadroTexto 3">
            <a:extLst>
              <a:ext uri="{FF2B5EF4-FFF2-40B4-BE49-F238E27FC236}">
                <a16:creationId xmlns:a16="http://schemas.microsoft.com/office/drawing/2014/main" id="{75BD4BE1-DA81-44C1-A592-B9A7FCA5B394}"/>
              </a:ext>
            </a:extLst>
          </p:cNvPr>
          <p:cNvSpPr txBox="1"/>
          <p:nvPr/>
        </p:nvSpPr>
        <p:spPr>
          <a:xfrm>
            <a:off x="2115547" y="2456441"/>
            <a:ext cx="271208" cy="215444"/>
          </a:xfrm>
          <a:prstGeom prst="rect">
            <a:avLst/>
          </a:prstGeom>
          <a:noFill/>
        </p:spPr>
        <p:txBody>
          <a:bodyPr wrap="square" rtlCol="0">
            <a:spAutoFit/>
          </a:bodyPr>
          <a:lstStyle/>
          <a:p>
            <a:r>
              <a:rPr lang="es-MX" sz="800" dirty="0"/>
              <a:t>1</a:t>
            </a:r>
          </a:p>
        </p:txBody>
      </p:sp>
      <p:sp>
        <p:nvSpPr>
          <p:cNvPr id="6" name="CuadroTexto 5">
            <a:extLst>
              <a:ext uri="{FF2B5EF4-FFF2-40B4-BE49-F238E27FC236}">
                <a16:creationId xmlns:a16="http://schemas.microsoft.com/office/drawing/2014/main" id="{1E291663-C9C3-4E5F-ADA8-828B7805CC0B}"/>
              </a:ext>
            </a:extLst>
          </p:cNvPr>
          <p:cNvSpPr txBox="1"/>
          <p:nvPr/>
        </p:nvSpPr>
        <p:spPr>
          <a:xfrm>
            <a:off x="4254251" y="1909384"/>
            <a:ext cx="242374" cy="215444"/>
          </a:xfrm>
          <a:prstGeom prst="rect">
            <a:avLst/>
          </a:prstGeom>
          <a:noFill/>
        </p:spPr>
        <p:txBody>
          <a:bodyPr wrap="none" rtlCol="0">
            <a:spAutoFit/>
          </a:bodyPr>
          <a:lstStyle/>
          <a:p>
            <a:r>
              <a:rPr lang="es-MX" sz="800" dirty="0"/>
              <a:t>2</a:t>
            </a:r>
          </a:p>
        </p:txBody>
      </p:sp>
      <p:sp>
        <p:nvSpPr>
          <p:cNvPr id="11" name="CuadroTexto 10">
            <a:extLst>
              <a:ext uri="{FF2B5EF4-FFF2-40B4-BE49-F238E27FC236}">
                <a16:creationId xmlns:a16="http://schemas.microsoft.com/office/drawing/2014/main" id="{EED41100-8A9D-4987-85AF-CF374A2FCD28}"/>
              </a:ext>
            </a:extLst>
          </p:cNvPr>
          <p:cNvSpPr txBox="1"/>
          <p:nvPr/>
        </p:nvSpPr>
        <p:spPr>
          <a:xfrm>
            <a:off x="5959434" y="1884481"/>
            <a:ext cx="242374" cy="215444"/>
          </a:xfrm>
          <a:prstGeom prst="rect">
            <a:avLst/>
          </a:prstGeom>
          <a:noFill/>
        </p:spPr>
        <p:txBody>
          <a:bodyPr wrap="none" rtlCol="0">
            <a:spAutoFit/>
          </a:bodyPr>
          <a:lstStyle/>
          <a:p>
            <a:r>
              <a:rPr lang="es-MX" sz="800" dirty="0"/>
              <a:t>3</a:t>
            </a:r>
          </a:p>
        </p:txBody>
      </p:sp>
      <p:pic>
        <p:nvPicPr>
          <p:cNvPr id="23" name="Picture 2077" descr="Resultado de imagen para ayuntamiento de tlatlauquitepec">
            <a:hlinkClick r:id="rId2"/>
            <a:extLst>
              <a:ext uri="{FF2B5EF4-FFF2-40B4-BE49-F238E27FC236}">
                <a16:creationId xmlns:a16="http://schemas.microsoft.com/office/drawing/2014/main" id="{EBDC7E98-C41F-4F6C-BE32-BA62194C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81" y="150816"/>
            <a:ext cx="1282968" cy="6410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a 24">
            <a:extLst>
              <a:ext uri="{FF2B5EF4-FFF2-40B4-BE49-F238E27FC236}">
                <a16:creationId xmlns:a16="http://schemas.microsoft.com/office/drawing/2014/main" id="{2D642B22-2067-4AA4-86C6-F06A27EC1925}"/>
              </a:ext>
            </a:extLst>
          </p:cNvPr>
          <p:cNvGraphicFramePr>
            <a:graphicFrameLocks noGrp="1"/>
          </p:cNvGraphicFramePr>
          <p:nvPr>
            <p:extLst>
              <p:ext uri="{D42A27DB-BD31-4B8C-83A1-F6EECF244321}">
                <p14:modId xmlns:p14="http://schemas.microsoft.com/office/powerpoint/2010/main" val="2976631234"/>
              </p:ext>
            </p:extLst>
          </p:nvPr>
        </p:nvGraphicFramePr>
        <p:xfrm>
          <a:off x="5017294" y="8912203"/>
          <a:ext cx="1475582" cy="370840"/>
        </p:xfrm>
        <a:graphic>
          <a:graphicData uri="http://schemas.openxmlformats.org/drawingml/2006/table">
            <a:tbl>
              <a:tblPr firstRow="1" bandRow="1">
                <a:tableStyleId>{F5AB1C69-6EDB-4FF4-983F-18BD219EF322}</a:tableStyleId>
              </a:tblPr>
              <a:tblGrid>
                <a:gridCol w="1475582">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14 de 28</a:t>
                      </a:r>
                    </a:p>
                  </a:txBody>
                  <a:tcPr/>
                </a:tc>
                <a:extLst>
                  <a:ext uri="{0D108BD9-81ED-4DB2-BD59-A6C34878D82A}">
                    <a16:rowId xmlns:a16="http://schemas.microsoft.com/office/drawing/2014/main" val="2061326865"/>
                  </a:ext>
                </a:extLst>
              </a:tr>
            </a:tbl>
          </a:graphicData>
        </a:graphic>
      </p:graphicFrame>
      <p:sp>
        <p:nvSpPr>
          <p:cNvPr id="3" name="Diagrama de flujo: documento 2">
            <a:extLst>
              <a:ext uri="{FF2B5EF4-FFF2-40B4-BE49-F238E27FC236}">
                <a16:creationId xmlns:a16="http://schemas.microsoft.com/office/drawing/2014/main" id="{3D995C68-A84E-45E1-B37B-0FB3C77E8952}"/>
              </a:ext>
            </a:extLst>
          </p:cNvPr>
          <p:cNvSpPr/>
          <p:nvPr/>
        </p:nvSpPr>
        <p:spPr bwMode="auto">
          <a:xfrm>
            <a:off x="652123" y="2654201"/>
            <a:ext cx="1769233" cy="1102548"/>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Solicita al Director Consultivo el análisis del proyecto, contrato, convenio, acuerdo, plan y documento en general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9" name="Diagrama de flujo: proceso 18">
            <a:extLst>
              <a:ext uri="{FF2B5EF4-FFF2-40B4-BE49-F238E27FC236}">
                <a16:creationId xmlns:a16="http://schemas.microsoft.com/office/drawing/2014/main" id="{A7C6A6CC-E691-4D57-B77F-DF97F2B60A85}"/>
              </a:ext>
            </a:extLst>
          </p:cNvPr>
          <p:cNvSpPr/>
          <p:nvPr/>
        </p:nvSpPr>
        <p:spPr bwMode="auto">
          <a:xfrm>
            <a:off x="652124" y="4125432"/>
            <a:ext cx="1769232" cy="74155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Recibe opinión jurídica y observaciones y las remite a la Notaria o sujeto responsable de solventar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1" name="Diagrama de flujo: proceso 20">
            <a:extLst>
              <a:ext uri="{FF2B5EF4-FFF2-40B4-BE49-F238E27FC236}">
                <a16:creationId xmlns:a16="http://schemas.microsoft.com/office/drawing/2014/main" id="{B92CBD5E-FD40-451D-8298-54C30F3B1D08}"/>
              </a:ext>
            </a:extLst>
          </p:cNvPr>
          <p:cNvSpPr/>
          <p:nvPr/>
        </p:nvSpPr>
        <p:spPr bwMode="auto">
          <a:xfrm>
            <a:off x="624023" y="5510813"/>
            <a:ext cx="1769232" cy="576064"/>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Solventa las observaciones y remite proyecto a la Unidad Administrativa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7" name="CuadroTexto 26">
            <a:extLst>
              <a:ext uri="{FF2B5EF4-FFF2-40B4-BE49-F238E27FC236}">
                <a16:creationId xmlns:a16="http://schemas.microsoft.com/office/drawing/2014/main" id="{6AA00F71-5592-4AE5-8849-5F04DBEDA834}"/>
              </a:ext>
            </a:extLst>
          </p:cNvPr>
          <p:cNvSpPr txBox="1"/>
          <p:nvPr/>
        </p:nvSpPr>
        <p:spPr>
          <a:xfrm>
            <a:off x="553432" y="5304742"/>
            <a:ext cx="1053240" cy="246221"/>
          </a:xfrm>
          <a:prstGeom prst="rect">
            <a:avLst/>
          </a:prstGeom>
          <a:noFill/>
        </p:spPr>
        <p:txBody>
          <a:bodyPr wrap="square" rtlCol="0">
            <a:spAutoFit/>
          </a:bodyPr>
          <a:lstStyle/>
          <a:p>
            <a:r>
              <a:rPr lang="es-MX" sz="1000" dirty="0"/>
              <a:t>Notaria Pública </a:t>
            </a:r>
          </a:p>
        </p:txBody>
      </p:sp>
      <p:sp>
        <p:nvSpPr>
          <p:cNvPr id="29" name="Diagrama de flujo: proceso 28">
            <a:extLst>
              <a:ext uri="{FF2B5EF4-FFF2-40B4-BE49-F238E27FC236}">
                <a16:creationId xmlns:a16="http://schemas.microsoft.com/office/drawing/2014/main" id="{441CCED6-7964-45CA-8936-13D666589BD0}"/>
              </a:ext>
            </a:extLst>
          </p:cNvPr>
          <p:cNvSpPr/>
          <p:nvPr/>
        </p:nvSpPr>
        <p:spPr bwMode="auto">
          <a:xfrm>
            <a:off x="647568" y="6525708"/>
            <a:ext cx="1745682" cy="39284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Remite el proyecto corregido al Director</a:t>
            </a:r>
          </a:p>
        </p:txBody>
      </p:sp>
      <p:sp>
        <p:nvSpPr>
          <p:cNvPr id="32" name="Diagrama de flujo: proceso 31">
            <a:extLst>
              <a:ext uri="{FF2B5EF4-FFF2-40B4-BE49-F238E27FC236}">
                <a16:creationId xmlns:a16="http://schemas.microsoft.com/office/drawing/2014/main" id="{274C5B7C-D3F3-4704-B4E1-6AB85470811D}"/>
              </a:ext>
            </a:extLst>
          </p:cNvPr>
          <p:cNvSpPr/>
          <p:nvPr/>
        </p:nvSpPr>
        <p:spPr bwMode="auto">
          <a:xfrm>
            <a:off x="653627" y="7319071"/>
            <a:ext cx="1745682" cy="576064"/>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Recibe Opinión Jurídica procede a protocolizar o validar el Doc. o Escritura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0" name="Diagrama de flujo: proceso 29">
            <a:extLst>
              <a:ext uri="{FF2B5EF4-FFF2-40B4-BE49-F238E27FC236}">
                <a16:creationId xmlns:a16="http://schemas.microsoft.com/office/drawing/2014/main" id="{5D1919F8-15F6-4748-9A28-FAFC7B03B15A}"/>
              </a:ext>
            </a:extLst>
          </p:cNvPr>
          <p:cNvSpPr/>
          <p:nvPr/>
        </p:nvSpPr>
        <p:spPr bwMode="auto">
          <a:xfrm>
            <a:off x="2748476" y="2079293"/>
            <a:ext cx="1769223" cy="87623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Recibe y turna al Jefe de Departamento del oficio y el proyecto, contrato, convenio, acuerdo, en general a revisar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3" name="Diagrama de flujo: proceso 32">
            <a:extLst>
              <a:ext uri="{FF2B5EF4-FFF2-40B4-BE49-F238E27FC236}">
                <a16:creationId xmlns:a16="http://schemas.microsoft.com/office/drawing/2014/main" id="{527BBE4D-1E03-498C-AF11-E671F731934D}"/>
              </a:ext>
            </a:extLst>
          </p:cNvPr>
          <p:cNvSpPr/>
          <p:nvPr/>
        </p:nvSpPr>
        <p:spPr bwMode="auto">
          <a:xfrm>
            <a:off x="4743573" y="2079293"/>
            <a:ext cx="1469667" cy="97857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t>Revisa y analiza el proyecto, emite opinión jurídica, realiza observaciones y regresa al Director para su aprobación </a:t>
            </a:r>
            <a:endParaRPr kumimoji="0" lang="es-MX" sz="1000" b="0" i="0" u="none" strike="noStrike" cap="none" normalizeH="0" baseline="0" dirty="0">
              <a:ln>
                <a:noFill/>
              </a:ln>
              <a:solidFill>
                <a:schemeClr val="tx1"/>
              </a:solidFill>
              <a:effectLst/>
              <a:latin typeface="Arial" charset="0"/>
            </a:endParaRPr>
          </a:p>
        </p:txBody>
      </p:sp>
      <p:sp>
        <p:nvSpPr>
          <p:cNvPr id="34" name="Diagrama de flujo: proceso 33">
            <a:extLst>
              <a:ext uri="{FF2B5EF4-FFF2-40B4-BE49-F238E27FC236}">
                <a16:creationId xmlns:a16="http://schemas.microsoft.com/office/drawing/2014/main" id="{4B41E9E5-B346-4B86-8766-D049CE4B5BC2}"/>
              </a:ext>
            </a:extLst>
          </p:cNvPr>
          <p:cNvSpPr/>
          <p:nvPr/>
        </p:nvSpPr>
        <p:spPr bwMode="auto">
          <a:xfrm>
            <a:off x="2748465" y="3462165"/>
            <a:ext cx="1785435" cy="290686"/>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Recibe y revisa </a:t>
            </a:r>
          </a:p>
        </p:txBody>
      </p:sp>
      <p:sp>
        <p:nvSpPr>
          <p:cNvPr id="35" name="Diagrama de flujo: decisión 34">
            <a:extLst>
              <a:ext uri="{FF2B5EF4-FFF2-40B4-BE49-F238E27FC236}">
                <a16:creationId xmlns:a16="http://schemas.microsoft.com/office/drawing/2014/main" id="{008FD140-1C8E-4BB5-8C06-DDBF9CB3605B}"/>
              </a:ext>
            </a:extLst>
          </p:cNvPr>
          <p:cNvSpPr/>
          <p:nvPr/>
        </p:nvSpPr>
        <p:spPr bwMode="auto">
          <a:xfrm>
            <a:off x="2702872" y="4146863"/>
            <a:ext cx="1831028" cy="401819"/>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800" dirty="0">
                <a:latin typeface="Arial" charset="0"/>
              </a:rPr>
              <a:t>Observaciones</a:t>
            </a:r>
            <a:endParaRPr kumimoji="0" lang="es-MX" sz="800" b="0" i="0" u="none" strike="noStrike" cap="none" normalizeH="0" baseline="0" dirty="0">
              <a:ln>
                <a:noFill/>
              </a:ln>
              <a:solidFill>
                <a:schemeClr val="tx1"/>
              </a:solidFill>
              <a:effectLst/>
              <a:latin typeface="Arial" charset="0"/>
            </a:endParaRPr>
          </a:p>
        </p:txBody>
      </p:sp>
      <p:sp>
        <p:nvSpPr>
          <p:cNvPr id="36" name="Diagrama de flujo: proceso 35">
            <a:extLst>
              <a:ext uri="{FF2B5EF4-FFF2-40B4-BE49-F238E27FC236}">
                <a16:creationId xmlns:a16="http://schemas.microsoft.com/office/drawing/2014/main" id="{120DB16A-5F5B-4B1C-B191-85302C2F6569}"/>
              </a:ext>
            </a:extLst>
          </p:cNvPr>
          <p:cNvSpPr/>
          <p:nvPr/>
        </p:nvSpPr>
        <p:spPr bwMode="auto">
          <a:xfrm>
            <a:off x="2748465" y="4974332"/>
            <a:ext cx="1785435" cy="64807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Aprueba opinión jurídica emitida y la envía a la Unidad Administrativa de la Dependencia solicitante.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7" name="Diagrama de flujo: proceso 36">
            <a:extLst>
              <a:ext uri="{FF2B5EF4-FFF2-40B4-BE49-F238E27FC236}">
                <a16:creationId xmlns:a16="http://schemas.microsoft.com/office/drawing/2014/main" id="{3C06857F-355C-435F-9264-1362F05D3C36}"/>
              </a:ext>
            </a:extLst>
          </p:cNvPr>
          <p:cNvSpPr/>
          <p:nvPr/>
        </p:nvSpPr>
        <p:spPr bwMode="auto">
          <a:xfrm>
            <a:off x="2748465" y="6086877"/>
            <a:ext cx="1785435" cy="576064"/>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Recibe y remite proyecto corregido al Jefe de Departamento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8" name="Diagrama de flujo: proceso 37">
            <a:extLst>
              <a:ext uri="{FF2B5EF4-FFF2-40B4-BE49-F238E27FC236}">
                <a16:creationId xmlns:a16="http://schemas.microsoft.com/office/drawing/2014/main" id="{A098F63E-24B5-487B-A60D-8A935813CB6B}"/>
              </a:ext>
            </a:extLst>
          </p:cNvPr>
          <p:cNvSpPr/>
          <p:nvPr/>
        </p:nvSpPr>
        <p:spPr bwMode="auto">
          <a:xfrm>
            <a:off x="2748463" y="7062564"/>
            <a:ext cx="1785435" cy="61264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Revisa, aprueba y turna la Opinión Jurídica a la Unidad Administrativa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9" name="Diagrama de flujo: proceso 38">
            <a:extLst>
              <a:ext uri="{FF2B5EF4-FFF2-40B4-BE49-F238E27FC236}">
                <a16:creationId xmlns:a16="http://schemas.microsoft.com/office/drawing/2014/main" id="{4646ECA5-1297-4901-A213-872133C784A2}"/>
              </a:ext>
            </a:extLst>
          </p:cNvPr>
          <p:cNvSpPr/>
          <p:nvPr/>
        </p:nvSpPr>
        <p:spPr bwMode="auto">
          <a:xfrm>
            <a:off x="4738553" y="6086877"/>
            <a:ext cx="1469667" cy="43883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Analiza proyecto y emite opinión jurídica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aphicFrame>
        <p:nvGraphicFramePr>
          <p:cNvPr id="31" name="Tabla 30">
            <a:extLst>
              <a:ext uri="{FF2B5EF4-FFF2-40B4-BE49-F238E27FC236}">
                <a16:creationId xmlns:a16="http://schemas.microsoft.com/office/drawing/2014/main" id="{5B0FAFDE-BA14-41DF-980B-182077705916}"/>
              </a:ext>
            </a:extLst>
          </p:cNvPr>
          <p:cNvGraphicFramePr>
            <a:graphicFrameLocks noGrp="1"/>
          </p:cNvGraphicFramePr>
          <p:nvPr>
            <p:extLst>
              <p:ext uri="{D42A27DB-BD31-4B8C-83A1-F6EECF244321}">
                <p14:modId xmlns:p14="http://schemas.microsoft.com/office/powerpoint/2010/main" val="4143452755"/>
              </p:ext>
            </p:extLst>
          </p:nvPr>
        </p:nvGraphicFramePr>
        <p:xfrm>
          <a:off x="1872169" y="57370"/>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
        <p:nvSpPr>
          <p:cNvPr id="40" name="CuadroTexto 39">
            <a:extLst>
              <a:ext uri="{FF2B5EF4-FFF2-40B4-BE49-F238E27FC236}">
                <a16:creationId xmlns:a16="http://schemas.microsoft.com/office/drawing/2014/main" id="{9CBED5E9-BF29-4690-9C61-40C9196CD44D}"/>
              </a:ext>
            </a:extLst>
          </p:cNvPr>
          <p:cNvSpPr txBox="1"/>
          <p:nvPr/>
        </p:nvSpPr>
        <p:spPr>
          <a:xfrm>
            <a:off x="4341320" y="3232524"/>
            <a:ext cx="242374" cy="215444"/>
          </a:xfrm>
          <a:prstGeom prst="rect">
            <a:avLst/>
          </a:prstGeom>
          <a:noFill/>
        </p:spPr>
        <p:txBody>
          <a:bodyPr wrap="none" rtlCol="0">
            <a:spAutoFit/>
          </a:bodyPr>
          <a:lstStyle/>
          <a:p>
            <a:r>
              <a:rPr lang="es-MX" sz="800" dirty="0"/>
              <a:t>4</a:t>
            </a:r>
          </a:p>
        </p:txBody>
      </p:sp>
      <p:sp>
        <p:nvSpPr>
          <p:cNvPr id="41" name="CuadroTexto 40">
            <a:extLst>
              <a:ext uri="{FF2B5EF4-FFF2-40B4-BE49-F238E27FC236}">
                <a16:creationId xmlns:a16="http://schemas.microsoft.com/office/drawing/2014/main" id="{22D70C0E-E7DD-4ADA-A84A-0FBD269E9EB7}"/>
              </a:ext>
            </a:extLst>
          </p:cNvPr>
          <p:cNvSpPr txBox="1"/>
          <p:nvPr/>
        </p:nvSpPr>
        <p:spPr>
          <a:xfrm>
            <a:off x="4315459" y="4728111"/>
            <a:ext cx="242374" cy="215444"/>
          </a:xfrm>
          <a:prstGeom prst="rect">
            <a:avLst/>
          </a:prstGeom>
          <a:noFill/>
        </p:spPr>
        <p:txBody>
          <a:bodyPr wrap="none" rtlCol="0">
            <a:spAutoFit/>
          </a:bodyPr>
          <a:lstStyle/>
          <a:p>
            <a:r>
              <a:rPr lang="es-MX" sz="800" dirty="0"/>
              <a:t>5</a:t>
            </a:r>
          </a:p>
        </p:txBody>
      </p:sp>
      <p:sp>
        <p:nvSpPr>
          <p:cNvPr id="42" name="CuadroTexto 41">
            <a:extLst>
              <a:ext uri="{FF2B5EF4-FFF2-40B4-BE49-F238E27FC236}">
                <a16:creationId xmlns:a16="http://schemas.microsoft.com/office/drawing/2014/main" id="{5B9E15BC-190D-4B57-8E37-C0E454F1B71D}"/>
              </a:ext>
            </a:extLst>
          </p:cNvPr>
          <p:cNvSpPr txBox="1"/>
          <p:nvPr/>
        </p:nvSpPr>
        <p:spPr>
          <a:xfrm>
            <a:off x="2139316" y="3900642"/>
            <a:ext cx="242374" cy="215444"/>
          </a:xfrm>
          <a:prstGeom prst="rect">
            <a:avLst/>
          </a:prstGeom>
          <a:noFill/>
        </p:spPr>
        <p:txBody>
          <a:bodyPr wrap="none" rtlCol="0">
            <a:spAutoFit/>
          </a:bodyPr>
          <a:lstStyle/>
          <a:p>
            <a:r>
              <a:rPr lang="es-MX" sz="800" dirty="0"/>
              <a:t>6</a:t>
            </a:r>
          </a:p>
        </p:txBody>
      </p:sp>
      <p:sp>
        <p:nvSpPr>
          <p:cNvPr id="43" name="CuadroTexto 42">
            <a:extLst>
              <a:ext uri="{FF2B5EF4-FFF2-40B4-BE49-F238E27FC236}">
                <a16:creationId xmlns:a16="http://schemas.microsoft.com/office/drawing/2014/main" id="{14C8C57E-8EFF-4E68-8F5E-6B9372187DC6}"/>
              </a:ext>
            </a:extLst>
          </p:cNvPr>
          <p:cNvSpPr txBox="1"/>
          <p:nvPr/>
        </p:nvSpPr>
        <p:spPr>
          <a:xfrm>
            <a:off x="2117997" y="5327015"/>
            <a:ext cx="242374" cy="215444"/>
          </a:xfrm>
          <a:prstGeom prst="rect">
            <a:avLst/>
          </a:prstGeom>
          <a:noFill/>
        </p:spPr>
        <p:txBody>
          <a:bodyPr wrap="none" rtlCol="0">
            <a:spAutoFit/>
          </a:bodyPr>
          <a:lstStyle/>
          <a:p>
            <a:r>
              <a:rPr lang="es-MX" sz="800" dirty="0"/>
              <a:t>7</a:t>
            </a:r>
          </a:p>
        </p:txBody>
      </p:sp>
      <p:sp>
        <p:nvSpPr>
          <p:cNvPr id="44" name="CuadroTexto 43">
            <a:extLst>
              <a:ext uri="{FF2B5EF4-FFF2-40B4-BE49-F238E27FC236}">
                <a16:creationId xmlns:a16="http://schemas.microsoft.com/office/drawing/2014/main" id="{8D6CDC7B-A58D-4BF3-BE8A-E65A59BB1763}"/>
              </a:ext>
            </a:extLst>
          </p:cNvPr>
          <p:cNvSpPr txBox="1"/>
          <p:nvPr/>
        </p:nvSpPr>
        <p:spPr>
          <a:xfrm>
            <a:off x="2139316" y="6327945"/>
            <a:ext cx="242374" cy="215444"/>
          </a:xfrm>
          <a:prstGeom prst="rect">
            <a:avLst/>
          </a:prstGeom>
          <a:noFill/>
        </p:spPr>
        <p:txBody>
          <a:bodyPr wrap="none" rtlCol="0">
            <a:spAutoFit/>
          </a:bodyPr>
          <a:lstStyle/>
          <a:p>
            <a:r>
              <a:rPr lang="es-MX" sz="800" dirty="0"/>
              <a:t>8</a:t>
            </a:r>
          </a:p>
        </p:txBody>
      </p:sp>
      <p:sp>
        <p:nvSpPr>
          <p:cNvPr id="45" name="CuadroTexto 44">
            <a:extLst>
              <a:ext uri="{FF2B5EF4-FFF2-40B4-BE49-F238E27FC236}">
                <a16:creationId xmlns:a16="http://schemas.microsoft.com/office/drawing/2014/main" id="{B86F1ECE-2D47-4AE7-8334-A95FBA636193}"/>
              </a:ext>
            </a:extLst>
          </p:cNvPr>
          <p:cNvSpPr txBox="1"/>
          <p:nvPr/>
        </p:nvSpPr>
        <p:spPr>
          <a:xfrm>
            <a:off x="2145728" y="7129549"/>
            <a:ext cx="300082" cy="215444"/>
          </a:xfrm>
          <a:prstGeom prst="rect">
            <a:avLst/>
          </a:prstGeom>
          <a:noFill/>
        </p:spPr>
        <p:txBody>
          <a:bodyPr wrap="none" rtlCol="0">
            <a:spAutoFit/>
          </a:bodyPr>
          <a:lstStyle/>
          <a:p>
            <a:r>
              <a:rPr lang="es-MX" sz="800" dirty="0"/>
              <a:t>12</a:t>
            </a:r>
          </a:p>
        </p:txBody>
      </p:sp>
      <p:sp>
        <p:nvSpPr>
          <p:cNvPr id="46" name="CuadroTexto 45">
            <a:extLst>
              <a:ext uri="{FF2B5EF4-FFF2-40B4-BE49-F238E27FC236}">
                <a16:creationId xmlns:a16="http://schemas.microsoft.com/office/drawing/2014/main" id="{D317279D-C10E-477E-8564-CCAC89C67DD5}"/>
              </a:ext>
            </a:extLst>
          </p:cNvPr>
          <p:cNvSpPr txBox="1"/>
          <p:nvPr/>
        </p:nvSpPr>
        <p:spPr>
          <a:xfrm>
            <a:off x="4313011" y="5873480"/>
            <a:ext cx="242374" cy="215444"/>
          </a:xfrm>
          <a:prstGeom prst="rect">
            <a:avLst/>
          </a:prstGeom>
          <a:noFill/>
        </p:spPr>
        <p:txBody>
          <a:bodyPr wrap="none" rtlCol="0">
            <a:spAutoFit/>
          </a:bodyPr>
          <a:lstStyle/>
          <a:p>
            <a:r>
              <a:rPr lang="es-MX" sz="800" dirty="0"/>
              <a:t>9</a:t>
            </a:r>
          </a:p>
        </p:txBody>
      </p:sp>
      <p:sp>
        <p:nvSpPr>
          <p:cNvPr id="47" name="CuadroTexto 46">
            <a:extLst>
              <a:ext uri="{FF2B5EF4-FFF2-40B4-BE49-F238E27FC236}">
                <a16:creationId xmlns:a16="http://schemas.microsoft.com/office/drawing/2014/main" id="{342A60C7-F630-4960-BFDB-1C2B41183332}"/>
              </a:ext>
            </a:extLst>
          </p:cNvPr>
          <p:cNvSpPr txBox="1"/>
          <p:nvPr/>
        </p:nvSpPr>
        <p:spPr>
          <a:xfrm>
            <a:off x="4252186" y="6839222"/>
            <a:ext cx="300082" cy="215444"/>
          </a:xfrm>
          <a:prstGeom prst="rect">
            <a:avLst/>
          </a:prstGeom>
          <a:noFill/>
        </p:spPr>
        <p:txBody>
          <a:bodyPr wrap="none" rtlCol="0">
            <a:spAutoFit/>
          </a:bodyPr>
          <a:lstStyle/>
          <a:p>
            <a:r>
              <a:rPr lang="es-MX" sz="800" dirty="0"/>
              <a:t>11</a:t>
            </a:r>
          </a:p>
        </p:txBody>
      </p:sp>
      <p:sp>
        <p:nvSpPr>
          <p:cNvPr id="48" name="CuadroTexto 47">
            <a:extLst>
              <a:ext uri="{FF2B5EF4-FFF2-40B4-BE49-F238E27FC236}">
                <a16:creationId xmlns:a16="http://schemas.microsoft.com/office/drawing/2014/main" id="{0C0F48AB-8751-490B-89E0-D3FB9BE5391B}"/>
              </a:ext>
            </a:extLst>
          </p:cNvPr>
          <p:cNvSpPr txBox="1"/>
          <p:nvPr/>
        </p:nvSpPr>
        <p:spPr>
          <a:xfrm>
            <a:off x="5884098" y="5856438"/>
            <a:ext cx="300082" cy="215444"/>
          </a:xfrm>
          <a:prstGeom prst="rect">
            <a:avLst/>
          </a:prstGeom>
          <a:noFill/>
        </p:spPr>
        <p:txBody>
          <a:bodyPr wrap="none" rtlCol="0">
            <a:spAutoFit/>
          </a:bodyPr>
          <a:lstStyle/>
          <a:p>
            <a:r>
              <a:rPr lang="es-MX" sz="800" dirty="0"/>
              <a:t>10</a:t>
            </a:r>
          </a:p>
        </p:txBody>
      </p:sp>
      <p:cxnSp>
        <p:nvCxnSpPr>
          <p:cNvPr id="15" name="Conector recto de flecha 14">
            <a:extLst>
              <a:ext uri="{FF2B5EF4-FFF2-40B4-BE49-F238E27FC236}">
                <a16:creationId xmlns:a16="http://schemas.microsoft.com/office/drawing/2014/main" id="{06AF4B63-F3C5-4784-829F-69293D5C73F1}"/>
              </a:ext>
            </a:extLst>
          </p:cNvPr>
          <p:cNvCxnSpPr>
            <a:cxnSpLocks/>
          </p:cNvCxnSpPr>
          <p:nvPr/>
        </p:nvCxnSpPr>
        <p:spPr bwMode="auto">
          <a:xfrm>
            <a:off x="2421356" y="2814092"/>
            <a:ext cx="32710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9" name="Conector recto de flecha 48">
            <a:extLst>
              <a:ext uri="{FF2B5EF4-FFF2-40B4-BE49-F238E27FC236}">
                <a16:creationId xmlns:a16="http://schemas.microsoft.com/office/drawing/2014/main" id="{616F43B1-85ED-465F-9F86-C6E701D79A72}"/>
              </a:ext>
            </a:extLst>
          </p:cNvPr>
          <p:cNvCxnSpPr>
            <a:cxnSpLocks/>
          </p:cNvCxnSpPr>
          <p:nvPr/>
        </p:nvCxnSpPr>
        <p:spPr bwMode="auto">
          <a:xfrm>
            <a:off x="4533898" y="2456441"/>
            <a:ext cx="204655"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4" name="Conector: angular 23">
            <a:extLst>
              <a:ext uri="{FF2B5EF4-FFF2-40B4-BE49-F238E27FC236}">
                <a16:creationId xmlns:a16="http://schemas.microsoft.com/office/drawing/2014/main" id="{9BA79088-4B0A-411C-8D00-51F708F90EA0}"/>
              </a:ext>
            </a:extLst>
          </p:cNvPr>
          <p:cNvCxnSpPr>
            <a:endCxn id="34" idx="3"/>
          </p:cNvCxnSpPr>
          <p:nvPr/>
        </p:nvCxnSpPr>
        <p:spPr bwMode="auto">
          <a:xfrm rot="10800000" flipV="1">
            <a:off x="4533900" y="3057862"/>
            <a:ext cx="551284" cy="549645"/>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50" name="Conector recto de flecha 49">
            <a:extLst>
              <a:ext uri="{FF2B5EF4-FFF2-40B4-BE49-F238E27FC236}">
                <a16:creationId xmlns:a16="http://schemas.microsoft.com/office/drawing/2014/main" id="{B2A221CD-C58F-46B6-9F2D-A4CB57290EAE}"/>
              </a:ext>
            </a:extLst>
          </p:cNvPr>
          <p:cNvCxnSpPr>
            <a:cxnSpLocks/>
          </p:cNvCxnSpPr>
          <p:nvPr/>
        </p:nvCxnSpPr>
        <p:spPr bwMode="auto">
          <a:xfrm>
            <a:off x="3618386" y="3779369"/>
            <a:ext cx="0" cy="34606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1" name="Conector recto de flecha 50">
            <a:extLst>
              <a:ext uri="{FF2B5EF4-FFF2-40B4-BE49-F238E27FC236}">
                <a16:creationId xmlns:a16="http://schemas.microsoft.com/office/drawing/2014/main" id="{2E89E94F-48BF-4FD1-9F52-1818689FC4CB}"/>
              </a:ext>
            </a:extLst>
          </p:cNvPr>
          <p:cNvCxnSpPr>
            <a:cxnSpLocks/>
          </p:cNvCxnSpPr>
          <p:nvPr/>
        </p:nvCxnSpPr>
        <p:spPr bwMode="auto">
          <a:xfrm>
            <a:off x="3618386" y="4589905"/>
            <a:ext cx="0" cy="38442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6" name="Conector: angular 55">
            <a:extLst>
              <a:ext uri="{FF2B5EF4-FFF2-40B4-BE49-F238E27FC236}">
                <a16:creationId xmlns:a16="http://schemas.microsoft.com/office/drawing/2014/main" id="{330A3147-FC3C-4F35-81D4-B086E8A6512C}"/>
              </a:ext>
            </a:extLst>
          </p:cNvPr>
          <p:cNvCxnSpPr>
            <a:stCxn id="36" idx="1"/>
            <a:endCxn id="19" idx="3"/>
          </p:cNvCxnSpPr>
          <p:nvPr/>
        </p:nvCxnSpPr>
        <p:spPr bwMode="auto">
          <a:xfrm rot="10800000">
            <a:off x="2421357" y="4496210"/>
            <a:ext cx="327109" cy="802159"/>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58" name="Conector recto de flecha 57">
            <a:extLst>
              <a:ext uri="{FF2B5EF4-FFF2-40B4-BE49-F238E27FC236}">
                <a16:creationId xmlns:a16="http://schemas.microsoft.com/office/drawing/2014/main" id="{30BAC872-2360-4741-91AA-9A1BA39E8F64}"/>
              </a:ext>
            </a:extLst>
          </p:cNvPr>
          <p:cNvCxnSpPr>
            <a:cxnSpLocks/>
          </p:cNvCxnSpPr>
          <p:nvPr/>
        </p:nvCxnSpPr>
        <p:spPr bwMode="auto">
          <a:xfrm>
            <a:off x="1928168" y="4866985"/>
            <a:ext cx="0" cy="6438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1" name="Conector recto de flecha 60">
            <a:extLst>
              <a:ext uri="{FF2B5EF4-FFF2-40B4-BE49-F238E27FC236}">
                <a16:creationId xmlns:a16="http://schemas.microsoft.com/office/drawing/2014/main" id="{78CCCD29-5A20-4143-B0AA-749E442E2963}"/>
              </a:ext>
            </a:extLst>
          </p:cNvPr>
          <p:cNvCxnSpPr>
            <a:stCxn id="21" idx="2"/>
          </p:cNvCxnSpPr>
          <p:nvPr/>
        </p:nvCxnSpPr>
        <p:spPr bwMode="auto">
          <a:xfrm>
            <a:off x="1508639" y="6086877"/>
            <a:ext cx="0" cy="43883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3" name="Conector recto de flecha 62">
            <a:extLst>
              <a:ext uri="{FF2B5EF4-FFF2-40B4-BE49-F238E27FC236}">
                <a16:creationId xmlns:a16="http://schemas.microsoft.com/office/drawing/2014/main" id="{75C78D61-2642-4800-986C-CCA60DAF94E6}"/>
              </a:ext>
            </a:extLst>
          </p:cNvPr>
          <p:cNvCxnSpPr>
            <a:cxnSpLocks/>
          </p:cNvCxnSpPr>
          <p:nvPr/>
        </p:nvCxnSpPr>
        <p:spPr bwMode="auto">
          <a:xfrm>
            <a:off x="2393250" y="6574166"/>
            <a:ext cx="355213"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5" name="Conector recto de flecha 64">
            <a:extLst>
              <a:ext uri="{FF2B5EF4-FFF2-40B4-BE49-F238E27FC236}">
                <a16:creationId xmlns:a16="http://schemas.microsoft.com/office/drawing/2014/main" id="{D0848BBE-3305-44CE-AEE5-E80A7EC629FD}"/>
              </a:ext>
            </a:extLst>
          </p:cNvPr>
          <p:cNvCxnSpPr>
            <a:stCxn id="37" idx="3"/>
          </p:cNvCxnSpPr>
          <p:nvPr/>
        </p:nvCxnSpPr>
        <p:spPr bwMode="auto">
          <a:xfrm>
            <a:off x="4533900" y="6374909"/>
            <a:ext cx="204653"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7" name="Conector: angular 66">
            <a:extLst>
              <a:ext uri="{FF2B5EF4-FFF2-40B4-BE49-F238E27FC236}">
                <a16:creationId xmlns:a16="http://schemas.microsoft.com/office/drawing/2014/main" id="{CE7F9CD1-FF39-4D66-8CFD-1AA68808AF13}"/>
              </a:ext>
            </a:extLst>
          </p:cNvPr>
          <p:cNvCxnSpPr>
            <a:stCxn id="39" idx="2"/>
          </p:cNvCxnSpPr>
          <p:nvPr/>
        </p:nvCxnSpPr>
        <p:spPr bwMode="auto">
          <a:xfrm rot="5400000">
            <a:off x="4596002" y="6491503"/>
            <a:ext cx="843180" cy="911590"/>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69" name="Conector recto de flecha 68">
            <a:extLst>
              <a:ext uri="{FF2B5EF4-FFF2-40B4-BE49-F238E27FC236}">
                <a16:creationId xmlns:a16="http://schemas.microsoft.com/office/drawing/2014/main" id="{C905B96D-EA47-4535-A679-26425AAEC293}"/>
              </a:ext>
            </a:extLst>
          </p:cNvPr>
          <p:cNvCxnSpPr/>
          <p:nvPr/>
        </p:nvCxnSpPr>
        <p:spPr bwMode="auto">
          <a:xfrm flipH="1">
            <a:off x="2393250" y="7675212"/>
            <a:ext cx="355213"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0" name="Diagrama de flujo: proceso 69">
            <a:extLst>
              <a:ext uri="{FF2B5EF4-FFF2-40B4-BE49-F238E27FC236}">
                <a16:creationId xmlns:a16="http://schemas.microsoft.com/office/drawing/2014/main" id="{2B654EC4-8587-463E-B356-A6D3A2B682ED}"/>
              </a:ext>
            </a:extLst>
          </p:cNvPr>
          <p:cNvSpPr/>
          <p:nvPr/>
        </p:nvSpPr>
        <p:spPr bwMode="auto">
          <a:xfrm>
            <a:off x="647568" y="8142684"/>
            <a:ext cx="1745682" cy="67616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Comunica al director que el documento ya se encuentra protocolizado y firmado solicitando que lo revise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1" name="Diagrama de flujo: proceso 70">
            <a:extLst>
              <a:ext uri="{FF2B5EF4-FFF2-40B4-BE49-F238E27FC236}">
                <a16:creationId xmlns:a16="http://schemas.microsoft.com/office/drawing/2014/main" id="{C2032C38-94E7-46CD-A1C6-C7B44F5EFC64}"/>
              </a:ext>
            </a:extLst>
          </p:cNvPr>
          <p:cNvSpPr/>
          <p:nvPr/>
        </p:nvSpPr>
        <p:spPr bwMode="auto">
          <a:xfrm>
            <a:off x="2748463" y="8027581"/>
            <a:ext cx="1813333" cy="49802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Recibe y turna al Jefe de Departamento la solicitud recibida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2" name="Diagrama de flujo: proceso 71">
            <a:extLst>
              <a:ext uri="{FF2B5EF4-FFF2-40B4-BE49-F238E27FC236}">
                <a16:creationId xmlns:a16="http://schemas.microsoft.com/office/drawing/2014/main" id="{8F238382-13DD-40BA-9DBE-B01DC2A2FC8A}"/>
              </a:ext>
            </a:extLst>
          </p:cNvPr>
          <p:cNvSpPr/>
          <p:nvPr/>
        </p:nvSpPr>
        <p:spPr bwMode="auto">
          <a:xfrm>
            <a:off x="4766863" y="7501541"/>
            <a:ext cx="1469667" cy="87081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Asiste a la Notaria a fin de revisar, aprobar y obtener copia de la escritura o documentos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3" name="CuadroTexto 72">
            <a:extLst>
              <a:ext uri="{FF2B5EF4-FFF2-40B4-BE49-F238E27FC236}">
                <a16:creationId xmlns:a16="http://schemas.microsoft.com/office/drawing/2014/main" id="{FDC18587-A534-4518-B470-69084D52C412}"/>
              </a:ext>
            </a:extLst>
          </p:cNvPr>
          <p:cNvSpPr txBox="1"/>
          <p:nvPr/>
        </p:nvSpPr>
        <p:spPr>
          <a:xfrm>
            <a:off x="2095084" y="7966494"/>
            <a:ext cx="300082" cy="215444"/>
          </a:xfrm>
          <a:prstGeom prst="rect">
            <a:avLst/>
          </a:prstGeom>
          <a:noFill/>
        </p:spPr>
        <p:txBody>
          <a:bodyPr wrap="none" rtlCol="0">
            <a:spAutoFit/>
          </a:bodyPr>
          <a:lstStyle/>
          <a:p>
            <a:r>
              <a:rPr lang="es-MX" sz="800" dirty="0"/>
              <a:t>13</a:t>
            </a:r>
          </a:p>
        </p:txBody>
      </p:sp>
      <p:sp>
        <p:nvSpPr>
          <p:cNvPr id="74" name="CuadroTexto 73">
            <a:extLst>
              <a:ext uri="{FF2B5EF4-FFF2-40B4-BE49-F238E27FC236}">
                <a16:creationId xmlns:a16="http://schemas.microsoft.com/office/drawing/2014/main" id="{F83866AB-D06C-4CAA-B970-D8098BC37AB4}"/>
              </a:ext>
            </a:extLst>
          </p:cNvPr>
          <p:cNvSpPr txBox="1"/>
          <p:nvPr/>
        </p:nvSpPr>
        <p:spPr>
          <a:xfrm>
            <a:off x="4227507" y="7828614"/>
            <a:ext cx="300082" cy="215444"/>
          </a:xfrm>
          <a:prstGeom prst="rect">
            <a:avLst/>
          </a:prstGeom>
          <a:noFill/>
        </p:spPr>
        <p:txBody>
          <a:bodyPr wrap="none" rtlCol="0">
            <a:spAutoFit/>
          </a:bodyPr>
          <a:lstStyle/>
          <a:p>
            <a:r>
              <a:rPr lang="es-MX" sz="800" dirty="0"/>
              <a:t>14</a:t>
            </a:r>
          </a:p>
        </p:txBody>
      </p:sp>
      <p:sp>
        <p:nvSpPr>
          <p:cNvPr id="75" name="CuadroTexto 74">
            <a:extLst>
              <a:ext uri="{FF2B5EF4-FFF2-40B4-BE49-F238E27FC236}">
                <a16:creationId xmlns:a16="http://schemas.microsoft.com/office/drawing/2014/main" id="{BB91A276-A770-49F1-8922-CF86371C6D3B}"/>
              </a:ext>
            </a:extLst>
          </p:cNvPr>
          <p:cNvSpPr txBox="1"/>
          <p:nvPr/>
        </p:nvSpPr>
        <p:spPr>
          <a:xfrm>
            <a:off x="5930579" y="7319071"/>
            <a:ext cx="300082" cy="215444"/>
          </a:xfrm>
          <a:prstGeom prst="rect">
            <a:avLst/>
          </a:prstGeom>
          <a:noFill/>
        </p:spPr>
        <p:txBody>
          <a:bodyPr wrap="none" rtlCol="0">
            <a:spAutoFit/>
          </a:bodyPr>
          <a:lstStyle/>
          <a:p>
            <a:r>
              <a:rPr lang="es-MX" sz="800" dirty="0"/>
              <a:t>15</a:t>
            </a:r>
          </a:p>
        </p:txBody>
      </p:sp>
      <p:cxnSp>
        <p:nvCxnSpPr>
          <p:cNvPr id="77" name="Conector recto de flecha 76">
            <a:extLst>
              <a:ext uri="{FF2B5EF4-FFF2-40B4-BE49-F238E27FC236}">
                <a16:creationId xmlns:a16="http://schemas.microsoft.com/office/drawing/2014/main" id="{92A36E43-93E1-4C71-A3FD-FF55D0A2FC71}"/>
              </a:ext>
            </a:extLst>
          </p:cNvPr>
          <p:cNvCxnSpPr/>
          <p:nvPr/>
        </p:nvCxnSpPr>
        <p:spPr bwMode="auto">
          <a:xfrm>
            <a:off x="1470968" y="7895135"/>
            <a:ext cx="0" cy="24754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9" name="Conector recto de flecha 78">
            <a:extLst>
              <a:ext uri="{FF2B5EF4-FFF2-40B4-BE49-F238E27FC236}">
                <a16:creationId xmlns:a16="http://schemas.microsoft.com/office/drawing/2014/main" id="{3C992121-A0E4-4B5E-84EC-426A47A0BC58}"/>
              </a:ext>
            </a:extLst>
          </p:cNvPr>
          <p:cNvCxnSpPr/>
          <p:nvPr/>
        </p:nvCxnSpPr>
        <p:spPr bwMode="auto">
          <a:xfrm>
            <a:off x="2393250" y="8358708"/>
            <a:ext cx="355213"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1" name="Conector recto de flecha 80">
            <a:extLst>
              <a:ext uri="{FF2B5EF4-FFF2-40B4-BE49-F238E27FC236}">
                <a16:creationId xmlns:a16="http://schemas.microsoft.com/office/drawing/2014/main" id="{16D2CE81-0E39-4803-A388-872C682EB29F}"/>
              </a:ext>
            </a:extLst>
          </p:cNvPr>
          <p:cNvCxnSpPr>
            <a:cxnSpLocks/>
          </p:cNvCxnSpPr>
          <p:nvPr/>
        </p:nvCxnSpPr>
        <p:spPr bwMode="auto">
          <a:xfrm>
            <a:off x="4561796" y="8060687"/>
            <a:ext cx="205067" cy="58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5" name="Diagrama de flujo: conector fuera de página 84">
            <a:extLst>
              <a:ext uri="{FF2B5EF4-FFF2-40B4-BE49-F238E27FC236}">
                <a16:creationId xmlns:a16="http://schemas.microsoft.com/office/drawing/2014/main" id="{5D621F90-EC37-4B7E-8374-D8AC209D8D3E}"/>
              </a:ext>
            </a:extLst>
          </p:cNvPr>
          <p:cNvSpPr/>
          <p:nvPr/>
        </p:nvSpPr>
        <p:spPr bwMode="auto">
          <a:xfrm>
            <a:off x="5373217" y="8459442"/>
            <a:ext cx="360040" cy="313440"/>
          </a:xfrm>
          <a:prstGeom prst="flowChartOffpageConnec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15</a:t>
            </a:r>
          </a:p>
        </p:txBody>
      </p:sp>
    </p:spTree>
    <p:extLst>
      <p:ext uri="{BB962C8B-B14F-4D97-AF65-F5344CB8AC3E}">
        <p14:creationId xmlns:p14="http://schemas.microsoft.com/office/powerpoint/2010/main" val="2781062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a:extLst>
              <a:ext uri="{FF2B5EF4-FFF2-40B4-BE49-F238E27FC236}">
                <a16:creationId xmlns:a16="http://schemas.microsoft.com/office/drawing/2014/main" id="{6C23D00A-9F9E-412A-900B-94A178AA78BF}"/>
              </a:ext>
            </a:extLst>
          </p:cNvPr>
          <p:cNvGraphicFramePr>
            <a:graphicFrameLocks noGrp="1"/>
          </p:cNvGraphicFramePr>
          <p:nvPr>
            <p:extLst/>
          </p:nvPr>
        </p:nvGraphicFramePr>
        <p:xfrm>
          <a:off x="541972" y="1278568"/>
          <a:ext cx="5760639" cy="365760"/>
        </p:xfrm>
        <a:graphic>
          <a:graphicData uri="http://schemas.openxmlformats.org/drawingml/2006/table">
            <a:tbl>
              <a:tblPr firstRow="1" bandRow="1">
                <a:tableStyleId>{F5AB1C69-6EDB-4FF4-983F-18BD219EF322}</a:tableStyleId>
              </a:tblPr>
              <a:tblGrid>
                <a:gridCol w="2016224">
                  <a:extLst>
                    <a:ext uri="{9D8B030D-6E8A-4147-A177-3AD203B41FA5}">
                      <a16:colId xmlns:a16="http://schemas.microsoft.com/office/drawing/2014/main" val="2819480555"/>
                    </a:ext>
                  </a:extLst>
                </a:gridCol>
                <a:gridCol w="2088232">
                  <a:extLst>
                    <a:ext uri="{9D8B030D-6E8A-4147-A177-3AD203B41FA5}">
                      <a16:colId xmlns:a16="http://schemas.microsoft.com/office/drawing/2014/main" val="46852624"/>
                    </a:ext>
                  </a:extLst>
                </a:gridCol>
                <a:gridCol w="1656183">
                  <a:extLst>
                    <a:ext uri="{9D8B030D-6E8A-4147-A177-3AD203B41FA5}">
                      <a16:colId xmlns:a16="http://schemas.microsoft.com/office/drawing/2014/main" val="2972667005"/>
                    </a:ext>
                  </a:extLst>
                </a:gridCol>
              </a:tblGrid>
              <a:tr h="0">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5258604"/>
                  </a:ext>
                </a:extLst>
              </a:tr>
            </a:tbl>
          </a:graphicData>
        </a:graphic>
      </p:graphicFrame>
      <p:graphicFrame>
        <p:nvGraphicFramePr>
          <p:cNvPr id="5" name="Tabla 4">
            <a:extLst>
              <a:ext uri="{FF2B5EF4-FFF2-40B4-BE49-F238E27FC236}">
                <a16:creationId xmlns:a16="http://schemas.microsoft.com/office/drawing/2014/main" id="{A2076277-D1F2-4E75-8C8F-DF1DBC7456BE}"/>
              </a:ext>
            </a:extLst>
          </p:cNvPr>
          <p:cNvGraphicFramePr>
            <a:graphicFrameLocks noGrp="1"/>
          </p:cNvGraphicFramePr>
          <p:nvPr>
            <p:extLst/>
          </p:nvPr>
        </p:nvGraphicFramePr>
        <p:xfrm>
          <a:off x="541972" y="819751"/>
          <a:ext cx="5760640" cy="457200"/>
        </p:xfrm>
        <a:graphic>
          <a:graphicData uri="http://schemas.openxmlformats.org/drawingml/2006/table">
            <a:tbl>
              <a:tblPr firstRow="1" bandRow="1">
                <a:tableStyleId>{2D5ABB26-0587-4C30-8999-92F81FD0307C}</a:tableStyleId>
              </a:tblPr>
              <a:tblGrid>
                <a:gridCol w="5760640">
                  <a:extLst>
                    <a:ext uri="{9D8B030D-6E8A-4147-A177-3AD203B41FA5}">
                      <a16:colId xmlns:a16="http://schemas.microsoft.com/office/drawing/2014/main" val="187725059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dirty="0">
                          <a:latin typeface="Arial" panose="020B0604020202020204" pitchFamily="34" charset="0"/>
                          <a:cs typeface="Arial" panose="020B0604020202020204" pitchFamily="34" charset="0"/>
                        </a:rPr>
                        <a:t>Diagrama de Flujo: </a:t>
                      </a: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Procedimiento para dar asistencia Técnico – Jurídica a las unidades responsables del H. Ayuntamiento.</a:t>
                      </a:r>
                      <a:endParaRPr lang="es-MX" sz="12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8094235"/>
                  </a:ext>
                </a:extLst>
              </a:tr>
            </a:tbl>
          </a:graphicData>
        </a:graphic>
      </p:graphicFrame>
      <p:sp>
        <p:nvSpPr>
          <p:cNvPr id="8" name="CuadroTexto 7">
            <a:extLst>
              <a:ext uri="{FF2B5EF4-FFF2-40B4-BE49-F238E27FC236}">
                <a16:creationId xmlns:a16="http://schemas.microsoft.com/office/drawing/2014/main" id="{46B34B78-9909-4F02-9D32-613B3B4C5965}"/>
              </a:ext>
            </a:extLst>
          </p:cNvPr>
          <p:cNvSpPr txBox="1"/>
          <p:nvPr/>
        </p:nvSpPr>
        <p:spPr>
          <a:xfrm>
            <a:off x="527067" y="1263352"/>
            <a:ext cx="2019344" cy="430887"/>
          </a:xfrm>
          <a:prstGeom prst="rect">
            <a:avLst/>
          </a:prstGeom>
          <a:noFill/>
        </p:spPr>
        <p:txBody>
          <a:bodyPr wrap="square" rtlCol="0">
            <a:spAutoFit/>
          </a:bodyPr>
          <a:lstStyle/>
          <a:p>
            <a:r>
              <a:rPr lang="es-MX" sz="1100" b="1" dirty="0"/>
              <a:t>Unidas Administrativa solicitante</a:t>
            </a:r>
          </a:p>
        </p:txBody>
      </p:sp>
      <p:sp>
        <p:nvSpPr>
          <p:cNvPr id="9" name="CuadroTexto 8">
            <a:extLst>
              <a:ext uri="{FF2B5EF4-FFF2-40B4-BE49-F238E27FC236}">
                <a16:creationId xmlns:a16="http://schemas.microsoft.com/office/drawing/2014/main" id="{5BD5E8EC-3D9C-4BF9-8599-02D6A8A5A784}"/>
              </a:ext>
            </a:extLst>
          </p:cNvPr>
          <p:cNvSpPr txBox="1"/>
          <p:nvPr/>
        </p:nvSpPr>
        <p:spPr>
          <a:xfrm>
            <a:off x="4715504" y="1334187"/>
            <a:ext cx="1492716" cy="276999"/>
          </a:xfrm>
          <a:prstGeom prst="rect">
            <a:avLst/>
          </a:prstGeom>
          <a:noFill/>
        </p:spPr>
        <p:txBody>
          <a:bodyPr wrap="square" rtlCol="0">
            <a:spAutoFit/>
          </a:bodyPr>
          <a:lstStyle/>
          <a:p>
            <a:r>
              <a:rPr lang="es-MX" b="1" dirty="0"/>
              <a:t>Auxiliar Jurídico</a:t>
            </a:r>
          </a:p>
        </p:txBody>
      </p:sp>
      <p:sp>
        <p:nvSpPr>
          <p:cNvPr id="10" name="CuadroTexto 9">
            <a:extLst>
              <a:ext uri="{FF2B5EF4-FFF2-40B4-BE49-F238E27FC236}">
                <a16:creationId xmlns:a16="http://schemas.microsoft.com/office/drawing/2014/main" id="{ACDB04C0-825C-4622-B74A-E3C5335115F9}"/>
              </a:ext>
            </a:extLst>
          </p:cNvPr>
          <p:cNvSpPr txBox="1"/>
          <p:nvPr/>
        </p:nvSpPr>
        <p:spPr>
          <a:xfrm>
            <a:off x="2825822" y="1345024"/>
            <a:ext cx="1492716" cy="261610"/>
          </a:xfrm>
          <a:prstGeom prst="rect">
            <a:avLst/>
          </a:prstGeom>
          <a:noFill/>
        </p:spPr>
        <p:txBody>
          <a:bodyPr wrap="none" rtlCol="0">
            <a:spAutoFit/>
          </a:bodyPr>
          <a:lstStyle/>
          <a:p>
            <a:r>
              <a:rPr lang="es-MX" sz="1100" b="1" dirty="0"/>
              <a:t>Director Consultivo</a:t>
            </a:r>
          </a:p>
        </p:txBody>
      </p:sp>
      <p:graphicFrame>
        <p:nvGraphicFramePr>
          <p:cNvPr id="13" name="Tabla 12">
            <a:extLst>
              <a:ext uri="{FF2B5EF4-FFF2-40B4-BE49-F238E27FC236}">
                <a16:creationId xmlns:a16="http://schemas.microsoft.com/office/drawing/2014/main" id="{26F70D32-171E-4A83-87BB-98C309274CF9}"/>
              </a:ext>
            </a:extLst>
          </p:cNvPr>
          <p:cNvGraphicFramePr>
            <a:graphicFrameLocks noGrp="1"/>
          </p:cNvGraphicFramePr>
          <p:nvPr>
            <p:extLst>
              <p:ext uri="{D42A27DB-BD31-4B8C-83A1-F6EECF244321}">
                <p14:modId xmlns:p14="http://schemas.microsoft.com/office/powerpoint/2010/main" val="3216867164"/>
              </p:ext>
            </p:extLst>
          </p:nvPr>
        </p:nvGraphicFramePr>
        <p:xfrm>
          <a:off x="548681" y="1677474"/>
          <a:ext cx="5760639" cy="7223760"/>
        </p:xfrm>
        <a:graphic>
          <a:graphicData uri="http://schemas.openxmlformats.org/drawingml/2006/table">
            <a:tbl>
              <a:tblPr firstRow="1" bandRow="1">
                <a:tableStyleId>{F5AB1C69-6EDB-4FF4-983F-18BD219EF322}</a:tableStyleId>
              </a:tblPr>
              <a:tblGrid>
                <a:gridCol w="2016224">
                  <a:extLst>
                    <a:ext uri="{9D8B030D-6E8A-4147-A177-3AD203B41FA5}">
                      <a16:colId xmlns:a16="http://schemas.microsoft.com/office/drawing/2014/main" val="2819480555"/>
                    </a:ext>
                  </a:extLst>
                </a:gridCol>
                <a:gridCol w="2088232">
                  <a:extLst>
                    <a:ext uri="{9D8B030D-6E8A-4147-A177-3AD203B41FA5}">
                      <a16:colId xmlns:a16="http://schemas.microsoft.com/office/drawing/2014/main" val="46852624"/>
                    </a:ext>
                  </a:extLst>
                </a:gridCol>
                <a:gridCol w="1656183">
                  <a:extLst>
                    <a:ext uri="{9D8B030D-6E8A-4147-A177-3AD203B41FA5}">
                      <a16:colId xmlns:a16="http://schemas.microsoft.com/office/drawing/2014/main" val="2972667005"/>
                    </a:ext>
                  </a:extLst>
                </a:gridCol>
              </a:tblGrid>
              <a:tr h="6259680">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5258604"/>
                  </a:ext>
                </a:extLst>
              </a:tr>
            </a:tbl>
          </a:graphicData>
        </a:graphic>
      </p:graphicFrame>
      <p:cxnSp>
        <p:nvCxnSpPr>
          <p:cNvPr id="20" name="Conector recto de flecha 19">
            <a:extLst>
              <a:ext uri="{FF2B5EF4-FFF2-40B4-BE49-F238E27FC236}">
                <a16:creationId xmlns:a16="http://schemas.microsoft.com/office/drawing/2014/main" id="{907DD717-BF9E-4215-88F7-935B9F4DB94D}"/>
              </a:ext>
            </a:extLst>
          </p:cNvPr>
          <p:cNvCxnSpPr>
            <a:cxnSpLocks/>
          </p:cNvCxnSpPr>
          <p:nvPr/>
        </p:nvCxnSpPr>
        <p:spPr bwMode="auto">
          <a:xfrm>
            <a:off x="1470968" y="2147658"/>
            <a:ext cx="895" cy="25010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 name="CuadroTexto 1">
            <a:extLst>
              <a:ext uri="{FF2B5EF4-FFF2-40B4-BE49-F238E27FC236}">
                <a16:creationId xmlns:a16="http://schemas.microsoft.com/office/drawing/2014/main" id="{4AF5A840-5B3A-4A99-B736-8590AC05F57F}"/>
              </a:ext>
            </a:extLst>
          </p:cNvPr>
          <p:cNvSpPr txBox="1"/>
          <p:nvPr/>
        </p:nvSpPr>
        <p:spPr>
          <a:xfrm>
            <a:off x="2300890" y="2955525"/>
            <a:ext cx="184731" cy="276999"/>
          </a:xfrm>
          <a:prstGeom prst="rect">
            <a:avLst/>
          </a:prstGeom>
          <a:noFill/>
        </p:spPr>
        <p:txBody>
          <a:bodyPr wrap="none" rtlCol="0">
            <a:spAutoFit/>
          </a:bodyPr>
          <a:lstStyle/>
          <a:p>
            <a:endParaRPr lang="es-MX" dirty="0">
              <a:solidFill>
                <a:schemeClr val="bg1">
                  <a:lumMod val="50000"/>
                </a:schemeClr>
              </a:solidFill>
            </a:endParaRPr>
          </a:p>
        </p:txBody>
      </p:sp>
      <p:sp>
        <p:nvSpPr>
          <p:cNvPr id="4" name="CuadroTexto 3">
            <a:extLst>
              <a:ext uri="{FF2B5EF4-FFF2-40B4-BE49-F238E27FC236}">
                <a16:creationId xmlns:a16="http://schemas.microsoft.com/office/drawing/2014/main" id="{75BD4BE1-DA81-44C1-A592-B9A7FCA5B394}"/>
              </a:ext>
            </a:extLst>
          </p:cNvPr>
          <p:cNvSpPr txBox="1"/>
          <p:nvPr/>
        </p:nvSpPr>
        <p:spPr>
          <a:xfrm>
            <a:off x="2095825" y="2240997"/>
            <a:ext cx="329355" cy="215444"/>
          </a:xfrm>
          <a:prstGeom prst="rect">
            <a:avLst/>
          </a:prstGeom>
          <a:noFill/>
        </p:spPr>
        <p:txBody>
          <a:bodyPr wrap="square" rtlCol="0">
            <a:spAutoFit/>
          </a:bodyPr>
          <a:lstStyle/>
          <a:p>
            <a:r>
              <a:rPr lang="es-MX" sz="800" dirty="0"/>
              <a:t>16</a:t>
            </a:r>
          </a:p>
        </p:txBody>
      </p:sp>
      <p:sp>
        <p:nvSpPr>
          <p:cNvPr id="6" name="CuadroTexto 5">
            <a:extLst>
              <a:ext uri="{FF2B5EF4-FFF2-40B4-BE49-F238E27FC236}">
                <a16:creationId xmlns:a16="http://schemas.microsoft.com/office/drawing/2014/main" id="{1E291663-C9C3-4E5F-ADA8-828B7805CC0B}"/>
              </a:ext>
            </a:extLst>
          </p:cNvPr>
          <p:cNvSpPr txBox="1"/>
          <p:nvPr/>
        </p:nvSpPr>
        <p:spPr>
          <a:xfrm>
            <a:off x="4225397" y="1909384"/>
            <a:ext cx="300082" cy="215444"/>
          </a:xfrm>
          <a:prstGeom prst="rect">
            <a:avLst/>
          </a:prstGeom>
          <a:noFill/>
        </p:spPr>
        <p:txBody>
          <a:bodyPr wrap="none" rtlCol="0">
            <a:spAutoFit/>
          </a:bodyPr>
          <a:lstStyle/>
          <a:p>
            <a:r>
              <a:rPr lang="es-MX" sz="800" dirty="0"/>
              <a:t>17</a:t>
            </a:r>
          </a:p>
        </p:txBody>
      </p:sp>
      <p:sp>
        <p:nvSpPr>
          <p:cNvPr id="11" name="CuadroTexto 10">
            <a:extLst>
              <a:ext uri="{FF2B5EF4-FFF2-40B4-BE49-F238E27FC236}">
                <a16:creationId xmlns:a16="http://schemas.microsoft.com/office/drawing/2014/main" id="{EED41100-8A9D-4987-85AF-CF374A2FCD28}"/>
              </a:ext>
            </a:extLst>
          </p:cNvPr>
          <p:cNvSpPr txBox="1"/>
          <p:nvPr/>
        </p:nvSpPr>
        <p:spPr>
          <a:xfrm>
            <a:off x="5930580" y="1884481"/>
            <a:ext cx="300082" cy="215444"/>
          </a:xfrm>
          <a:prstGeom prst="rect">
            <a:avLst/>
          </a:prstGeom>
          <a:noFill/>
        </p:spPr>
        <p:txBody>
          <a:bodyPr wrap="none" rtlCol="0">
            <a:spAutoFit/>
          </a:bodyPr>
          <a:lstStyle/>
          <a:p>
            <a:r>
              <a:rPr lang="es-MX" sz="800" dirty="0"/>
              <a:t>18</a:t>
            </a:r>
          </a:p>
        </p:txBody>
      </p:sp>
      <p:pic>
        <p:nvPicPr>
          <p:cNvPr id="23" name="Picture 2077" descr="Resultado de imagen para ayuntamiento de tlatlauquitepec">
            <a:hlinkClick r:id="rId2"/>
            <a:extLst>
              <a:ext uri="{FF2B5EF4-FFF2-40B4-BE49-F238E27FC236}">
                <a16:creationId xmlns:a16="http://schemas.microsoft.com/office/drawing/2014/main" id="{EBDC7E98-C41F-4F6C-BE32-BA62194C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81" y="150816"/>
            <a:ext cx="1282968" cy="6410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a 24">
            <a:extLst>
              <a:ext uri="{FF2B5EF4-FFF2-40B4-BE49-F238E27FC236}">
                <a16:creationId xmlns:a16="http://schemas.microsoft.com/office/drawing/2014/main" id="{2D642B22-2067-4AA4-86C6-F06A27EC1925}"/>
              </a:ext>
            </a:extLst>
          </p:cNvPr>
          <p:cNvGraphicFramePr>
            <a:graphicFrameLocks noGrp="1"/>
          </p:cNvGraphicFramePr>
          <p:nvPr>
            <p:extLst>
              <p:ext uri="{D42A27DB-BD31-4B8C-83A1-F6EECF244321}">
                <p14:modId xmlns:p14="http://schemas.microsoft.com/office/powerpoint/2010/main" val="2877041804"/>
              </p:ext>
            </p:extLst>
          </p:nvPr>
        </p:nvGraphicFramePr>
        <p:xfrm>
          <a:off x="5017294" y="8912203"/>
          <a:ext cx="1475582" cy="370840"/>
        </p:xfrm>
        <a:graphic>
          <a:graphicData uri="http://schemas.openxmlformats.org/drawingml/2006/table">
            <a:tbl>
              <a:tblPr firstRow="1" bandRow="1">
                <a:tableStyleId>{F5AB1C69-6EDB-4FF4-983F-18BD219EF322}</a:tableStyleId>
              </a:tblPr>
              <a:tblGrid>
                <a:gridCol w="1475582">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15 de 28</a:t>
                      </a:r>
                    </a:p>
                  </a:txBody>
                  <a:tcPr/>
                </a:tc>
                <a:extLst>
                  <a:ext uri="{0D108BD9-81ED-4DB2-BD59-A6C34878D82A}">
                    <a16:rowId xmlns:a16="http://schemas.microsoft.com/office/drawing/2014/main" val="2061326865"/>
                  </a:ext>
                </a:extLst>
              </a:tr>
            </a:tbl>
          </a:graphicData>
        </a:graphic>
      </p:graphicFrame>
      <p:sp>
        <p:nvSpPr>
          <p:cNvPr id="21" name="Diagrama de flujo: proceso 20">
            <a:extLst>
              <a:ext uri="{FF2B5EF4-FFF2-40B4-BE49-F238E27FC236}">
                <a16:creationId xmlns:a16="http://schemas.microsoft.com/office/drawing/2014/main" id="{B92CBD5E-FD40-451D-8298-54C30F3B1D08}"/>
              </a:ext>
            </a:extLst>
          </p:cNvPr>
          <p:cNvSpPr/>
          <p:nvPr/>
        </p:nvSpPr>
        <p:spPr bwMode="auto">
          <a:xfrm>
            <a:off x="624023" y="5510812"/>
            <a:ext cx="1769232" cy="81466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Asiste a la firma de la escritura y elabora oficio solicitando a la Unidad Administrativa copia del testimonio de escritura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0" name="Diagrama de flujo: proceso 29">
            <a:extLst>
              <a:ext uri="{FF2B5EF4-FFF2-40B4-BE49-F238E27FC236}">
                <a16:creationId xmlns:a16="http://schemas.microsoft.com/office/drawing/2014/main" id="{5D1919F8-15F6-4748-9A28-FAFC7B03B15A}"/>
              </a:ext>
            </a:extLst>
          </p:cNvPr>
          <p:cNvSpPr/>
          <p:nvPr/>
        </p:nvSpPr>
        <p:spPr bwMode="auto">
          <a:xfrm>
            <a:off x="2748476" y="2079293"/>
            <a:ext cx="1769223" cy="55851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Revisa, aprueba y envía el oficio a la secretaria técnica de la presidencia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3" name="Diagrama de flujo: proceso 32">
            <a:extLst>
              <a:ext uri="{FF2B5EF4-FFF2-40B4-BE49-F238E27FC236}">
                <a16:creationId xmlns:a16="http://schemas.microsoft.com/office/drawing/2014/main" id="{527BBE4D-1E03-498C-AF11-E671F731934D}"/>
              </a:ext>
            </a:extLst>
          </p:cNvPr>
          <p:cNvSpPr/>
          <p:nvPr/>
        </p:nvSpPr>
        <p:spPr bwMode="auto">
          <a:xfrm>
            <a:off x="4743573" y="2079293"/>
            <a:ext cx="1469667" cy="82777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Gira oficio al director y/o Síndico comunicando la fecha, hora y lugar para la firma de la Escritura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4" name="Diagrama de flujo: proceso 33">
            <a:extLst>
              <a:ext uri="{FF2B5EF4-FFF2-40B4-BE49-F238E27FC236}">
                <a16:creationId xmlns:a16="http://schemas.microsoft.com/office/drawing/2014/main" id="{4B41E9E5-B346-4B86-8766-D049CE4B5BC2}"/>
              </a:ext>
            </a:extLst>
          </p:cNvPr>
          <p:cNvSpPr/>
          <p:nvPr/>
        </p:nvSpPr>
        <p:spPr bwMode="auto">
          <a:xfrm>
            <a:off x="2748465" y="3094028"/>
            <a:ext cx="1785435" cy="111415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Recibe y turna al Jefe de Departamento para que elabore oficio para la Unidad Administrativa y Notaria comunicando la fecha de la firma de la Escritura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6" name="Diagrama de flujo: proceso 35">
            <a:extLst>
              <a:ext uri="{FF2B5EF4-FFF2-40B4-BE49-F238E27FC236}">
                <a16:creationId xmlns:a16="http://schemas.microsoft.com/office/drawing/2014/main" id="{120DB16A-5F5B-4B1C-B191-85302C2F6569}"/>
              </a:ext>
            </a:extLst>
          </p:cNvPr>
          <p:cNvSpPr/>
          <p:nvPr/>
        </p:nvSpPr>
        <p:spPr bwMode="auto">
          <a:xfrm>
            <a:off x="2752703" y="4818398"/>
            <a:ext cx="1785435" cy="64807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Aprueba opinión jurídica emitida y la envía a la Unidad Administrativa de la Dependencia solicitante.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7" name="Diagrama de flujo: proceso 36">
            <a:extLst>
              <a:ext uri="{FF2B5EF4-FFF2-40B4-BE49-F238E27FC236}">
                <a16:creationId xmlns:a16="http://schemas.microsoft.com/office/drawing/2014/main" id="{3C06857F-355C-435F-9264-1362F05D3C36}"/>
              </a:ext>
            </a:extLst>
          </p:cNvPr>
          <p:cNvSpPr/>
          <p:nvPr/>
        </p:nvSpPr>
        <p:spPr bwMode="auto">
          <a:xfrm>
            <a:off x="2748465" y="6086877"/>
            <a:ext cx="1785435" cy="576064"/>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Revisa, aprueba y envía el oficio a la Unidad Administrativa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aphicFrame>
        <p:nvGraphicFramePr>
          <p:cNvPr id="31" name="Tabla 30">
            <a:extLst>
              <a:ext uri="{FF2B5EF4-FFF2-40B4-BE49-F238E27FC236}">
                <a16:creationId xmlns:a16="http://schemas.microsoft.com/office/drawing/2014/main" id="{5B0FAFDE-BA14-41DF-980B-182077705916}"/>
              </a:ext>
            </a:extLst>
          </p:cNvPr>
          <p:cNvGraphicFramePr>
            <a:graphicFrameLocks noGrp="1"/>
          </p:cNvGraphicFramePr>
          <p:nvPr>
            <p:extLst/>
          </p:nvPr>
        </p:nvGraphicFramePr>
        <p:xfrm>
          <a:off x="1872169" y="57370"/>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
        <p:nvSpPr>
          <p:cNvPr id="40" name="CuadroTexto 39">
            <a:extLst>
              <a:ext uri="{FF2B5EF4-FFF2-40B4-BE49-F238E27FC236}">
                <a16:creationId xmlns:a16="http://schemas.microsoft.com/office/drawing/2014/main" id="{9CBED5E9-BF29-4690-9C61-40C9196CD44D}"/>
              </a:ext>
            </a:extLst>
          </p:cNvPr>
          <p:cNvSpPr txBox="1"/>
          <p:nvPr/>
        </p:nvSpPr>
        <p:spPr>
          <a:xfrm>
            <a:off x="4240059" y="2918925"/>
            <a:ext cx="300082" cy="215444"/>
          </a:xfrm>
          <a:prstGeom prst="rect">
            <a:avLst/>
          </a:prstGeom>
          <a:noFill/>
        </p:spPr>
        <p:txBody>
          <a:bodyPr wrap="none" rtlCol="0">
            <a:spAutoFit/>
          </a:bodyPr>
          <a:lstStyle/>
          <a:p>
            <a:r>
              <a:rPr lang="es-MX" sz="800" dirty="0"/>
              <a:t>19</a:t>
            </a:r>
          </a:p>
        </p:txBody>
      </p:sp>
      <p:sp>
        <p:nvSpPr>
          <p:cNvPr id="41" name="CuadroTexto 40">
            <a:extLst>
              <a:ext uri="{FF2B5EF4-FFF2-40B4-BE49-F238E27FC236}">
                <a16:creationId xmlns:a16="http://schemas.microsoft.com/office/drawing/2014/main" id="{22D70C0E-E7DD-4ADA-A84A-0FBD269E9EB7}"/>
              </a:ext>
            </a:extLst>
          </p:cNvPr>
          <p:cNvSpPr txBox="1"/>
          <p:nvPr/>
        </p:nvSpPr>
        <p:spPr>
          <a:xfrm>
            <a:off x="4286689" y="4644743"/>
            <a:ext cx="300082" cy="215444"/>
          </a:xfrm>
          <a:prstGeom prst="rect">
            <a:avLst/>
          </a:prstGeom>
          <a:noFill/>
        </p:spPr>
        <p:txBody>
          <a:bodyPr wrap="none" rtlCol="0">
            <a:spAutoFit/>
          </a:bodyPr>
          <a:lstStyle/>
          <a:p>
            <a:r>
              <a:rPr lang="es-MX" sz="800" dirty="0"/>
              <a:t>21</a:t>
            </a:r>
          </a:p>
        </p:txBody>
      </p:sp>
      <p:sp>
        <p:nvSpPr>
          <p:cNvPr id="42" name="CuadroTexto 41">
            <a:extLst>
              <a:ext uri="{FF2B5EF4-FFF2-40B4-BE49-F238E27FC236}">
                <a16:creationId xmlns:a16="http://schemas.microsoft.com/office/drawing/2014/main" id="{5B9E15BC-190D-4B57-8E37-C0E454F1B71D}"/>
              </a:ext>
            </a:extLst>
          </p:cNvPr>
          <p:cNvSpPr txBox="1"/>
          <p:nvPr/>
        </p:nvSpPr>
        <p:spPr>
          <a:xfrm>
            <a:off x="2120734" y="3740889"/>
            <a:ext cx="300082" cy="215444"/>
          </a:xfrm>
          <a:prstGeom prst="rect">
            <a:avLst/>
          </a:prstGeom>
          <a:noFill/>
        </p:spPr>
        <p:txBody>
          <a:bodyPr wrap="none" rtlCol="0">
            <a:spAutoFit/>
          </a:bodyPr>
          <a:lstStyle/>
          <a:p>
            <a:r>
              <a:rPr lang="es-MX" sz="800" dirty="0"/>
              <a:t>20</a:t>
            </a:r>
          </a:p>
        </p:txBody>
      </p:sp>
      <p:sp>
        <p:nvSpPr>
          <p:cNvPr id="43" name="CuadroTexto 42">
            <a:extLst>
              <a:ext uri="{FF2B5EF4-FFF2-40B4-BE49-F238E27FC236}">
                <a16:creationId xmlns:a16="http://schemas.microsoft.com/office/drawing/2014/main" id="{14C8C57E-8EFF-4E68-8F5E-6B9372187DC6}"/>
              </a:ext>
            </a:extLst>
          </p:cNvPr>
          <p:cNvSpPr txBox="1"/>
          <p:nvPr/>
        </p:nvSpPr>
        <p:spPr>
          <a:xfrm>
            <a:off x="2089143" y="5327015"/>
            <a:ext cx="300082" cy="215444"/>
          </a:xfrm>
          <a:prstGeom prst="rect">
            <a:avLst/>
          </a:prstGeom>
          <a:noFill/>
        </p:spPr>
        <p:txBody>
          <a:bodyPr wrap="none" rtlCol="0">
            <a:spAutoFit/>
          </a:bodyPr>
          <a:lstStyle/>
          <a:p>
            <a:r>
              <a:rPr lang="es-MX" sz="800" dirty="0"/>
              <a:t>22</a:t>
            </a:r>
          </a:p>
        </p:txBody>
      </p:sp>
      <p:sp>
        <p:nvSpPr>
          <p:cNvPr id="46" name="CuadroTexto 45">
            <a:extLst>
              <a:ext uri="{FF2B5EF4-FFF2-40B4-BE49-F238E27FC236}">
                <a16:creationId xmlns:a16="http://schemas.microsoft.com/office/drawing/2014/main" id="{D317279D-C10E-477E-8564-CCAC89C67DD5}"/>
              </a:ext>
            </a:extLst>
          </p:cNvPr>
          <p:cNvSpPr txBox="1"/>
          <p:nvPr/>
        </p:nvSpPr>
        <p:spPr>
          <a:xfrm>
            <a:off x="4284157" y="5873480"/>
            <a:ext cx="300082" cy="215444"/>
          </a:xfrm>
          <a:prstGeom prst="rect">
            <a:avLst/>
          </a:prstGeom>
          <a:noFill/>
        </p:spPr>
        <p:txBody>
          <a:bodyPr wrap="none" rtlCol="0">
            <a:spAutoFit/>
          </a:bodyPr>
          <a:lstStyle/>
          <a:p>
            <a:r>
              <a:rPr lang="es-MX" sz="800" dirty="0"/>
              <a:t>23</a:t>
            </a:r>
          </a:p>
        </p:txBody>
      </p:sp>
      <p:cxnSp>
        <p:nvCxnSpPr>
          <p:cNvPr id="15" name="Conector recto de flecha 14">
            <a:extLst>
              <a:ext uri="{FF2B5EF4-FFF2-40B4-BE49-F238E27FC236}">
                <a16:creationId xmlns:a16="http://schemas.microsoft.com/office/drawing/2014/main" id="{06AF4B63-F3C5-4784-829F-69293D5C73F1}"/>
              </a:ext>
            </a:extLst>
          </p:cNvPr>
          <p:cNvCxnSpPr>
            <a:cxnSpLocks/>
          </p:cNvCxnSpPr>
          <p:nvPr/>
        </p:nvCxnSpPr>
        <p:spPr bwMode="auto">
          <a:xfrm>
            <a:off x="2421357" y="2481379"/>
            <a:ext cx="32710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9" name="Conector recto de flecha 48">
            <a:extLst>
              <a:ext uri="{FF2B5EF4-FFF2-40B4-BE49-F238E27FC236}">
                <a16:creationId xmlns:a16="http://schemas.microsoft.com/office/drawing/2014/main" id="{616F43B1-85ED-465F-9F86-C6E701D79A72}"/>
              </a:ext>
            </a:extLst>
          </p:cNvPr>
          <p:cNvCxnSpPr>
            <a:cxnSpLocks/>
          </p:cNvCxnSpPr>
          <p:nvPr/>
        </p:nvCxnSpPr>
        <p:spPr bwMode="auto">
          <a:xfrm>
            <a:off x="4533898" y="2456441"/>
            <a:ext cx="204655"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4" name="Conector: angular 23">
            <a:extLst>
              <a:ext uri="{FF2B5EF4-FFF2-40B4-BE49-F238E27FC236}">
                <a16:creationId xmlns:a16="http://schemas.microsoft.com/office/drawing/2014/main" id="{9BA79088-4B0A-411C-8D00-51F708F90EA0}"/>
              </a:ext>
            </a:extLst>
          </p:cNvPr>
          <p:cNvCxnSpPr>
            <a:cxnSpLocks/>
            <a:endCxn id="34" idx="3"/>
          </p:cNvCxnSpPr>
          <p:nvPr/>
        </p:nvCxnSpPr>
        <p:spPr bwMode="auto">
          <a:xfrm rot="5400000">
            <a:off x="4484245" y="2978150"/>
            <a:ext cx="722609" cy="623298"/>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56" name="Conector: angular 55">
            <a:extLst>
              <a:ext uri="{FF2B5EF4-FFF2-40B4-BE49-F238E27FC236}">
                <a16:creationId xmlns:a16="http://schemas.microsoft.com/office/drawing/2014/main" id="{330A3147-FC3C-4F35-81D4-B086E8A6512C}"/>
              </a:ext>
            </a:extLst>
          </p:cNvPr>
          <p:cNvCxnSpPr>
            <a:cxnSpLocks/>
          </p:cNvCxnSpPr>
          <p:nvPr/>
        </p:nvCxnSpPr>
        <p:spPr bwMode="auto">
          <a:xfrm rot="10800000" flipV="1">
            <a:off x="2440788" y="4221452"/>
            <a:ext cx="911704" cy="276999"/>
          </a:xfrm>
          <a:prstGeom prst="bentConnector3">
            <a:avLst>
              <a:gd name="adj1" fmla="val -148"/>
            </a:avLst>
          </a:prstGeom>
          <a:solidFill>
            <a:schemeClr val="accent1"/>
          </a:solidFill>
          <a:ln w="9525" cap="flat" cmpd="sng" algn="ctr">
            <a:solidFill>
              <a:schemeClr val="tx1"/>
            </a:solidFill>
            <a:prstDash val="solid"/>
            <a:round/>
            <a:headEnd type="none" w="med" len="med"/>
            <a:tailEnd type="triangle"/>
          </a:ln>
          <a:effectLst/>
        </p:spPr>
      </p:cxnSp>
      <p:cxnSp>
        <p:nvCxnSpPr>
          <p:cNvPr id="58" name="Conector recto de flecha 57">
            <a:extLst>
              <a:ext uri="{FF2B5EF4-FFF2-40B4-BE49-F238E27FC236}">
                <a16:creationId xmlns:a16="http://schemas.microsoft.com/office/drawing/2014/main" id="{30BAC872-2360-4741-91AA-9A1BA39E8F64}"/>
              </a:ext>
            </a:extLst>
          </p:cNvPr>
          <p:cNvCxnSpPr>
            <a:cxnSpLocks/>
          </p:cNvCxnSpPr>
          <p:nvPr/>
        </p:nvCxnSpPr>
        <p:spPr bwMode="auto">
          <a:xfrm>
            <a:off x="2429981" y="4944691"/>
            <a:ext cx="307676" cy="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3" name="Conector recto de flecha 62">
            <a:extLst>
              <a:ext uri="{FF2B5EF4-FFF2-40B4-BE49-F238E27FC236}">
                <a16:creationId xmlns:a16="http://schemas.microsoft.com/office/drawing/2014/main" id="{75C78D61-2642-4800-986C-CCA60DAF94E6}"/>
              </a:ext>
            </a:extLst>
          </p:cNvPr>
          <p:cNvCxnSpPr>
            <a:cxnSpLocks/>
          </p:cNvCxnSpPr>
          <p:nvPr/>
        </p:nvCxnSpPr>
        <p:spPr bwMode="auto">
          <a:xfrm>
            <a:off x="2393251" y="6325475"/>
            <a:ext cx="355213"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2" name="Diagrama de flujo: conector fuera de página 11">
            <a:extLst>
              <a:ext uri="{FF2B5EF4-FFF2-40B4-BE49-F238E27FC236}">
                <a16:creationId xmlns:a16="http://schemas.microsoft.com/office/drawing/2014/main" id="{5496FCF5-79D6-47C0-A898-8F38FC9D1729}"/>
              </a:ext>
            </a:extLst>
          </p:cNvPr>
          <p:cNvSpPr/>
          <p:nvPr/>
        </p:nvSpPr>
        <p:spPr bwMode="auto">
          <a:xfrm>
            <a:off x="1298491" y="1815087"/>
            <a:ext cx="346744" cy="287648"/>
          </a:xfrm>
          <a:prstGeom prst="flowChartOffpageConnector">
            <a:avLst/>
          </a:prstGeom>
          <a:ln w="3175">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14</a:t>
            </a:r>
          </a:p>
        </p:txBody>
      </p:sp>
      <p:sp>
        <p:nvSpPr>
          <p:cNvPr id="16" name="Diagrama de flujo: proceso 15">
            <a:extLst>
              <a:ext uri="{FF2B5EF4-FFF2-40B4-BE49-F238E27FC236}">
                <a16:creationId xmlns:a16="http://schemas.microsoft.com/office/drawing/2014/main" id="{FE38275B-A31D-4DA9-81D5-CDE94F0C144E}"/>
              </a:ext>
            </a:extLst>
          </p:cNvPr>
          <p:cNvSpPr/>
          <p:nvPr/>
        </p:nvSpPr>
        <p:spPr bwMode="auto">
          <a:xfrm>
            <a:off x="652124" y="2427922"/>
            <a:ext cx="1753033" cy="1029327"/>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Informa al Director Consultivo y le presenta para su autorización oficio dirigido a la Secretaría Técnica de la presidencia para programar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5" name="Diagrama de flujo: documento 54">
            <a:extLst>
              <a:ext uri="{FF2B5EF4-FFF2-40B4-BE49-F238E27FC236}">
                <a16:creationId xmlns:a16="http://schemas.microsoft.com/office/drawing/2014/main" id="{F6E3CA6A-2750-40D9-8D99-64AA9E2EF897}"/>
              </a:ext>
            </a:extLst>
          </p:cNvPr>
          <p:cNvSpPr/>
          <p:nvPr/>
        </p:nvSpPr>
        <p:spPr bwMode="auto">
          <a:xfrm>
            <a:off x="624023" y="3907907"/>
            <a:ext cx="1795151" cy="1385866"/>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Elabora oficio para comunicar a la Unidad Administrativa y Notaria la fecha, hora y lugar para la firma de la escritura y presenta al Director para su aprobación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74" name="Conector: angular 73">
            <a:extLst>
              <a:ext uri="{FF2B5EF4-FFF2-40B4-BE49-F238E27FC236}">
                <a16:creationId xmlns:a16="http://schemas.microsoft.com/office/drawing/2014/main" id="{34E1C812-2100-4E77-A908-9A49165C6172}"/>
              </a:ext>
            </a:extLst>
          </p:cNvPr>
          <p:cNvCxnSpPr>
            <a:stCxn id="36" idx="2"/>
          </p:cNvCxnSpPr>
          <p:nvPr/>
        </p:nvCxnSpPr>
        <p:spPr bwMode="auto">
          <a:xfrm rot="5400000">
            <a:off x="2828793" y="5056852"/>
            <a:ext cx="407010" cy="1226247"/>
          </a:xfrm>
          <a:prstGeom prst="bentConnector2">
            <a:avLst/>
          </a:prstGeom>
          <a:solidFill>
            <a:schemeClr val="accent1"/>
          </a:solidFill>
          <a:ln w="9525" cap="flat" cmpd="sng" algn="ctr">
            <a:solidFill>
              <a:schemeClr val="tx1"/>
            </a:solidFill>
            <a:prstDash val="solid"/>
            <a:round/>
            <a:headEnd type="none" w="med" len="med"/>
            <a:tailEnd type="triangle"/>
          </a:ln>
          <a:effectLst/>
        </p:spPr>
      </p:cxnSp>
      <p:sp>
        <p:nvSpPr>
          <p:cNvPr id="75" name="Diagrama de flujo: terminador 74">
            <a:extLst>
              <a:ext uri="{FF2B5EF4-FFF2-40B4-BE49-F238E27FC236}">
                <a16:creationId xmlns:a16="http://schemas.microsoft.com/office/drawing/2014/main" id="{18F027F5-F39A-49BE-945A-8F90CF8E61C9}"/>
              </a:ext>
            </a:extLst>
          </p:cNvPr>
          <p:cNvSpPr/>
          <p:nvPr/>
        </p:nvSpPr>
        <p:spPr bwMode="auto">
          <a:xfrm>
            <a:off x="3296753" y="7146631"/>
            <a:ext cx="697337" cy="293351"/>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Fin</a:t>
            </a:r>
          </a:p>
        </p:txBody>
      </p:sp>
      <p:cxnSp>
        <p:nvCxnSpPr>
          <p:cNvPr id="77" name="Conector recto de flecha 76">
            <a:extLst>
              <a:ext uri="{FF2B5EF4-FFF2-40B4-BE49-F238E27FC236}">
                <a16:creationId xmlns:a16="http://schemas.microsoft.com/office/drawing/2014/main" id="{8ED424E2-1C92-406C-A49F-EB2A899B21F4}"/>
              </a:ext>
            </a:extLst>
          </p:cNvPr>
          <p:cNvCxnSpPr>
            <a:stCxn id="37" idx="2"/>
            <a:endCxn id="75" idx="0"/>
          </p:cNvCxnSpPr>
          <p:nvPr/>
        </p:nvCxnSpPr>
        <p:spPr bwMode="auto">
          <a:xfrm>
            <a:off x="3641183" y="6662941"/>
            <a:ext cx="4239" cy="48369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714928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1169551"/>
          </a:xfrm>
          <a:prstGeom prst="rect">
            <a:avLst/>
          </a:prstGeom>
          <a:noFill/>
        </p:spPr>
        <p:txBody>
          <a:bodyPr wrap="square" rtlCol="0">
            <a:spAutoFit/>
          </a:bodyPr>
          <a:lstStyle/>
          <a:p>
            <a:r>
              <a:rPr lang="es-MX" sz="1400" b="1" dirty="0"/>
              <a:t>4.3. </a:t>
            </a:r>
          </a:p>
          <a:p>
            <a:endParaRPr lang="es-MX" sz="1400" b="1" dirty="0"/>
          </a:p>
          <a:p>
            <a:pPr algn="l"/>
            <a:r>
              <a:rPr lang="es-MX" sz="1400" b="1" dirty="0"/>
              <a:t>Nombre del Procedimiento:</a:t>
            </a:r>
          </a:p>
          <a:p>
            <a:pPr algn="l"/>
            <a:r>
              <a:rPr lang="es-MX" sz="1400" b="1" dirty="0"/>
              <a:t>Impartición de Justicia Municipal en el Juzgado Calificador.</a:t>
            </a:r>
          </a:p>
          <a:p>
            <a:pPr algn="l"/>
            <a:r>
              <a:rPr lang="es-MX" sz="1400" b="1" dirty="0"/>
              <a:t> </a:t>
            </a: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745895855"/>
              </p:ext>
            </p:extLst>
          </p:nvPr>
        </p:nvGraphicFramePr>
        <p:xfrm>
          <a:off x="503790" y="2792151"/>
          <a:ext cx="5915024" cy="1063308"/>
        </p:xfrm>
        <a:graphic>
          <a:graphicData uri="http://schemas.openxmlformats.org/drawingml/2006/table">
            <a:tbl>
              <a:tblPr>
                <a:tableStyleId>{F5AB1C69-6EDB-4FF4-983F-18BD219EF322}</a:tableStyleId>
              </a:tblPr>
              <a:tblGrid>
                <a:gridCol w="1983996">
                  <a:extLst>
                    <a:ext uri="{9D8B030D-6E8A-4147-A177-3AD203B41FA5}">
                      <a16:colId xmlns:a16="http://schemas.microsoft.com/office/drawing/2014/main" val="2098473293"/>
                    </a:ext>
                  </a:extLst>
                </a:gridCol>
                <a:gridCol w="3931028">
                  <a:extLst>
                    <a:ext uri="{9D8B030D-6E8A-4147-A177-3AD203B41FA5}">
                      <a16:colId xmlns:a16="http://schemas.microsoft.com/office/drawing/2014/main" val="3446197060"/>
                    </a:ext>
                  </a:extLst>
                </a:gridCol>
              </a:tblGrid>
              <a:tr h="507677">
                <a:tc>
                  <a:txBody>
                    <a:bodyPr/>
                    <a:lstStyle/>
                    <a:p>
                      <a:pPr>
                        <a:lnSpc>
                          <a:spcPct val="107000"/>
                        </a:lnSpc>
                        <a:spcAft>
                          <a:spcPts val="0"/>
                        </a:spcAft>
                      </a:pPr>
                      <a:r>
                        <a:rPr lang="es-ES" sz="1100" dirty="0">
                          <a:effectLst/>
                          <a:latin typeface="Arial" panose="020B0604020202020204" pitchFamily="34" charset="0"/>
                          <a:cs typeface="Arial" panose="020B0604020202020204" pitchFamily="34" charset="0"/>
                        </a:rPr>
                        <a:t>Objetivo: </a:t>
                      </a:r>
                      <a:endParaRPr lang="es-MX"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lnSpc>
                          <a:spcPct val="107000"/>
                        </a:lnSpc>
                        <a:spcAft>
                          <a:spcPts val="0"/>
                        </a:spcAft>
                      </a:pPr>
                      <a:r>
                        <a:rPr lang="es-MX" sz="1100" dirty="0">
                          <a:effectLst/>
                          <a:latin typeface="Arial" panose="020B0604020202020204" pitchFamily="34" charset="0"/>
                          <a:cs typeface="Arial" panose="020B0604020202020204" pitchFamily="34" charset="0"/>
                        </a:rPr>
                        <a:t>Declarar la responsabilidad o la no responsabilidad de los presuntos infractores al Bando de Policía y Buen Gobierno y aplicar las sanciones establecidas a dicho reglamento, cuidando en todo momento se respete la dignidad humana y las garantías constitucionales de las personas presentadas a este Juzgado </a:t>
                      </a:r>
                      <a:endParaRPr lang="es-MX"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4169330342"/>
              </p:ext>
            </p:extLst>
          </p:nvPr>
        </p:nvGraphicFramePr>
        <p:xfrm>
          <a:off x="542452" y="4418747"/>
          <a:ext cx="5729759" cy="2319020"/>
        </p:xfrm>
        <a:graphic>
          <a:graphicData uri="http://schemas.openxmlformats.org/drawingml/2006/table">
            <a:tbl>
              <a:tblPr>
                <a:tableStyleId>{5C22544A-7EE6-4342-B048-85BDC9FD1C3A}</a:tableStyleId>
              </a:tblPr>
              <a:tblGrid>
                <a:gridCol w="1944973">
                  <a:extLst>
                    <a:ext uri="{9D8B030D-6E8A-4147-A177-3AD203B41FA5}">
                      <a16:colId xmlns:a16="http://schemas.microsoft.com/office/drawing/2014/main" val="1684066273"/>
                    </a:ext>
                  </a:extLst>
                </a:gridCol>
                <a:gridCol w="3784786">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100" dirty="0">
                          <a:effectLst/>
                          <a:latin typeface="Arial" panose="020B0604020202020204" pitchFamily="34" charset="0"/>
                          <a:cs typeface="Arial" panose="020B0604020202020204" pitchFamily="34" charset="0"/>
                        </a:rPr>
                        <a:t>Políticas de Operación: </a:t>
                      </a:r>
                      <a:endParaRPr lang="es-MX"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s-MX" sz="1100" dirty="0">
                          <a:effectLst/>
                          <a:latin typeface="Arial" panose="020B0604020202020204" pitchFamily="34" charset="0"/>
                          <a:cs typeface="Arial" panose="020B0604020202020204" pitchFamily="34" charset="0"/>
                        </a:rPr>
                        <a:t>El procedimiento en materia de infracciones al Bando de Policía y Buen Gobierno, se substanciará en una sola audiencia. El procedimiento será oral y se realizará de manera pronta y expedita sin más formalidades que las establecidas en este Bando.</a:t>
                      </a:r>
                    </a:p>
                    <a:p>
                      <a:pPr algn="just">
                        <a:lnSpc>
                          <a:spcPct val="107000"/>
                        </a:lnSpc>
                        <a:spcAft>
                          <a:spcPts val="0"/>
                        </a:spcAft>
                      </a:pPr>
                      <a:r>
                        <a:rPr lang="es-MX" sz="1100" dirty="0">
                          <a:effectLst/>
                          <a:latin typeface="Arial" panose="020B0604020202020204" pitchFamily="34" charset="0"/>
                          <a:cs typeface="Arial" panose="020B0604020202020204" pitchFamily="34" charset="0"/>
                        </a:rPr>
                        <a:t>Las audiencias que celebre el Juez(a) Calificador(a) serán públicas, excepto las que por ley tengan que ser privadas.  En todos los procedimientos del Juzgado Calificador, se respetarán las Garantías de Previa Audiencia y el Derecho de Petición, consagrados en la Constitución Política de los Estados Unidos Mexicanos. </a:t>
                      </a:r>
                    </a:p>
                    <a:p>
                      <a:pPr algn="just">
                        <a:lnSpc>
                          <a:spcPct val="107000"/>
                        </a:lnSpc>
                        <a:spcAft>
                          <a:spcPts val="0"/>
                        </a:spcAft>
                      </a:pPr>
                      <a:endParaRPr lang="es-MX" sz="1100" dirty="0">
                        <a:effectLst/>
                        <a:latin typeface="Arial" panose="020B0604020202020204" pitchFamily="34" charset="0"/>
                        <a:cs typeface="Arial" panose="020B0604020202020204" pitchFamily="34" charset="0"/>
                      </a:endParaRPr>
                    </a:p>
                    <a:p>
                      <a:pPr algn="just">
                        <a:lnSpc>
                          <a:spcPct val="107000"/>
                        </a:lnSpc>
                        <a:spcAft>
                          <a:spcPts val="0"/>
                        </a:spcAft>
                      </a:pPr>
                      <a:r>
                        <a:rPr lang="es-MX" sz="1100" dirty="0">
                          <a:effectLst/>
                          <a:latin typeface="Arial" panose="020B0604020202020204" pitchFamily="34" charset="0"/>
                          <a:cs typeface="Arial" panose="020B0604020202020204" pitchFamily="34" charset="0"/>
                        </a:rPr>
                        <a:t>  </a:t>
                      </a:r>
                      <a:endParaRPr lang="es-MX"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2DC5DFB0-094F-437B-8FBF-E3549EB89C5B}"/>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FC2A9C34-9D4B-4B40-8AE4-B3DA1CFB0A1F}"/>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067E0C82-B517-40FC-97FA-0B409F9393E7}"/>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0057BAC1-8B04-4B3F-AB89-9DBD0D78DB45}"/>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pic>
        <p:nvPicPr>
          <p:cNvPr id="10" name="Picture 2077" descr="Resultado de imagen para ayuntamiento de tlatlauquitepec">
            <a:hlinkClick r:id="rId2"/>
            <a:extLst>
              <a:ext uri="{FF2B5EF4-FFF2-40B4-BE49-F238E27FC236}">
                <a16:creationId xmlns:a16="http://schemas.microsoft.com/office/drawing/2014/main" id="{2DC936CD-BA71-4298-9A0B-A897507F67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DABD3CDC-D3C3-4900-AD4E-D0CD2818FC8B}"/>
              </a:ext>
            </a:extLst>
          </p:cNvPr>
          <p:cNvGraphicFramePr>
            <a:graphicFrameLocks noGrp="1"/>
          </p:cNvGraphicFramePr>
          <p:nvPr>
            <p:extLst>
              <p:ext uri="{D42A27DB-BD31-4B8C-83A1-F6EECF244321}">
                <p14:modId xmlns:p14="http://schemas.microsoft.com/office/powerpoint/2010/main" val="773150476"/>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16 de 28</a:t>
                      </a:r>
                    </a:p>
                  </a:txBody>
                  <a:tcPr/>
                </a:tc>
                <a:extLst>
                  <a:ext uri="{0D108BD9-81ED-4DB2-BD59-A6C34878D82A}">
                    <a16:rowId xmlns:a16="http://schemas.microsoft.com/office/drawing/2014/main" val="2061326865"/>
                  </a:ext>
                </a:extLst>
              </a:tr>
            </a:tbl>
          </a:graphicData>
        </a:graphic>
      </p:graphicFrame>
      <p:graphicFrame>
        <p:nvGraphicFramePr>
          <p:cNvPr id="12" name="Tabla 11">
            <a:extLst>
              <a:ext uri="{FF2B5EF4-FFF2-40B4-BE49-F238E27FC236}">
                <a16:creationId xmlns:a16="http://schemas.microsoft.com/office/drawing/2014/main" id="{F5817D53-DF97-4A3F-A4F1-BF99C384E3B8}"/>
              </a:ext>
            </a:extLst>
          </p:cNvPr>
          <p:cNvGraphicFramePr>
            <a:graphicFrameLocks noGrp="1"/>
          </p:cNvGraphicFramePr>
          <p:nvPr>
            <p:extLst>
              <p:ext uri="{D42A27DB-BD31-4B8C-83A1-F6EECF244321}">
                <p14:modId xmlns:p14="http://schemas.microsoft.com/office/powerpoint/2010/main" val="1472908000"/>
              </p:ext>
            </p:extLst>
          </p:nvPr>
        </p:nvGraphicFramePr>
        <p:xfrm>
          <a:off x="1947291"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Tree>
    <p:extLst>
      <p:ext uri="{BB962C8B-B14F-4D97-AF65-F5344CB8AC3E}">
        <p14:creationId xmlns:p14="http://schemas.microsoft.com/office/powerpoint/2010/main" val="264833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7A1DCE8-0CC9-461E-88BB-0249BF100E82}"/>
              </a:ext>
            </a:extLst>
          </p:cNvPr>
          <p:cNvSpPr txBox="1"/>
          <p:nvPr/>
        </p:nvSpPr>
        <p:spPr>
          <a:xfrm>
            <a:off x="490465" y="1163960"/>
            <a:ext cx="5241884" cy="738664"/>
          </a:xfrm>
          <a:prstGeom prst="rect">
            <a:avLst/>
          </a:prstGeom>
          <a:noFill/>
        </p:spPr>
        <p:txBody>
          <a:bodyPr wrap="none" rtlCol="0">
            <a:spAutoFit/>
          </a:bodyPr>
          <a:lstStyle/>
          <a:p>
            <a:pPr algn="l"/>
            <a:r>
              <a:rPr lang="es-MX" sz="1400" b="1" dirty="0"/>
              <a:t>Nombre del Procedimiento:</a:t>
            </a:r>
          </a:p>
          <a:p>
            <a:pPr algn="l"/>
            <a:r>
              <a:rPr lang="es-MX" sz="1400" b="1" dirty="0"/>
              <a:t>Impartición de Justicia Municipal en el Juzgado Calificador.</a:t>
            </a:r>
          </a:p>
          <a:p>
            <a:pPr algn="l"/>
            <a:endParaRPr lang="es-MX" sz="1400" b="1" dirty="0"/>
          </a:p>
        </p:txBody>
      </p:sp>
      <p:graphicFrame>
        <p:nvGraphicFramePr>
          <p:cNvPr id="5" name="Tabla 4">
            <a:extLst>
              <a:ext uri="{FF2B5EF4-FFF2-40B4-BE49-F238E27FC236}">
                <a16:creationId xmlns:a16="http://schemas.microsoft.com/office/drawing/2014/main" id="{A518F964-5352-49A1-96AB-759DB6C28C58}"/>
              </a:ext>
            </a:extLst>
          </p:cNvPr>
          <p:cNvGraphicFramePr>
            <a:graphicFrameLocks noGrp="1"/>
          </p:cNvGraphicFramePr>
          <p:nvPr>
            <p:extLst>
              <p:ext uri="{D42A27DB-BD31-4B8C-83A1-F6EECF244321}">
                <p14:modId xmlns:p14="http://schemas.microsoft.com/office/powerpoint/2010/main" val="2391130444"/>
              </p:ext>
            </p:extLst>
          </p:nvPr>
        </p:nvGraphicFramePr>
        <p:xfrm>
          <a:off x="476672" y="1861401"/>
          <a:ext cx="5904656" cy="6722693"/>
        </p:xfrm>
        <a:graphic>
          <a:graphicData uri="http://schemas.openxmlformats.org/drawingml/2006/table">
            <a:tbl>
              <a:tblPr firstRow="1" bandRow="1">
                <a:tableStyleId>{5940675A-B579-460E-94D1-54222C63F5DA}</a:tableStyleId>
              </a:tblPr>
              <a:tblGrid>
                <a:gridCol w="576064">
                  <a:extLst>
                    <a:ext uri="{9D8B030D-6E8A-4147-A177-3AD203B41FA5}">
                      <a16:colId xmlns:a16="http://schemas.microsoft.com/office/drawing/2014/main" val="849899154"/>
                    </a:ext>
                  </a:extLst>
                </a:gridCol>
                <a:gridCol w="1734454">
                  <a:extLst>
                    <a:ext uri="{9D8B030D-6E8A-4147-A177-3AD203B41FA5}">
                      <a16:colId xmlns:a16="http://schemas.microsoft.com/office/drawing/2014/main" val="3043753496"/>
                    </a:ext>
                  </a:extLst>
                </a:gridCol>
                <a:gridCol w="3594138">
                  <a:extLst>
                    <a:ext uri="{9D8B030D-6E8A-4147-A177-3AD203B41FA5}">
                      <a16:colId xmlns:a16="http://schemas.microsoft.com/office/drawing/2014/main" val="3743977267"/>
                    </a:ext>
                  </a:extLst>
                </a:gridCol>
              </a:tblGrid>
              <a:tr h="628886">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Infractor</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Sorprende en flagrancia al infractor en la comisión de una falta administrativa. </a:t>
                      </a:r>
                    </a:p>
                  </a:txBody>
                  <a:tcPr marL="68580" marR="68580" marT="0" marB="0"/>
                </a:tc>
                <a:extLst>
                  <a:ext uri="{0D108BD9-81ED-4DB2-BD59-A6C34878D82A}">
                    <a16:rowId xmlns:a16="http://schemas.microsoft.com/office/drawing/2014/main" val="736362764"/>
                  </a:ext>
                </a:extLst>
              </a:tr>
              <a:tr h="628886">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Policía Municipal</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Detiene al infractor</a:t>
                      </a:r>
                    </a:p>
                  </a:txBody>
                  <a:tcPr marL="68580" marR="68580" marT="0" marB="0"/>
                </a:tc>
                <a:extLst>
                  <a:ext uri="{0D108BD9-81ED-4DB2-BD59-A6C34878D82A}">
                    <a16:rowId xmlns:a16="http://schemas.microsoft.com/office/drawing/2014/main" val="3935992432"/>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Policía encargado del área de recepción </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Presenta al infractor ante el policía encargado del área de recepción o barandillas, éste tomará sus datos personales y elaborará la boleta mediante la cual pone al asegurado a disposición del Juez(a) Calificador(a).</a:t>
                      </a:r>
                    </a:p>
                  </a:txBody>
                  <a:tcPr marL="68580" marR="68580" marT="0" marB="0"/>
                </a:tc>
                <a:extLst>
                  <a:ext uri="{0D108BD9-81ED-4DB2-BD59-A6C34878D82A}">
                    <a16:rowId xmlns:a16="http://schemas.microsoft.com/office/drawing/2014/main" val="3657339292"/>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Medico Legista</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Cuando la persona presentada se encuentre en estado de ebriedad bajo el influjo de estupefacientes o sustancias psicotrópicas, la Autoridad Calificadora solicitará al médico que previo examen que practique, determine el estado físico y mental del probable infractor</a:t>
                      </a:r>
                    </a:p>
                  </a:txBody>
                  <a:tcPr marL="68580" marR="68580" marT="0" marB="0"/>
                </a:tc>
                <a:extLst>
                  <a:ext uri="{0D108BD9-81ED-4DB2-BD59-A6C34878D82A}">
                    <a16:rowId xmlns:a16="http://schemas.microsoft.com/office/drawing/2014/main" val="4175772796"/>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Juez(a) Calificador(a)</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Radicado el asunto ante el Juez(a) Calificador(a), éste procederá a informar al probable infractor, sobre las infracciones que se le imputan y los derechos que tiene, ingresándolo al sistema de faltas administrativas y desarrollándose la audiencia. </a:t>
                      </a:r>
                    </a:p>
                  </a:txBody>
                  <a:tcPr marL="68580" marR="68580" marT="0" marB="0"/>
                </a:tc>
                <a:extLst>
                  <a:ext uri="{0D108BD9-81ED-4DB2-BD59-A6C34878D82A}">
                    <a16:rowId xmlns:a16="http://schemas.microsoft.com/office/drawing/2014/main" val="1473386933"/>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Juez(a) Calificador(a)</a:t>
                      </a:r>
                    </a:p>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Si el presunto infractor resulta no ser responsable de la falta imputada, así lo asentará y resolverá ordenando su libertad inmediata. Si resulta responsable, notificará la resolución y hará del conocimiento del infractor el beneficio que tiene para conmutar la sanción, obteniendo el beneficio de cubrir la multa o purgar el arresto que le corresponda. </a:t>
                      </a:r>
                    </a:p>
                  </a:txBody>
                  <a:tcPr marL="68580" marR="68580" marT="0" marB="0"/>
                </a:tc>
                <a:extLst>
                  <a:ext uri="{0D108BD9-81ED-4DB2-BD59-A6C34878D82A}">
                    <a16:rowId xmlns:a16="http://schemas.microsoft.com/office/drawing/2014/main" val="3905927076"/>
                  </a:ext>
                </a:extLst>
              </a:tr>
            </a:tbl>
          </a:graphicData>
        </a:graphic>
      </p:graphicFrame>
      <p:pic>
        <p:nvPicPr>
          <p:cNvPr id="7" name="Picture 2077" descr="Resultado de imagen para ayuntamiento de tlatlauquitepec">
            <a:hlinkClick r:id="rId2"/>
            <a:extLst>
              <a:ext uri="{FF2B5EF4-FFF2-40B4-BE49-F238E27FC236}">
                <a16:creationId xmlns:a16="http://schemas.microsoft.com/office/drawing/2014/main" id="{1BE50356-1003-41CE-B403-869624DAA4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465" y="249081"/>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a 7">
            <a:extLst>
              <a:ext uri="{FF2B5EF4-FFF2-40B4-BE49-F238E27FC236}">
                <a16:creationId xmlns:a16="http://schemas.microsoft.com/office/drawing/2014/main" id="{17E5444B-58E0-4A44-A817-ABD60B632BFE}"/>
              </a:ext>
            </a:extLst>
          </p:cNvPr>
          <p:cNvGraphicFramePr>
            <a:graphicFrameLocks noGrp="1"/>
          </p:cNvGraphicFramePr>
          <p:nvPr>
            <p:extLst>
              <p:ext uri="{D42A27DB-BD31-4B8C-83A1-F6EECF244321}">
                <p14:modId xmlns:p14="http://schemas.microsoft.com/office/powerpoint/2010/main" val="3674918455"/>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17 de 28</a:t>
                      </a:r>
                    </a:p>
                  </a:txBody>
                  <a:tcPr/>
                </a:tc>
                <a:extLst>
                  <a:ext uri="{0D108BD9-81ED-4DB2-BD59-A6C34878D82A}">
                    <a16:rowId xmlns:a16="http://schemas.microsoft.com/office/drawing/2014/main" val="2061326865"/>
                  </a:ext>
                </a:extLst>
              </a:tr>
            </a:tbl>
          </a:graphicData>
        </a:graphic>
      </p:graphicFrame>
      <p:graphicFrame>
        <p:nvGraphicFramePr>
          <p:cNvPr id="9" name="Tabla 8">
            <a:extLst>
              <a:ext uri="{FF2B5EF4-FFF2-40B4-BE49-F238E27FC236}">
                <a16:creationId xmlns:a16="http://schemas.microsoft.com/office/drawing/2014/main" id="{2C6D82E1-0CEF-45CF-86CA-22C0786A9FAD}"/>
              </a:ext>
            </a:extLst>
          </p:cNvPr>
          <p:cNvGraphicFramePr>
            <a:graphicFrameLocks noGrp="1"/>
          </p:cNvGraphicFramePr>
          <p:nvPr>
            <p:extLst>
              <p:ext uri="{D42A27DB-BD31-4B8C-83A1-F6EECF244321}">
                <p14:modId xmlns:p14="http://schemas.microsoft.com/office/powerpoint/2010/main" val="3920237333"/>
              </p:ext>
            </p:extLst>
          </p:nvPr>
        </p:nvGraphicFramePr>
        <p:xfrm>
          <a:off x="1947291"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Tree>
    <p:extLst>
      <p:ext uri="{BB962C8B-B14F-4D97-AF65-F5344CB8AC3E}">
        <p14:creationId xmlns:p14="http://schemas.microsoft.com/office/powerpoint/2010/main" val="2753800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379DA0A3-B492-4E65-AA32-1DB5FD926FD6}"/>
              </a:ext>
            </a:extLst>
          </p:cNvPr>
          <p:cNvGraphicFramePr>
            <a:graphicFrameLocks noGrp="1"/>
          </p:cNvGraphicFramePr>
          <p:nvPr>
            <p:extLst>
              <p:ext uri="{D42A27DB-BD31-4B8C-83A1-F6EECF244321}">
                <p14:modId xmlns:p14="http://schemas.microsoft.com/office/powerpoint/2010/main" val="3140698460"/>
              </p:ext>
            </p:extLst>
          </p:nvPr>
        </p:nvGraphicFramePr>
        <p:xfrm>
          <a:off x="476672" y="2310036"/>
          <a:ext cx="5904656" cy="5554330"/>
        </p:xfrm>
        <a:graphic>
          <a:graphicData uri="http://schemas.openxmlformats.org/drawingml/2006/table">
            <a:tbl>
              <a:tblPr firstRow="1" bandRow="1">
                <a:tableStyleId>{5940675A-B579-460E-94D1-54222C63F5DA}</a:tableStyleId>
              </a:tblPr>
              <a:tblGrid>
                <a:gridCol w="648072">
                  <a:extLst>
                    <a:ext uri="{9D8B030D-6E8A-4147-A177-3AD203B41FA5}">
                      <a16:colId xmlns:a16="http://schemas.microsoft.com/office/drawing/2014/main" val="849899154"/>
                    </a:ext>
                  </a:extLst>
                </a:gridCol>
                <a:gridCol w="1662446">
                  <a:extLst>
                    <a:ext uri="{9D8B030D-6E8A-4147-A177-3AD203B41FA5}">
                      <a16:colId xmlns:a16="http://schemas.microsoft.com/office/drawing/2014/main" val="3043753496"/>
                    </a:ext>
                  </a:extLst>
                </a:gridCol>
                <a:gridCol w="3594138">
                  <a:extLst>
                    <a:ext uri="{9D8B030D-6E8A-4147-A177-3AD203B41FA5}">
                      <a16:colId xmlns:a16="http://schemas.microsoft.com/office/drawing/2014/main" val="3743977267"/>
                    </a:ext>
                  </a:extLst>
                </a:gridCol>
              </a:tblGrid>
              <a:tr h="628886">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Policía encargado del área de recepción </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 conducirá al infractor ante el policía encargado del área de recepción o barandillas y depositará sus pertenencias personales para lo cual se levantará el inventario correspondiente, este deberá ser ingresado a la celda que corresponda, dándole oportunidad de realizar una llamada a algún familiar para que le informe de su situación. </a:t>
                      </a:r>
                    </a:p>
                  </a:txBody>
                  <a:tcPr marL="68580" marR="68580" marT="0" marB="0"/>
                </a:tc>
                <a:extLst>
                  <a:ext uri="{0D108BD9-81ED-4DB2-BD59-A6C34878D82A}">
                    <a16:rowId xmlns:a16="http://schemas.microsoft.com/office/drawing/2014/main" val="736362764"/>
                  </a:ext>
                </a:extLst>
              </a:tr>
              <a:tr h="628886">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Juez(a) Calificador(a)</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Una vez ingresado a las celdas el arrestado podrá conmutar el pago de su falta mediante multa o mediante arresto por máximo 36 horas. Dicho pago se realizara mediante previa impresión de su orden de pago en los siguientes lugares: </a:t>
                      </a:r>
                    </a:p>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 JUZGADO CALIFICADOR (en caso de traer consigo el monto de la multa al momento de su arresto). </a:t>
                      </a:r>
                    </a:p>
                  </a:txBody>
                  <a:tcPr marL="68580" marR="68580" marT="0" marB="0"/>
                </a:tc>
                <a:extLst>
                  <a:ext uri="{0D108BD9-81ED-4DB2-BD59-A6C34878D82A}">
                    <a16:rowId xmlns:a16="http://schemas.microsoft.com/office/drawing/2014/main" val="3935992432"/>
                  </a:ext>
                </a:extLst>
              </a:tr>
              <a:tr h="32833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Tesorería Municipal</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Realiza el cobro de la multa y emite recibe de pago</a:t>
                      </a:r>
                    </a:p>
                  </a:txBody>
                  <a:tcPr marL="68580" marR="68580" marT="0" marB="0"/>
                </a:tc>
                <a:extLst>
                  <a:ext uri="{0D108BD9-81ED-4DB2-BD59-A6C34878D82A}">
                    <a16:rowId xmlns:a16="http://schemas.microsoft.com/office/drawing/2014/main" val="3657339292"/>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Juez(a) Calificador(a)</a:t>
                      </a:r>
                    </a:p>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Recibe el ticket de pago ingresa el folio, hora y fecha de pago al sistema.</a:t>
                      </a:r>
                    </a:p>
                  </a:txBody>
                  <a:tcPr marL="68580" marR="68580" marT="0" marB="0"/>
                </a:tc>
                <a:extLst>
                  <a:ext uri="{0D108BD9-81ED-4DB2-BD59-A6C34878D82A}">
                    <a16:rowId xmlns:a16="http://schemas.microsoft.com/office/drawing/2014/main" val="4175772796"/>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Policía encargado del área de recepción </a:t>
                      </a:r>
                    </a:p>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 infractor firma su hora de salida </a:t>
                      </a:r>
                    </a:p>
                  </a:txBody>
                  <a:tcPr marL="68580" marR="68580" marT="0" marB="0"/>
                </a:tc>
                <a:extLst>
                  <a:ext uri="{0D108BD9-81ED-4DB2-BD59-A6C34878D82A}">
                    <a16:rowId xmlns:a16="http://schemas.microsoft.com/office/drawing/2014/main" val="1473386933"/>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Infractor</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Recibe sus pertenencias que quedaron en resguardo al momento de su ingreso</a:t>
                      </a:r>
                    </a:p>
                  </a:txBody>
                  <a:tcPr marL="68580" marR="68580" marT="0" marB="0"/>
                </a:tc>
                <a:extLst>
                  <a:ext uri="{0D108BD9-81ED-4DB2-BD59-A6C34878D82A}">
                    <a16:rowId xmlns:a16="http://schemas.microsoft.com/office/drawing/2014/main" val="3905927076"/>
                  </a:ext>
                </a:extLst>
              </a:tr>
            </a:tbl>
          </a:graphicData>
        </a:graphic>
      </p:graphicFrame>
      <p:pic>
        <p:nvPicPr>
          <p:cNvPr id="5" name="Picture 2077" descr="Resultado de imagen para ayuntamiento de tlatlauquitepec">
            <a:hlinkClick r:id="rId2"/>
            <a:extLst>
              <a:ext uri="{FF2B5EF4-FFF2-40B4-BE49-F238E27FC236}">
                <a16:creationId xmlns:a16="http://schemas.microsoft.com/office/drawing/2014/main" id="{44A3EC5A-55F3-4422-A255-706D6F36F4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465" y="249081"/>
            <a:ext cx="1336093" cy="842751"/>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CE2789C7-D4CE-4891-824D-E46DB08C2B13}"/>
              </a:ext>
            </a:extLst>
          </p:cNvPr>
          <p:cNvSpPr txBox="1"/>
          <p:nvPr/>
        </p:nvSpPr>
        <p:spPr>
          <a:xfrm>
            <a:off x="490465" y="1521713"/>
            <a:ext cx="5241884" cy="738664"/>
          </a:xfrm>
          <a:prstGeom prst="rect">
            <a:avLst/>
          </a:prstGeom>
          <a:noFill/>
        </p:spPr>
        <p:txBody>
          <a:bodyPr wrap="none" rtlCol="0">
            <a:spAutoFit/>
          </a:bodyPr>
          <a:lstStyle/>
          <a:p>
            <a:pPr algn="l"/>
            <a:r>
              <a:rPr lang="es-MX" sz="1400" b="1" dirty="0"/>
              <a:t>Nombre del Procedimiento:</a:t>
            </a:r>
          </a:p>
          <a:p>
            <a:pPr algn="l"/>
            <a:r>
              <a:rPr lang="es-MX" sz="1400" b="1" dirty="0"/>
              <a:t>Impartición de Justicia Municipal en el Juzgado Calificador.</a:t>
            </a:r>
          </a:p>
          <a:p>
            <a:pPr algn="l"/>
            <a:endParaRPr lang="es-MX" sz="1400" b="1" dirty="0"/>
          </a:p>
        </p:txBody>
      </p:sp>
      <p:graphicFrame>
        <p:nvGraphicFramePr>
          <p:cNvPr id="7" name="Tabla 6">
            <a:extLst>
              <a:ext uri="{FF2B5EF4-FFF2-40B4-BE49-F238E27FC236}">
                <a16:creationId xmlns:a16="http://schemas.microsoft.com/office/drawing/2014/main" id="{EFED1D10-608D-4CF2-9819-D999DD3DE57E}"/>
              </a:ext>
            </a:extLst>
          </p:cNvPr>
          <p:cNvGraphicFramePr>
            <a:graphicFrameLocks noGrp="1"/>
          </p:cNvGraphicFramePr>
          <p:nvPr>
            <p:extLst>
              <p:ext uri="{D42A27DB-BD31-4B8C-83A1-F6EECF244321}">
                <p14:modId xmlns:p14="http://schemas.microsoft.com/office/powerpoint/2010/main" val="3795360088"/>
              </p:ext>
            </p:extLst>
          </p:nvPr>
        </p:nvGraphicFramePr>
        <p:xfrm>
          <a:off x="1947291"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graphicFrame>
        <p:nvGraphicFramePr>
          <p:cNvPr id="8" name="Tabla 7">
            <a:extLst>
              <a:ext uri="{FF2B5EF4-FFF2-40B4-BE49-F238E27FC236}">
                <a16:creationId xmlns:a16="http://schemas.microsoft.com/office/drawing/2014/main" id="{1C5AC4E4-6970-4CC7-890A-E223E5356BF3}"/>
              </a:ext>
            </a:extLst>
          </p:cNvPr>
          <p:cNvGraphicFramePr>
            <a:graphicFrameLocks noGrp="1"/>
          </p:cNvGraphicFramePr>
          <p:nvPr>
            <p:extLst>
              <p:ext uri="{D42A27DB-BD31-4B8C-83A1-F6EECF244321}">
                <p14:modId xmlns:p14="http://schemas.microsoft.com/office/powerpoint/2010/main" val="3087790609"/>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18 de 28</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2387988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AACEBD-3E3A-467E-B43B-3260BEB759CE}"/>
              </a:ext>
            </a:extLst>
          </p:cNvPr>
          <p:cNvSpPr>
            <a:spLocks noChangeArrowheads="1"/>
          </p:cNvSpPr>
          <p:nvPr/>
        </p:nvSpPr>
        <p:spPr bwMode="auto">
          <a:xfrm>
            <a:off x="212308" y="2265766"/>
            <a:ext cx="6264696"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8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HOJA DE AUTORIZACIÓN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28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sz="1800" b="1" dirty="0">
                <a:solidFill>
                  <a:schemeClr val="bg1">
                    <a:lumMod val="50000"/>
                  </a:schemeClr>
                </a:solidFill>
                <a:ea typeface="Calibri" panose="020F0502020204030204" pitchFamily="34" charset="0"/>
                <a:cs typeface="Arial" panose="020B0604020202020204" pitchFamily="34" charset="0"/>
              </a:rPr>
              <a:t>El Presidente Municipal</a:t>
            </a:r>
            <a:r>
              <a:rPr kumimoji="0" lang="es-MX" altLang="es-MX" sz="18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 del H. Ayuntamiento de Tlatlauquitepec emite el siguiente:</a:t>
            </a: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600" b="1" dirty="0">
              <a:solidFill>
                <a:schemeClr val="bg1">
                  <a:lumMod val="50000"/>
                </a:schemeClr>
              </a:solidFill>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2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MANUAL DE PROCEDIMIENTOS DE LA SINDICATURA MUNICIPAL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chemeClr val="bg1">
                    <a:lumMod val="50000"/>
                  </a:schemeClr>
                </a:solidFill>
                <a:effectLst/>
                <a:ea typeface="Calibri" panose="020F0502020204030204" pitchFamily="34" charset="0"/>
                <a:cs typeface="Arial" panose="020B0604020202020204" pitchFamily="34" charset="0"/>
              </a:rPr>
              <a:t>Autoriza</a:t>
            </a: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chemeClr val="bg1">
                    <a:lumMod val="50000"/>
                  </a:schemeClr>
                </a:solidFill>
                <a:effectLst/>
                <a:ea typeface="Calibri" panose="020F0502020204030204" pitchFamily="34" charset="0"/>
                <a:cs typeface="Arial" panose="020B0604020202020204" pitchFamily="34" charset="0"/>
              </a:rPr>
              <a:t>Lic. Porfirio Loeza Aguilar</a:t>
            </a: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sz="1400" b="1"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Presidente Municipal</a:t>
            </a: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s-MX" altLang="es-MX" sz="1400" b="1" dirty="0">
                <a:solidFill>
                  <a:schemeClr val="bg1">
                    <a:lumMod val="50000"/>
                  </a:schemeClr>
                </a:solidFill>
                <a:cs typeface="Arial" panose="020B0604020202020204" pitchFamily="34" charset="0"/>
              </a:rPr>
              <a:t>					</a:t>
            </a:r>
          </a:p>
        </p:txBody>
      </p:sp>
      <p:sp>
        <p:nvSpPr>
          <p:cNvPr id="3" name="Line 17">
            <a:extLst>
              <a:ext uri="{FF2B5EF4-FFF2-40B4-BE49-F238E27FC236}">
                <a16:creationId xmlns:a16="http://schemas.microsoft.com/office/drawing/2014/main" id="{D8E2A30C-6912-4EE5-84CD-0E519A56CAD0}"/>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3710437B-B342-44BC-B339-FE5DA976DD7A}"/>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5">
            <a:extLst>
              <a:ext uri="{FF2B5EF4-FFF2-40B4-BE49-F238E27FC236}">
                <a16:creationId xmlns:a16="http://schemas.microsoft.com/office/drawing/2014/main" id="{D9156F93-FEB0-4054-9344-F00B38E7A7A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6">
            <a:extLst>
              <a:ext uri="{FF2B5EF4-FFF2-40B4-BE49-F238E27FC236}">
                <a16:creationId xmlns:a16="http://schemas.microsoft.com/office/drawing/2014/main" id="{6E34649A-9B53-4809-99E4-6AF65FBE878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CuadroTexto 6">
            <a:extLst>
              <a:ext uri="{FF2B5EF4-FFF2-40B4-BE49-F238E27FC236}">
                <a16:creationId xmlns:a16="http://schemas.microsoft.com/office/drawing/2014/main" id="{A17E73D4-79CC-473D-BB0D-E927B7A1D466}"/>
              </a:ext>
            </a:extLst>
          </p:cNvPr>
          <p:cNvSpPr txBox="1"/>
          <p:nvPr/>
        </p:nvSpPr>
        <p:spPr>
          <a:xfrm>
            <a:off x="479370" y="8145862"/>
            <a:ext cx="5938613" cy="338554"/>
          </a:xfrm>
          <a:prstGeom prst="rect">
            <a:avLst/>
          </a:prstGeom>
          <a:noFill/>
        </p:spPr>
        <p:txBody>
          <a:bodyPr wrap="none" rtlCol="0">
            <a:spAutoFit/>
          </a:bodyPr>
          <a:lstStyle/>
          <a:p>
            <a:r>
              <a:rPr lang="es-MX" sz="1600" b="1" dirty="0">
                <a:solidFill>
                  <a:schemeClr val="bg1">
                    <a:lumMod val="50000"/>
                  </a:schemeClr>
                </a:solidFill>
              </a:rPr>
              <a:t>REGISTRO: </a:t>
            </a:r>
            <a:r>
              <a:rPr lang="es-MX" sz="1600" b="1" dirty="0" smtClean="0">
                <a:solidFill>
                  <a:schemeClr val="bg1">
                    <a:lumMod val="50000"/>
                  </a:schemeClr>
                </a:solidFill>
              </a:rPr>
              <a:t>HATMPSM02-2018</a:t>
            </a:r>
            <a:r>
              <a:rPr lang="es-MX" sz="1600" b="1" dirty="0">
                <a:solidFill>
                  <a:schemeClr val="bg1">
                    <a:lumMod val="50000"/>
                  </a:schemeClr>
                </a:solidFill>
              </a:rPr>
              <a:t> </a:t>
            </a:r>
            <a:r>
              <a:rPr lang="es-MX" sz="1600" b="1" dirty="0" smtClean="0">
                <a:solidFill>
                  <a:schemeClr val="bg1">
                    <a:lumMod val="50000"/>
                  </a:schemeClr>
                </a:solidFill>
              </a:rPr>
              <a:t>      </a:t>
            </a:r>
            <a:r>
              <a:rPr lang="es-MX" sz="1600" b="1" dirty="0" smtClean="0">
                <a:solidFill>
                  <a:schemeClr val="bg1">
                    <a:lumMod val="50000"/>
                  </a:schemeClr>
                </a:solidFill>
              </a:rPr>
              <a:t>06 DE NOVIEMBRE 2018</a:t>
            </a:r>
            <a:endParaRPr lang="es-MX" sz="1600" b="1" dirty="0">
              <a:solidFill>
                <a:schemeClr val="bg1">
                  <a:lumMod val="50000"/>
                </a:schemeClr>
              </a:solidFill>
            </a:endParaRPr>
          </a:p>
        </p:txBody>
      </p:sp>
      <p:pic>
        <p:nvPicPr>
          <p:cNvPr id="8" name="Picture 2077" descr="Resultado de imagen para ayuntamiento de tlatlauquitepec">
            <a:hlinkClick r:id="rId2"/>
            <a:extLst>
              <a:ext uri="{FF2B5EF4-FFF2-40B4-BE49-F238E27FC236}">
                <a16:creationId xmlns:a16="http://schemas.microsoft.com/office/drawing/2014/main" id="{704B104E-536B-4C03-8E6D-D96CC606AD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2825" y="491710"/>
            <a:ext cx="1584425" cy="15432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a 8">
            <a:extLst>
              <a:ext uri="{FF2B5EF4-FFF2-40B4-BE49-F238E27FC236}">
                <a16:creationId xmlns:a16="http://schemas.microsoft.com/office/drawing/2014/main" id="{A5B918FF-0469-4326-8A73-BA913C200920}"/>
              </a:ext>
            </a:extLst>
          </p:cNvPr>
          <p:cNvGraphicFramePr>
            <a:graphicFrameLocks noGrp="1"/>
          </p:cNvGraphicFramePr>
          <p:nvPr>
            <p:extLst>
              <p:ext uri="{D42A27DB-BD31-4B8C-83A1-F6EECF244321}">
                <p14:modId xmlns:p14="http://schemas.microsoft.com/office/powerpoint/2010/main" val="972911717"/>
              </p:ext>
            </p:extLst>
          </p:nvPr>
        </p:nvGraphicFramePr>
        <p:xfrm>
          <a:off x="647655" y="6376142"/>
          <a:ext cx="5602040" cy="1310640"/>
        </p:xfrm>
        <a:graphic>
          <a:graphicData uri="http://schemas.openxmlformats.org/drawingml/2006/table">
            <a:tbl>
              <a:tblPr firstRow="1" bandRow="1">
                <a:tableStyleId>{F5AB1C69-6EDB-4FF4-983F-18BD219EF322}</a:tableStyleId>
              </a:tblPr>
              <a:tblGrid>
                <a:gridCol w="2801020">
                  <a:extLst>
                    <a:ext uri="{9D8B030D-6E8A-4147-A177-3AD203B41FA5}">
                      <a16:colId xmlns:a16="http://schemas.microsoft.com/office/drawing/2014/main" val="1759175966"/>
                    </a:ext>
                  </a:extLst>
                </a:gridCol>
                <a:gridCol w="2801020">
                  <a:extLst>
                    <a:ext uri="{9D8B030D-6E8A-4147-A177-3AD203B41FA5}">
                      <a16:colId xmlns:a16="http://schemas.microsoft.com/office/drawing/2014/main" val="897871652"/>
                    </a:ext>
                  </a:extLst>
                </a:gridCol>
              </a:tblGrid>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600" b="0" i="0" u="none" strike="noStrike" cap="none" normalizeH="0" baseline="0" dirty="0">
                          <a:ln>
                            <a:noFill/>
                          </a:ln>
                          <a:solidFill>
                            <a:schemeClr val="bg1">
                              <a:lumMod val="50000"/>
                            </a:schemeClr>
                          </a:solidFill>
                          <a:effectLst/>
                        </a:rPr>
                        <a:t>Supervisó</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600" b="1" i="0" u="none" strike="noStrike" cap="none" normalizeH="0" baseline="0" dirty="0">
                          <a:ln>
                            <a:noFill/>
                          </a:ln>
                          <a:solidFill>
                            <a:schemeClr val="bg1">
                              <a:lumMod val="50000"/>
                            </a:schemeClr>
                          </a:solidFill>
                          <a:effectLst/>
                          <a:ea typeface="Calibri" panose="020F0502020204030204" pitchFamily="34" charset="0"/>
                          <a:cs typeface="Arial" panose="020B0604020202020204" pitchFamily="34" charset="0"/>
                        </a:rPr>
                        <a:t>C. Doroteo </a:t>
                      </a:r>
                      <a:r>
                        <a:rPr kumimoji="0" lang="es-MX" altLang="es-MX" sz="1600" b="1" i="0" u="none" strike="noStrike" cap="none" normalizeH="0" baseline="0" dirty="0" smtClean="0">
                          <a:ln>
                            <a:noFill/>
                          </a:ln>
                          <a:solidFill>
                            <a:schemeClr val="bg1">
                              <a:lumMod val="50000"/>
                            </a:schemeClr>
                          </a:solidFill>
                          <a:effectLst/>
                          <a:ea typeface="Calibri" panose="020F0502020204030204" pitchFamily="34" charset="0"/>
                          <a:cs typeface="Arial" panose="020B0604020202020204" pitchFamily="34" charset="0"/>
                        </a:rPr>
                        <a:t>Zerafín </a:t>
                      </a:r>
                      <a:r>
                        <a:rPr kumimoji="0" lang="es-MX" altLang="es-MX" sz="1600" b="1" i="0" u="none" strike="noStrike" cap="none" normalizeH="0" baseline="0" dirty="0">
                          <a:ln>
                            <a:noFill/>
                          </a:ln>
                          <a:solidFill>
                            <a:schemeClr val="bg1">
                              <a:lumMod val="50000"/>
                            </a:schemeClr>
                          </a:solidFill>
                          <a:effectLst/>
                          <a:ea typeface="Calibri" panose="020F0502020204030204" pitchFamily="34" charset="0"/>
                          <a:cs typeface="Arial" panose="020B0604020202020204" pitchFamily="34" charset="0"/>
                        </a:rPr>
                        <a:t>Mirón Ordoñez</a:t>
                      </a:r>
                      <a:endParaRPr kumimoji="0" lang="es-MX" altLang="es-MX" sz="1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6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Contralor Municipal</a:t>
                      </a:r>
                    </a:p>
                    <a:p>
                      <a:endParaRPr lang="es-MX" sz="1600" dirty="0"/>
                    </a:p>
                  </a:txBody>
                  <a:tcPr/>
                </a:tc>
                <a:tc>
                  <a:txBody>
                    <a:bodyPr/>
                    <a:lstStyle/>
                    <a:p>
                      <a:pPr algn="ctr"/>
                      <a:r>
                        <a:rPr lang="es-MX" sz="1600" dirty="0">
                          <a:solidFill>
                            <a:schemeClr val="bg1">
                              <a:lumMod val="50000"/>
                            </a:schemeClr>
                          </a:solidFill>
                        </a:rPr>
                        <a:t>Recibe</a:t>
                      </a:r>
                    </a:p>
                    <a:p>
                      <a:pPr algn="ctr"/>
                      <a:r>
                        <a:rPr lang="es-MX" sz="1600" dirty="0">
                          <a:solidFill>
                            <a:schemeClr val="bg1">
                              <a:lumMod val="50000"/>
                            </a:schemeClr>
                          </a:solidFill>
                        </a:rPr>
                        <a:t> C. Sergio </a:t>
                      </a:r>
                      <a:r>
                        <a:rPr lang="es-MX" sz="1600" dirty="0" smtClean="0">
                          <a:solidFill>
                            <a:schemeClr val="bg1">
                              <a:lumMod val="50000"/>
                            </a:schemeClr>
                          </a:solidFill>
                        </a:rPr>
                        <a:t>López Moreno </a:t>
                      </a:r>
                      <a:endParaRPr lang="es-MX" sz="1600" dirty="0">
                        <a:solidFill>
                          <a:schemeClr val="bg1">
                            <a:lumMod val="50000"/>
                          </a:schemeClr>
                        </a:solidFill>
                      </a:endParaRPr>
                    </a:p>
                    <a:p>
                      <a:pPr algn="ctr"/>
                      <a:r>
                        <a:rPr lang="es-MX" sz="1600" dirty="0">
                          <a:solidFill>
                            <a:schemeClr val="bg1">
                              <a:lumMod val="50000"/>
                            </a:schemeClr>
                          </a:solidFill>
                        </a:rPr>
                        <a:t>Coordinador Jurídico de Sindicatura Municipal</a:t>
                      </a:r>
                    </a:p>
                  </a:txBody>
                  <a:tcPr/>
                </a:tc>
                <a:extLst>
                  <a:ext uri="{0D108BD9-81ED-4DB2-BD59-A6C34878D82A}">
                    <a16:rowId xmlns:a16="http://schemas.microsoft.com/office/drawing/2014/main" val="554485831"/>
                  </a:ext>
                </a:extLst>
              </a:tr>
            </a:tbl>
          </a:graphicData>
        </a:graphic>
      </p:graphicFrame>
    </p:spTree>
    <p:extLst>
      <p:ext uri="{BB962C8B-B14F-4D97-AF65-F5344CB8AC3E}">
        <p14:creationId xmlns:p14="http://schemas.microsoft.com/office/powerpoint/2010/main" val="951313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32" name="Tabla 231">
            <a:extLst>
              <a:ext uri="{FF2B5EF4-FFF2-40B4-BE49-F238E27FC236}">
                <a16:creationId xmlns:a16="http://schemas.microsoft.com/office/drawing/2014/main" id="{B3A8CAE5-BBBD-4B8E-AC1F-BCBC610EA3E4}"/>
              </a:ext>
            </a:extLst>
          </p:cNvPr>
          <p:cNvGraphicFramePr>
            <a:graphicFrameLocks noGrp="1"/>
          </p:cNvGraphicFramePr>
          <p:nvPr>
            <p:extLst>
              <p:ext uri="{D42A27DB-BD31-4B8C-83A1-F6EECF244321}">
                <p14:modId xmlns:p14="http://schemas.microsoft.com/office/powerpoint/2010/main" val="1166409390"/>
              </p:ext>
            </p:extLst>
          </p:nvPr>
        </p:nvGraphicFramePr>
        <p:xfrm>
          <a:off x="507038" y="933572"/>
          <a:ext cx="5760640" cy="368352"/>
        </p:xfrm>
        <a:graphic>
          <a:graphicData uri="http://schemas.openxmlformats.org/drawingml/2006/table">
            <a:tbl>
              <a:tblPr firstRow="1" bandRow="1">
                <a:tableStyleId>{2D5ABB26-0587-4C30-8999-92F81FD0307C}</a:tableStyleId>
              </a:tblPr>
              <a:tblGrid>
                <a:gridCol w="5760640">
                  <a:extLst>
                    <a:ext uri="{9D8B030D-6E8A-4147-A177-3AD203B41FA5}">
                      <a16:colId xmlns:a16="http://schemas.microsoft.com/office/drawing/2014/main" val="1877250597"/>
                    </a:ext>
                  </a:extLst>
                </a:gridCol>
              </a:tblGrid>
              <a:tr h="368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b="1" dirty="0">
                          <a:latin typeface="Arial" panose="020B0604020202020204" pitchFamily="34" charset="0"/>
                          <a:cs typeface="Arial" panose="020B0604020202020204" pitchFamily="34" charset="0"/>
                        </a:rPr>
                        <a:t>Diagrama de Flujo:  </a:t>
                      </a:r>
                      <a:r>
                        <a:rPr lang="es-MX" sz="1100" b="1" dirty="0"/>
                        <a:t>Impartición de Justicia Municipal en el Juzgado Calificador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8094235"/>
                  </a:ext>
                </a:extLst>
              </a:tr>
            </a:tbl>
          </a:graphicData>
        </a:graphic>
      </p:graphicFrame>
      <p:pic>
        <p:nvPicPr>
          <p:cNvPr id="45" name="Picture 2077" descr="Resultado de imagen para ayuntamiento de tlatlauquitepec">
            <a:hlinkClick r:id="rId2"/>
            <a:extLst>
              <a:ext uri="{FF2B5EF4-FFF2-40B4-BE49-F238E27FC236}">
                <a16:creationId xmlns:a16="http://schemas.microsoft.com/office/drawing/2014/main" id="{21EA1B06-656A-48B1-931F-DCF7E207D0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9716" y="99209"/>
            <a:ext cx="1213591" cy="63247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6" name="Tabla 45">
            <a:extLst>
              <a:ext uri="{FF2B5EF4-FFF2-40B4-BE49-F238E27FC236}">
                <a16:creationId xmlns:a16="http://schemas.microsoft.com/office/drawing/2014/main" id="{97463A22-4314-4A99-9023-743DA12AB5FA}"/>
              </a:ext>
            </a:extLst>
          </p:cNvPr>
          <p:cNvGraphicFramePr>
            <a:graphicFrameLocks noGrp="1"/>
          </p:cNvGraphicFramePr>
          <p:nvPr>
            <p:extLst>
              <p:ext uri="{D42A27DB-BD31-4B8C-83A1-F6EECF244321}">
                <p14:modId xmlns:p14="http://schemas.microsoft.com/office/powerpoint/2010/main" val="202826999"/>
              </p:ext>
            </p:extLst>
          </p:nvPr>
        </p:nvGraphicFramePr>
        <p:xfrm>
          <a:off x="5181600" y="8912203"/>
          <a:ext cx="1311275" cy="370840"/>
        </p:xfrm>
        <a:graphic>
          <a:graphicData uri="http://schemas.openxmlformats.org/drawingml/2006/table">
            <a:tbl>
              <a:tblPr firstRow="1" bandRow="1">
                <a:tableStyleId>{F5AB1C69-6EDB-4FF4-983F-18BD219EF322}</a:tableStyleId>
              </a:tblPr>
              <a:tblGrid>
                <a:gridCol w="1311275">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19 de 28</a:t>
                      </a:r>
                    </a:p>
                  </a:txBody>
                  <a:tcPr/>
                </a:tc>
                <a:extLst>
                  <a:ext uri="{0D108BD9-81ED-4DB2-BD59-A6C34878D82A}">
                    <a16:rowId xmlns:a16="http://schemas.microsoft.com/office/drawing/2014/main" val="2061326865"/>
                  </a:ext>
                </a:extLst>
              </a:tr>
            </a:tbl>
          </a:graphicData>
        </a:graphic>
      </p:graphicFrame>
      <p:graphicFrame>
        <p:nvGraphicFramePr>
          <p:cNvPr id="3" name="Tabla 2">
            <a:extLst>
              <a:ext uri="{FF2B5EF4-FFF2-40B4-BE49-F238E27FC236}">
                <a16:creationId xmlns:a16="http://schemas.microsoft.com/office/drawing/2014/main" id="{C8A9D045-D946-433E-9DF2-D1B882317A1B}"/>
              </a:ext>
            </a:extLst>
          </p:cNvPr>
          <p:cNvGraphicFramePr>
            <a:graphicFrameLocks noGrp="1"/>
          </p:cNvGraphicFramePr>
          <p:nvPr>
            <p:extLst>
              <p:ext uri="{D42A27DB-BD31-4B8C-83A1-F6EECF244321}">
                <p14:modId xmlns:p14="http://schemas.microsoft.com/office/powerpoint/2010/main" val="198376857"/>
              </p:ext>
            </p:extLst>
          </p:nvPr>
        </p:nvGraphicFramePr>
        <p:xfrm>
          <a:off x="507038" y="1301924"/>
          <a:ext cx="5760640" cy="7525504"/>
        </p:xfrm>
        <a:graphic>
          <a:graphicData uri="http://schemas.openxmlformats.org/drawingml/2006/table">
            <a:tbl>
              <a:tblPr firstRow="1" bandRow="1">
                <a:tableStyleId>{2D5ABB26-0587-4C30-8999-92F81FD0307C}</a:tableStyleId>
              </a:tblPr>
              <a:tblGrid>
                <a:gridCol w="1440160">
                  <a:extLst>
                    <a:ext uri="{9D8B030D-6E8A-4147-A177-3AD203B41FA5}">
                      <a16:colId xmlns:a16="http://schemas.microsoft.com/office/drawing/2014/main" val="3345446361"/>
                    </a:ext>
                  </a:extLst>
                </a:gridCol>
                <a:gridCol w="1440160">
                  <a:extLst>
                    <a:ext uri="{9D8B030D-6E8A-4147-A177-3AD203B41FA5}">
                      <a16:colId xmlns:a16="http://schemas.microsoft.com/office/drawing/2014/main" val="4174979297"/>
                    </a:ext>
                  </a:extLst>
                </a:gridCol>
                <a:gridCol w="1440160">
                  <a:extLst>
                    <a:ext uri="{9D8B030D-6E8A-4147-A177-3AD203B41FA5}">
                      <a16:colId xmlns:a16="http://schemas.microsoft.com/office/drawing/2014/main" val="3132297280"/>
                    </a:ext>
                  </a:extLst>
                </a:gridCol>
                <a:gridCol w="1440160">
                  <a:extLst>
                    <a:ext uri="{9D8B030D-6E8A-4147-A177-3AD203B41FA5}">
                      <a16:colId xmlns:a16="http://schemas.microsoft.com/office/drawing/2014/main" val="558163745"/>
                    </a:ext>
                  </a:extLst>
                </a:gridCol>
              </a:tblGrid>
              <a:tr h="576064">
                <a:tc>
                  <a:txBody>
                    <a:bodyPr/>
                    <a:lstStyle/>
                    <a:p>
                      <a:pPr algn="ctr"/>
                      <a:r>
                        <a:rPr lang="es-MX" sz="1200" dirty="0">
                          <a:latin typeface="Arial" panose="020B0604020202020204" pitchFamily="34" charset="0"/>
                          <a:cs typeface="Arial" panose="020B0604020202020204" pitchFamily="34" charset="0"/>
                        </a:rPr>
                        <a:t>Infractor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dirty="0">
                          <a:latin typeface="Arial" panose="020B0604020202020204" pitchFamily="34" charset="0"/>
                          <a:cs typeface="Arial" panose="020B0604020202020204" pitchFamily="34" charset="0"/>
                        </a:rPr>
                        <a:t>Policía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dirty="0">
                          <a:latin typeface="Arial" panose="020B0604020202020204" pitchFamily="34" charset="0"/>
                          <a:cs typeface="Arial" panose="020B0604020202020204" pitchFamily="34" charset="0"/>
                        </a:rPr>
                        <a:t>Juez(a) Calificador(a)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dirty="0">
                          <a:latin typeface="Arial" panose="020B0604020202020204" pitchFamily="34" charset="0"/>
                          <a:cs typeface="Arial" panose="020B0604020202020204" pitchFamily="34" charset="0"/>
                        </a:rPr>
                        <a:t>Tesorería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0385452"/>
                  </a:ext>
                </a:extLst>
              </a:tr>
              <a:tr h="3672408">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7230801"/>
                  </a:ext>
                </a:extLst>
              </a:tr>
            </a:tbl>
          </a:graphicData>
        </a:graphic>
      </p:graphicFrame>
      <p:sp>
        <p:nvSpPr>
          <p:cNvPr id="4" name="Diagrama de flujo: terminador 3">
            <a:extLst>
              <a:ext uri="{FF2B5EF4-FFF2-40B4-BE49-F238E27FC236}">
                <a16:creationId xmlns:a16="http://schemas.microsoft.com/office/drawing/2014/main" id="{017DD314-2B4E-48C3-8642-E79385FC5B8A}"/>
              </a:ext>
            </a:extLst>
          </p:cNvPr>
          <p:cNvSpPr/>
          <p:nvPr/>
        </p:nvSpPr>
        <p:spPr bwMode="auto">
          <a:xfrm>
            <a:off x="836712" y="2022004"/>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Inicio</a:t>
            </a:r>
          </a:p>
        </p:txBody>
      </p:sp>
      <p:sp>
        <p:nvSpPr>
          <p:cNvPr id="5" name="Diagrama de flujo: proceso 4">
            <a:extLst>
              <a:ext uri="{FF2B5EF4-FFF2-40B4-BE49-F238E27FC236}">
                <a16:creationId xmlns:a16="http://schemas.microsoft.com/office/drawing/2014/main" id="{AB36C6AB-0BA8-4A21-815A-24485792E792}"/>
              </a:ext>
            </a:extLst>
          </p:cNvPr>
          <p:cNvSpPr/>
          <p:nvPr/>
        </p:nvSpPr>
        <p:spPr bwMode="auto">
          <a:xfrm>
            <a:off x="836712" y="2827812"/>
            <a:ext cx="914400" cy="43204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Comete Infracción</a:t>
            </a:r>
          </a:p>
        </p:txBody>
      </p:sp>
      <p:sp>
        <p:nvSpPr>
          <p:cNvPr id="6" name="Diagrama de flujo: proceso 5">
            <a:extLst>
              <a:ext uri="{FF2B5EF4-FFF2-40B4-BE49-F238E27FC236}">
                <a16:creationId xmlns:a16="http://schemas.microsoft.com/office/drawing/2014/main" id="{E2A68E9A-A574-42C7-8488-5CE0C4A168DC}"/>
              </a:ext>
            </a:extLst>
          </p:cNvPr>
          <p:cNvSpPr/>
          <p:nvPr/>
        </p:nvSpPr>
        <p:spPr bwMode="auto">
          <a:xfrm>
            <a:off x="2204864" y="2809565"/>
            <a:ext cx="914400" cy="43204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Arrestan al infractor</a:t>
            </a:r>
          </a:p>
        </p:txBody>
      </p:sp>
      <p:sp>
        <p:nvSpPr>
          <p:cNvPr id="7" name="Diagrama de flujo: proceso 6">
            <a:extLst>
              <a:ext uri="{FF2B5EF4-FFF2-40B4-BE49-F238E27FC236}">
                <a16:creationId xmlns:a16="http://schemas.microsoft.com/office/drawing/2014/main" id="{EE0668B5-1F99-4440-80DE-83F407016798}"/>
              </a:ext>
            </a:extLst>
          </p:cNvPr>
          <p:cNvSpPr/>
          <p:nvPr/>
        </p:nvSpPr>
        <p:spPr bwMode="auto">
          <a:xfrm>
            <a:off x="2060848" y="3620899"/>
            <a:ext cx="1202432" cy="71455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Se toman datos del infractor, se elabora boleta y se pone a disposición del Jugado Calificador</a:t>
            </a:r>
          </a:p>
        </p:txBody>
      </p:sp>
      <p:sp>
        <p:nvSpPr>
          <p:cNvPr id="8" name="Diagrama de flujo: proceso 7">
            <a:extLst>
              <a:ext uri="{FF2B5EF4-FFF2-40B4-BE49-F238E27FC236}">
                <a16:creationId xmlns:a16="http://schemas.microsoft.com/office/drawing/2014/main" id="{263CE7DC-E1EC-4312-94DF-048B5AC50488}"/>
              </a:ext>
            </a:extLst>
          </p:cNvPr>
          <p:cNvSpPr/>
          <p:nvPr/>
        </p:nvSpPr>
        <p:spPr bwMode="auto">
          <a:xfrm>
            <a:off x="3594720" y="2862715"/>
            <a:ext cx="1202432" cy="1941936"/>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800" dirty="0">
                <a:latin typeface="Arial" charset="0"/>
              </a:rPr>
              <a:t>Cuando la persona presentada se encuentre en estado de ebriedad bajo el influjo de estupefacientes o sustancias psicotrópicas, la Autoridad Calificadora solicitará al médico que previo examen que practique, determine el estado físico y mental del probable infractor.</a:t>
            </a:r>
            <a:endParaRPr kumimoji="0" lang="es-MX" sz="800" b="0" i="0" u="none" strike="noStrike" cap="none" normalizeH="0" baseline="0" dirty="0">
              <a:ln>
                <a:noFill/>
              </a:ln>
              <a:solidFill>
                <a:schemeClr val="tx1"/>
              </a:solidFill>
              <a:effectLst/>
              <a:latin typeface="Arial" charset="0"/>
            </a:endParaRPr>
          </a:p>
        </p:txBody>
      </p:sp>
      <p:sp>
        <p:nvSpPr>
          <p:cNvPr id="9" name="Diagrama de flujo: proceso 8">
            <a:extLst>
              <a:ext uri="{FF2B5EF4-FFF2-40B4-BE49-F238E27FC236}">
                <a16:creationId xmlns:a16="http://schemas.microsoft.com/office/drawing/2014/main" id="{918DDA3B-C70E-4751-AB72-F565FAC9EE17}"/>
              </a:ext>
            </a:extLst>
          </p:cNvPr>
          <p:cNvSpPr/>
          <p:nvPr/>
        </p:nvSpPr>
        <p:spPr bwMode="auto">
          <a:xfrm>
            <a:off x="3594720" y="5178566"/>
            <a:ext cx="1202431" cy="783776"/>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800">
                <a:latin typeface="Arial" charset="0"/>
              </a:rPr>
              <a:t>Se le informa al probable infractor, sobre las infracciones que se le imputan y los derechos que tiene. </a:t>
            </a:r>
            <a:endParaRPr kumimoji="0" lang="es-MX" sz="800" b="0" i="0" u="none" strike="noStrike" cap="none" normalizeH="0" baseline="0">
              <a:ln>
                <a:noFill/>
              </a:ln>
              <a:solidFill>
                <a:schemeClr val="tx1"/>
              </a:solidFill>
              <a:effectLst/>
              <a:latin typeface="Arial" charset="0"/>
            </a:endParaRPr>
          </a:p>
        </p:txBody>
      </p:sp>
      <p:sp>
        <p:nvSpPr>
          <p:cNvPr id="10" name="Diagrama de flujo: proceso 9">
            <a:extLst>
              <a:ext uri="{FF2B5EF4-FFF2-40B4-BE49-F238E27FC236}">
                <a16:creationId xmlns:a16="http://schemas.microsoft.com/office/drawing/2014/main" id="{C5D2F835-6054-4173-ACD4-59A96A919975}"/>
              </a:ext>
            </a:extLst>
          </p:cNvPr>
          <p:cNvSpPr/>
          <p:nvPr/>
        </p:nvSpPr>
        <p:spPr bwMode="auto">
          <a:xfrm>
            <a:off x="3626107" y="6383991"/>
            <a:ext cx="914400" cy="28803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Audiencia</a:t>
            </a:r>
          </a:p>
        </p:txBody>
      </p:sp>
      <p:sp>
        <p:nvSpPr>
          <p:cNvPr id="11" name="Diagrama de flujo: decisión 10">
            <a:extLst>
              <a:ext uri="{FF2B5EF4-FFF2-40B4-BE49-F238E27FC236}">
                <a16:creationId xmlns:a16="http://schemas.microsoft.com/office/drawing/2014/main" id="{FD710934-6B74-4E64-92D5-1B654A3195D0}"/>
              </a:ext>
            </a:extLst>
          </p:cNvPr>
          <p:cNvSpPr/>
          <p:nvPr/>
        </p:nvSpPr>
        <p:spPr bwMode="auto">
          <a:xfrm>
            <a:off x="3412346" y="6970925"/>
            <a:ext cx="1368152" cy="714582"/>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Determina Responsabilidad</a:t>
            </a:r>
          </a:p>
        </p:txBody>
      </p:sp>
      <p:sp>
        <p:nvSpPr>
          <p:cNvPr id="12" name="Diagrama de flujo: proceso 11">
            <a:extLst>
              <a:ext uri="{FF2B5EF4-FFF2-40B4-BE49-F238E27FC236}">
                <a16:creationId xmlns:a16="http://schemas.microsoft.com/office/drawing/2014/main" id="{1C93F6A1-63C0-429E-9F62-B269CDDB8DCA}"/>
              </a:ext>
            </a:extLst>
          </p:cNvPr>
          <p:cNvSpPr/>
          <p:nvPr/>
        </p:nvSpPr>
        <p:spPr bwMode="auto">
          <a:xfrm>
            <a:off x="722734" y="7044272"/>
            <a:ext cx="1202432" cy="61264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Se deja inmediatamente en libertad</a:t>
            </a:r>
          </a:p>
        </p:txBody>
      </p:sp>
      <p:sp>
        <p:nvSpPr>
          <p:cNvPr id="13" name="Diagrama de flujo: terminador 12">
            <a:extLst>
              <a:ext uri="{FF2B5EF4-FFF2-40B4-BE49-F238E27FC236}">
                <a16:creationId xmlns:a16="http://schemas.microsoft.com/office/drawing/2014/main" id="{7E03D80B-C314-4D44-83CE-7915C8210606}"/>
              </a:ext>
            </a:extLst>
          </p:cNvPr>
          <p:cNvSpPr/>
          <p:nvPr/>
        </p:nvSpPr>
        <p:spPr bwMode="auto">
          <a:xfrm>
            <a:off x="866750" y="8137276"/>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Fin</a:t>
            </a:r>
          </a:p>
        </p:txBody>
      </p:sp>
      <p:sp>
        <p:nvSpPr>
          <p:cNvPr id="14" name="Diagrama de flujo: conector fuera de página 13">
            <a:extLst>
              <a:ext uri="{FF2B5EF4-FFF2-40B4-BE49-F238E27FC236}">
                <a16:creationId xmlns:a16="http://schemas.microsoft.com/office/drawing/2014/main" id="{2BD664F1-0F38-4641-AA6B-062209132AAE}"/>
              </a:ext>
            </a:extLst>
          </p:cNvPr>
          <p:cNvSpPr/>
          <p:nvPr/>
        </p:nvSpPr>
        <p:spPr bwMode="auto">
          <a:xfrm>
            <a:off x="3913231" y="8288152"/>
            <a:ext cx="366381" cy="301752"/>
          </a:xfrm>
          <a:prstGeom prst="flowChartOffpageConnec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800" dirty="0">
                <a:solidFill>
                  <a:schemeClr val="tx1"/>
                </a:solidFill>
                <a:latin typeface="Arial" charset="0"/>
              </a:rPr>
              <a:t>20</a:t>
            </a:r>
            <a:endParaRPr kumimoji="0" lang="es-MX" sz="800" b="0" i="0" u="none" strike="noStrike" cap="none" normalizeH="0" baseline="0" dirty="0">
              <a:ln>
                <a:noFill/>
              </a:ln>
              <a:solidFill>
                <a:schemeClr val="tx1"/>
              </a:solidFill>
              <a:effectLst/>
              <a:latin typeface="Arial" charset="0"/>
            </a:endParaRPr>
          </a:p>
        </p:txBody>
      </p:sp>
      <p:cxnSp>
        <p:nvCxnSpPr>
          <p:cNvPr id="16" name="Conector recto de flecha 15">
            <a:extLst>
              <a:ext uri="{FF2B5EF4-FFF2-40B4-BE49-F238E27FC236}">
                <a16:creationId xmlns:a16="http://schemas.microsoft.com/office/drawing/2014/main" id="{DE17789C-E176-41AF-9807-FDFC9DD4F6D2}"/>
              </a:ext>
            </a:extLst>
          </p:cNvPr>
          <p:cNvCxnSpPr/>
          <p:nvPr/>
        </p:nvCxnSpPr>
        <p:spPr bwMode="auto">
          <a:xfrm>
            <a:off x="1293912" y="2323756"/>
            <a:ext cx="0" cy="48580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4" name="Conector recto de flecha 23">
            <a:extLst>
              <a:ext uri="{FF2B5EF4-FFF2-40B4-BE49-F238E27FC236}">
                <a16:creationId xmlns:a16="http://schemas.microsoft.com/office/drawing/2014/main" id="{359CEEE7-86B8-49AB-8571-F70C05BAF055}"/>
              </a:ext>
            </a:extLst>
          </p:cNvPr>
          <p:cNvCxnSpPr/>
          <p:nvPr/>
        </p:nvCxnSpPr>
        <p:spPr bwMode="auto">
          <a:xfrm>
            <a:off x="1781150" y="3043836"/>
            <a:ext cx="42371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8" name="Conector recto de flecha 27">
            <a:extLst>
              <a:ext uri="{FF2B5EF4-FFF2-40B4-BE49-F238E27FC236}">
                <a16:creationId xmlns:a16="http://schemas.microsoft.com/office/drawing/2014/main" id="{0F127495-2515-4A30-909A-4E6F35A43E11}"/>
              </a:ext>
            </a:extLst>
          </p:cNvPr>
          <p:cNvCxnSpPr/>
          <p:nvPr/>
        </p:nvCxnSpPr>
        <p:spPr bwMode="auto">
          <a:xfrm>
            <a:off x="2662064" y="3259860"/>
            <a:ext cx="0" cy="36103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0" name="Conector recto de flecha 29">
            <a:extLst>
              <a:ext uri="{FF2B5EF4-FFF2-40B4-BE49-F238E27FC236}">
                <a16:creationId xmlns:a16="http://schemas.microsoft.com/office/drawing/2014/main" id="{7B356262-AAE3-43EA-A4B8-6661A48A8C09}"/>
              </a:ext>
            </a:extLst>
          </p:cNvPr>
          <p:cNvCxnSpPr>
            <a:cxnSpLocks/>
            <a:stCxn id="7" idx="3"/>
          </p:cNvCxnSpPr>
          <p:nvPr/>
        </p:nvCxnSpPr>
        <p:spPr bwMode="auto">
          <a:xfrm>
            <a:off x="3263280" y="3978175"/>
            <a:ext cx="33144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2" name="Conector recto de flecha 31">
            <a:extLst>
              <a:ext uri="{FF2B5EF4-FFF2-40B4-BE49-F238E27FC236}">
                <a16:creationId xmlns:a16="http://schemas.microsoft.com/office/drawing/2014/main" id="{7C7EEB7C-8717-4940-8751-B813518E50E8}"/>
              </a:ext>
            </a:extLst>
          </p:cNvPr>
          <p:cNvCxnSpPr>
            <a:stCxn id="8" idx="2"/>
          </p:cNvCxnSpPr>
          <p:nvPr/>
        </p:nvCxnSpPr>
        <p:spPr bwMode="auto">
          <a:xfrm flipH="1">
            <a:off x="4195935" y="4804651"/>
            <a:ext cx="1" cy="37391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4" name="Conector recto de flecha 33">
            <a:extLst>
              <a:ext uri="{FF2B5EF4-FFF2-40B4-BE49-F238E27FC236}">
                <a16:creationId xmlns:a16="http://schemas.microsoft.com/office/drawing/2014/main" id="{1FF4D47A-E260-47DD-B3E0-A53EDABB8200}"/>
              </a:ext>
            </a:extLst>
          </p:cNvPr>
          <p:cNvCxnSpPr>
            <a:stCxn id="9" idx="2"/>
          </p:cNvCxnSpPr>
          <p:nvPr/>
        </p:nvCxnSpPr>
        <p:spPr bwMode="auto">
          <a:xfrm flipH="1">
            <a:off x="4195935" y="5962342"/>
            <a:ext cx="1" cy="42164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2" name="Conector recto de flecha 41">
            <a:extLst>
              <a:ext uri="{FF2B5EF4-FFF2-40B4-BE49-F238E27FC236}">
                <a16:creationId xmlns:a16="http://schemas.microsoft.com/office/drawing/2014/main" id="{19B76D84-483D-4E1F-85C9-6E8A7D6E1EB7}"/>
              </a:ext>
            </a:extLst>
          </p:cNvPr>
          <p:cNvCxnSpPr/>
          <p:nvPr/>
        </p:nvCxnSpPr>
        <p:spPr bwMode="auto">
          <a:xfrm flipH="1">
            <a:off x="2060848" y="7328216"/>
            <a:ext cx="132651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4" name="Conector recto de flecha 43">
            <a:extLst>
              <a:ext uri="{FF2B5EF4-FFF2-40B4-BE49-F238E27FC236}">
                <a16:creationId xmlns:a16="http://schemas.microsoft.com/office/drawing/2014/main" id="{5DC94816-AD93-459D-A38F-31946B5DB458}"/>
              </a:ext>
            </a:extLst>
          </p:cNvPr>
          <p:cNvCxnSpPr>
            <a:stCxn id="12" idx="2"/>
          </p:cNvCxnSpPr>
          <p:nvPr/>
        </p:nvCxnSpPr>
        <p:spPr bwMode="auto">
          <a:xfrm>
            <a:off x="1323950" y="7656920"/>
            <a:ext cx="0" cy="48035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1" name="Conector recto de flecha 50">
            <a:extLst>
              <a:ext uri="{FF2B5EF4-FFF2-40B4-BE49-F238E27FC236}">
                <a16:creationId xmlns:a16="http://schemas.microsoft.com/office/drawing/2014/main" id="{1F631602-BA47-4393-BA24-2CC265DA70A5}"/>
              </a:ext>
            </a:extLst>
          </p:cNvPr>
          <p:cNvCxnSpPr/>
          <p:nvPr/>
        </p:nvCxnSpPr>
        <p:spPr bwMode="auto">
          <a:xfrm>
            <a:off x="4083307" y="6672023"/>
            <a:ext cx="0" cy="29890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3" name="Conector recto de flecha 52">
            <a:extLst>
              <a:ext uri="{FF2B5EF4-FFF2-40B4-BE49-F238E27FC236}">
                <a16:creationId xmlns:a16="http://schemas.microsoft.com/office/drawing/2014/main" id="{DD350F15-6296-4DDC-B1BE-1954A47FA551}"/>
              </a:ext>
            </a:extLst>
          </p:cNvPr>
          <p:cNvCxnSpPr/>
          <p:nvPr/>
        </p:nvCxnSpPr>
        <p:spPr bwMode="auto">
          <a:xfrm>
            <a:off x="4096421" y="7685507"/>
            <a:ext cx="0" cy="45176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4" name="CuadroTexto 53">
            <a:extLst>
              <a:ext uri="{FF2B5EF4-FFF2-40B4-BE49-F238E27FC236}">
                <a16:creationId xmlns:a16="http://schemas.microsoft.com/office/drawing/2014/main" id="{05B753EB-231E-41A2-B3FF-2F348F443F28}"/>
              </a:ext>
            </a:extLst>
          </p:cNvPr>
          <p:cNvSpPr txBox="1"/>
          <p:nvPr/>
        </p:nvSpPr>
        <p:spPr>
          <a:xfrm>
            <a:off x="1549140" y="2566202"/>
            <a:ext cx="242374" cy="215444"/>
          </a:xfrm>
          <a:prstGeom prst="rect">
            <a:avLst/>
          </a:prstGeom>
          <a:noFill/>
        </p:spPr>
        <p:txBody>
          <a:bodyPr wrap="none" rtlCol="0">
            <a:spAutoFit/>
          </a:bodyPr>
          <a:lstStyle/>
          <a:p>
            <a:pPr algn="l"/>
            <a:r>
              <a:rPr lang="es-MX" sz="800" dirty="0"/>
              <a:t>1</a:t>
            </a:r>
          </a:p>
        </p:txBody>
      </p:sp>
      <p:sp>
        <p:nvSpPr>
          <p:cNvPr id="55" name="CuadroTexto 54">
            <a:extLst>
              <a:ext uri="{FF2B5EF4-FFF2-40B4-BE49-F238E27FC236}">
                <a16:creationId xmlns:a16="http://schemas.microsoft.com/office/drawing/2014/main" id="{510763C2-F816-48DA-9E23-7CE365574712}"/>
              </a:ext>
            </a:extLst>
          </p:cNvPr>
          <p:cNvSpPr txBox="1"/>
          <p:nvPr/>
        </p:nvSpPr>
        <p:spPr>
          <a:xfrm>
            <a:off x="2958764" y="2566202"/>
            <a:ext cx="423714" cy="215444"/>
          </a:xfrm>
          <a:prstGeom prst="rect">
            <a:avLst/>
          </a:prstGeom>
          <a:noFill/>
        </p:spPr>
        <p:txBody>
          <a:bodyPr wrap="square" rtlCol="0">
            <a:spAutoFit/>
          </a:bodyPr>
          <a:lstStyle/>
          <a:p>
            <a:pPr algn="l"/>
            <a:r>
              <a:rPr lang="es-MX" sz="800" dirty="0"/>
              <a:t>2</a:t>
            </a:r>
          </a:p>
        </p:txBody>
      </p:sp>
      <p:sp>
        <p:nvSpPr>
          <p:cNvPr id="56" name="CuadroTexto 55">
            <a:extLst>
              <a:ext uri="{FF2B5EF4-FFF2-40B4-BE49-F238E27FC236}">
                <a16:creationId xmlns:a16="http://schemas.microsoft.com/office/drawing/2014/main" id="{367110F0-55ED-4C61-A264-C6BAB87C1AF3}"/>
              </a:ext>
            </a:extLst>
          </p:cNvPr>
          <p:cNvSpPr txBox="1"/>
          <p:nvPr/>
        </p:nvSpPr>
        <p:spPr>
          <a:xfrm>
            <a:off x="2976983" y="3341042"/>
            <a:ext cx="242374" cy="215444"/>
          </a:xfrm>
          <a:prstGeom prst="rect">
            <a:avLst/>
          </a:prstGeom>
          <a:noFill/>
        </p:spPr>
        <p:txBody>
          <a:bodyPr wrap="none" rtlCol="0">
            <a:spAutoFit/>
          </a:bodyPr>
          <a:lstStyle/>
          <a:p>
            <a:pPr algn="l"/>
            <a:r>
              <a:rPr lang="es-MX" sz="800" dirty="0"/>
              <a:t>3</a:t>
            </a:r>
          </a:p>
        </p:txBody>
      </p:sp>
      <p:sp>
        <p:nvSpPr>
          <p:cNvPr id="57" name="CuadroTexto 56">
            <a:extLst>
              <a:ext uri="{FF2B5EF4-FFF2-40B4-BE49-F238E27FC236}">
                <a16:creationId xmlns:a16="http://schemas.microsoft.com/office/drawing/2014/main" id="{B1A00B2E-6213-490F-B505-F42F544AF20C}"/>
              </a:ext>
            </a:extLst>
          </p:cNvPr>
          <p:cNvSpPr txBox="1"/>
          <p:nvPr/>
        </p:nvSpPr>
        <p:spPr>
          <a:xfrm>
            <a:off x="4279612" y="2566202"/>
            <a:ext cx="242374" cy="215444"/>
          </a:xfrm>
          <a:prstGeom prst="rect">
            <a:avLst/>
          </a:prstGeom>
          <a:noFill/>
        </p:spPr>
        <p:txBody>
          <a:bodyPr wrap="none" rtlCol="0">
            <a:spAutoFit/>
          </a:bodyPr>
          <a:lstStyle/>
          <a:p>
            <a:pPr algn="l"/>
            <a:r>
              <a:rPr lang="es-MX" sz="800" dirty="0"/>
              <a:t>4</a:t>
            </a:r>
          </a:p>
        </p:txBody>
      </p:sp>
      <p:sp>
        <p:nvSpPr>
          <p:cNvPr id="58" name="CuadroTexto 57">
            <a:extLst>
              <a:ext uri="{FF2B5EF4-FFF2-40B4-BE49-F238E27FC236}">
                <a16:creationId xmlns:a16="http://schemas.microsoft.com/office/drawing/2014/main" id="{575BA400-4AE2-45AD-B848-043E54007CEA}"/>
              </a:ext>
            </a:extLst>
          </p:cNvPr>
          <p:cNvSpPr txBox="1"/>
          <p:nvPr/>
        </p:nvSpPr>
        <p:spPr>
          <a:xfrm>
            <a:off x="4550184" y="4877009"/>
            <a:ext cx="242374" cy="215444"/>
          </a:xfrm>
          <a:prstGeom prst="rect">
            <a:avLst/>
          </a:prstGeom>
          <a:noFill/>
        </p:spPr>
        <p:txBody>
          <a:bodyPr wrap="none" rtlCol="0">
            <a:spAutoFit/>
          </a:bodyPr>
          <a:lstStyle/>
          <a:p>
            <a:pPr algn="l"/>
            <a:r>
              <a:rPr lang="es-MX" sz="800" dirty="0"/>
              <a:t>5</a:t>
            </a:r>
          </a:p>
        </p:txBody>
      </p:sp>
      <p:sp>
        <p:nvSpPr>
          <p:cNvPr id="59" name="CuadroTexto 58">
            <a:extLst>
              <a:ext uri="{FF2B5EF4-FFF2-40B4-BE49-F238E27FC236}">
                <a16:creationId xmlns:a16="http://schemas.microsoft.com/office/drawing/2014/main" id="{29B43565-0E33-4BC8-BE74-8BA419BA7504}"/>
              </a:ext>
            </a:extLst>
          </p:cNvPr>
          <p:cNvSpPr txBox="1"/>
          <p:nvPr/>
        </p:nvSpPr>
        <p:spPr>
          <a:xfrm>
            <a:off x="4584113" y="6970925"/>
            <a:ext cx="242374" cy="215444"/>
          </a:xfrm>
          <a:prstGeom prst="rect">
            <a:avLst/>
          </a:prstGeom>
          <a:noFill/>
        </p:spPr>
        <p:txBody>
          <a:bodyPr wrap="none" rtlCol="0">
            <a:spAutoFit/>
          </a:bodyPr>
          <a:lstStyle/>
          <a:p>
            <a:pPr algn="l"/>
            <a:r>
              <a:rPr lang="es-MX" sz="800" dirty="0"/>
              <a:t>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E5C39FB1-71EB-4DCC-A727-E969BBF1B9F9}"/>
              </a:ext>
            </a:extLst>
          </p:cNvPr>
          <p:cNvGraphicFramePr>
            <a:graphicFrameLocks noGrp="1"/>
          </p:cNvGraphicFramePr>
          <p:nvPr>
            <p:extLst>
              <p:ext uri="{D42A27DB-BD31-4B8C-83A1-F6EECF244321}">
                <p14:modId xmlns:p14="http://schemas.microsoft.com/office/powerpoint/2010/main" val="2553890015"/>
              </p:ext>
            </p:extLst>
          </p:nvPr>
        </p:nvGraphicFramePr>
        <p:xfrm>
          <a:off x="507038" y="933572"/>
          <a:ext cx="5760640" cy="368352"/>
        </p:xfrm>
        <a:graphic>
          <a:graphicData uri="http://schemas.openxmlformats.org/drawingml/2006/table">
            <a:tbl>
              <a:tblPr firstRow="1" bandRow="1">
                <a:tableStyleId>{2D5ABB26-0587-4C30-8999-92F81FD0307C}</a:tableStyleId>
              </a:tblPr>
              <a:tblGrid>
                <a:gridCol w="5760640">
                  <a:extLst>
                    <a:ext uri="{9D8B030D-6E8A-4147-A177-3AD203B41FA5}">
                      <a16:colId xmlns:a16="http://schemas.microsoft.com/office/drawing/2014/main" val="1877250597"/>
                    </a:ext>
                  </a:extLst>
                </a:gridCol>
              </a:tblGrid>
              <a:tr h="368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100" b="1" dirty="0">
                          <a:latin typeface="Arial" panose="020B0604020202020204" pitchFamily="34" charset="0"/>
                          <a:cs typeface="Arial" panose="020B0604020202020204" pitchFamily="34" charset="0"/>
                        </a:rPr>
                        <a:t>Diagrama de Flujo:  </a:t>
                      </a:r>
                      <a:r>
                        <a:rPr lang="es-MX" sz="1100" b="1" dirty="0"/>
                        <a:t>Impartición de Justicia Municipal en el Juzgado Calificador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8094235"/>
                  </a:ext>
                </a:extLst>
              </a:tr>
            </a:tbl>
          </a:graphicData>
        </a:graphic>
      </p:graphicFrame>
      <p:graphicFrame>
        <p:nvGraphicFramePr>
          <p:cNvPr id="3" name="Tabla 2">
            <a:extLst>
              <a:ext uri="{FF2B5EF4-FFF2-40B4-BE49-F238E27FC236}">
                <a16:creationId xmlns:a16="http://schemas.microsoft.com/office/drawing/2014/main" id="{AC08EFF7-3535-4633-B649-723567B12374}"/>
              </a:ext>
            </a:extLst>
          </p:cNvPr>
          <p:cNvGraphicFramePr>
            <a:graphicFrameLocks noGrp="1"/>
          </p:cNvGraphicFramePr>
          <p:nvPr>
            <p:extLst>
              <p:ext uri="{D42A27DB-BD31-4B8C-83A1-F6EECF244321}">
                <p14:modId xmlns:p14="http://schemas.microsoft.com/office/powerpoint/2010/main" val="4232546071"/>
              </p:ext>
            </p:extLst>
          </p:nvPr>
        </p:nvGraphicFramePr>
        <p:xfrm>
          <a:off x="5181600" y="8912203"/>
          <a:ext cx="1311275" cy="370840"/>
        </p:xfrm>
        <a:graphic>
          <a:graphicData uri="http://schemas.openxmlformats.org/drawingml/2006/table">
            <a:tbl>
              <a:tblPr firstRow="1" bandRow="1">
                <a:tableStyleId>{F5AB1C69-6EDB-4FF4-983F-18BD219EF322}</a:tableStyleId>
              </a:tblPr>
              <a:tblGrid>
                <a:gridCol w="1311275">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20 de 28</a:t>
                      </a:r>
                    </a:p>
                  </a:txBody>
                  <a:tcPr/>
                </a:tc>
                <a:extLst>
                  <a:ext uri="{0D108BD9-81ED-4DB2-BD59-A6C34878D82A}">
                    <a16:rowId xmlns:a16="http://schemas.microsoft.com/office/drawing/2014/main" val="2061326865"/>
                  </a:ext>
                </a:extLst>
              </a:tr>
            </a:tbl>
          </a:graphicData>
        </a:graphic>
      </p:graphicFrame>
      <p:graphicFrame>
        <p:nvGraphicFramePr>
          <p:cNvPr id="4" name="Tabla 3">
            <a:extLst>
              <a:ext uri="{FF2B5EF4-FFF2-40B4-BE49-F238E27FC236}">
                <a16:creationId xmlns:a16="http://schemas.microsoft.com/office/drawing/2014/main" id="{18280D7E-52A9-4D04-8B60-D660104627EE}"/>
              </a:ext>
            </a:extLst>
          </p:cNvPr>
          <p:cNvGraphicFramePr>
            <a:graphicFrameLocks noGrp="1"/>
          </p:cNvGraphicFramePr>
          <p:nvPr>
            <p:extLst>
              <p:ext uri="{D42A27DB-BD31-4B8C-83A1-F6EECF244321}">
                <p14:modId xmlns:p14="http://schemas.microsoft.com/office/powerpoint/2010/main" val="2551865593"/>
              </p:ext>
            </p:extLst>
          </p:nvPr>
        </p:nvGraphicFramePr>
        <p:xfrm>
          <a:off x="507038" y="1301924"/>
          <a:ext cx="5760640" cy="7525504"/>
        </p:xfrm>
        <a:graphic>
          <a:graphicData uri="http://schemas.openxmlformats.org/drawingml/2006/table">
            <a:tbl>
              <a:tblPr firstRow="1" bandRow="1">
                <a:tableStyleId>{2D5ABB26-0587-4C30-8999-92F81FD0307C}</a:tableStyleId>
              </a:tblPr>
              <a:tblGrid>
                <a:gridCol w="1440160">
                  <a:extLst>
                    <a:ext uri="{9D8B030D-6E8A-4147-A177-3AD203B41FA5}">
                      <a16:colId xmlns:a16="http://schemas.microsoft.com/office/drawing/2014/main" val="3345446361"/>
                    </a:ext>
                  </a:extLst>
                </a:gridCol>
                <a:gridCol w="1440160">
                  <a:extLst>
                    <a:ext uri="{9D8B030D-6E8A-4147-A177-3AD203B41FA5}">
                      <a16:colId xmlns:a16="http://schemas.microsoft.com/office/drawing/2014/main" val="4174979297"/>
                    </a:ext>
                  </a:extLst>
                </a:gridCol>
                <a:gridCol w="1440160">
                  <a:extLst>
                    <a:ext uri="{9D8B030D-6E8A-4147-A177-3AD203B41FA5}">
                      <a16:colId xmlns:a16="http://schemas.microsoft.com/office/drawing/2014/main" val="3132297280"/>
                    </a:ext>
                  </a:extLst>
                </a:gridCol>
                <a:gridCol w="1440160">
                  <a:extLst>
                    <a:ext uri="{9D8B030D-6E8A-4147-A177-3AD203B41FA5}">
                      <a16:colId xmlns:a16="http://schemas.microsoft.com/office/drawing/2014/main" val="558163745"/>
                    </a:ext>
                  </a:extLst>
                </a:gridCol>
              </a:tblGrid>
              <a:tr h="576064">
                <a:tc>
                  <a:txBody>
                    <a:bodyPr/>
                    <a:lstStyle/>
                    <a:p>
                      <a:pPr algn="ctr"/>
                      <a:r>
                        <a:rPr lang="es-MX" sz="1200" dirty="0">
                          <a:latin typeface="Arial" panose="020B0604020202020204" pitchFamily="34" charset="0"/>
                          <a:cs typeface="Arial" panose="020B0604020202020204" pitchFamily="34" charset="0"/>
                        </a:rPr>
                        <a:t>Infractor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dirty="0">
                          <a:latin typeface="Arial" panose="020B0604020202020204" pitchFamily="34" charset="0"/>
                          <a:cs typeface="Arial" panose="020B0604020202020204" pitchFamily="34" charset="0"/>
                        </a:rPr>
                        <a:t>Policía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dirty="0">
                          <a:latin typeface="Arial" panose="020B0604020202020204" pitchFamily="34" charset="0"/>
                          <a:cs typeface="Arial" panose="020B0604020202020204" pitchFamily="34" charset="0"/>
                        </a:rPr>
                        <a:t>Juez(a) Calificador(a)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dirty="0">
                          <a:latin typeface="Arial" panose="020B0604020202020204" pitchFamily="34" charset="0"/>
                          <a:cs typeface="Arial" panose="020B0604020202020204" pitchFamily="34" charset="0"/>
                        </a:rPr>
                        <a:t>Tesorería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0385452"/>
                  </a:ext>
                </a:extLst>
              </a:tr>
              <a:tr h="3672408">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7230801"/>
                  </a:ext>
                </a:extLst>
              </a:tr>
            </a:tbl>
          </a:graphicData>
        </a:graphic>
      </p:graphicFrame>
      <p:sp>
        <p:nvSpPr>
          <p:cNvPr id="16" name="Diagrama de flujo: proceso 15">
            <a:extLst>
              <a:ext uri="{FF2B5EF4-FFF2-40B4-BE49-F238E27FC236}">
                <a16:creationId xmlns:a16="http://schemas.microsoft.com/office/drawing/2014/main" id="{6A9989B8-4D6D-4292-8C41-B648CC472DF8}"/>
              </a:ext>
            </a:extLst>
          </p:cNvPr>
          <p:cNvSpPr/>
          <p:nvPr/>
        </p:nvSpPr>
        <p:spPr bwMode="auto">
          <a:xfrm>
            <a:off x="3429000" y="2699598"/>
            <a:ext cx="1346448" cy="79208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800" dirty="0">
                <a:latin typeface="Arial" charset="0"/>
              </a:rPr>
              <a:t>Se fija la correspondiente multa, se le informa al infractor Determina si pagara la multa o cumplirá el arresto correspondiente. </a:t>
            </a:r>
            <a:endParaRPr kumimoji="0" lang="es-MX" sz="800" b="0" i="0" u="none" strike="noStrike" cap="none" normalizeH="0" baseline="0" dirty="0">
              <a:ln>
                <a:noFill/>
              </a:ln>
              <a:solidFill>
                <a:schemeClr val="tx1"/>
              </a:solidFill>
              <a:effectLst/>
              <a:latin typeface="Arial" charset="0"/>
            </a:endParaRPr>
          </a:p>
        </p:txBody>
      </p:sp>
      <p:sp>
        <p:nvSpPr>
          <p:cNvPr id="17" name="Diagrama de flujo: proceso 16">
            <a:extLst>
              <a:ext uri="{FF2B5EF4-FFF2-40B4-BE49-F238E27FC236}">
                <a16:creationId xmlns:a16="http://schemas.microsoft.com/office/drawing/2014/main" id="{D9BA5054-C994-44CD-9189-FFA2DDAF0576}"/>
              </a:ext>
            </a:extLst>
          </p:cNvPr>
          <p:cNvSpPr/>
          <p:nvPr/>
        </p:nvSpPr>
        <p:spPr bwMode="auto">
          <a:xfrm>
            <a:off x="1988840" y="3527873"/>
            <a:ext cx="1254502" cy="100811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800">
                <a:latin typeface="Arial" charset="0"/>
              </a:rPr>
              <a:t>Se conducirá al infractor ante el policía encargado del área de recepción o barandillas y depositará sus pertenencias personales </a:t>
            </a:r>
            <a:endParaRPr kumimoji="0" lang="es-MX" sz="800" b="0" i="0" u="none" strike="noStrike" cap="none" normalizeH="0" baseline="0">
              <a:ln>
                <a:noFill/>
              </a:ln>
              <a:solidFill>
                <a:schemeClr val="tx1"/>
              </a:solidFill>
              <a:effectLst/>
              <a:latin typeface="Arial" charset="0"/>
            </a:endParaRPr>
          </a:p>
        </p:txBody>
      </p:sp>
      <p:sp>
        <p:nvSpPr>
          <p:cNvPr id="18" name="Diagrama de flujo: proceso 17">
            <a:extLst>
              <a:ext uri="{FF2B5EF4-FFF2-40B4-BE49-F238E27FC236}">
                <a16:creationId xmlns:a16="http://schemas.microsoft.com/office/drawing/2014/main" id="{699FC14C-4DD5-4F36-AE77-DA7BA9FD30AF}"/>
              </a:ext>
            </a:extLst>
          </p:cNvPr>
          <p:cNvSpPr/>
          <p:nvPr/>
        </p:nvSpPr>
        <p:spPr bwMode="auto">
          <a:xfrm>
            <a:off x="3429000" y="4686300"/>
            <a:ext cx="1346448" cy="1224136"/>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800" dirty="0">
                <a:latin typeface="Arial" charset="0"/>
              </a:rPr>
              <a:t>Una vez ingresado podrá conmutar el pago mediante arresto o pago de multa. El Pago lo realizará con el Juez en caso de traer consigo el monto, o también en la caja de la tesorería municipal </a:t>
            </a:r>
            <a:endParaRPr kumimoji="0" lang="es-MX" sz="800" b="0" i="0" u="none" strike="noStrike" cap="none" normalizeH="0" baseline="0" dirty="0">
              <a:ln>
                <a:noFill/>
              </a:ln>
              <a:solidFill>
                <a:schemeClr val="tx1"/>
              </a:solidFill>
              <a:effectLst/>
              <a:latin typeface="Arial" charset="0"/>
            </a:endParaRPr>
          </a:p>
        </p:txBody>
      </p:sp>
      <p:sp>
        <p:nvSpPr>
          <p:cNvPr id="19" name="Diagrama de flujo: documento 18">
            <a:extLst>
              <a:ext uri="{FF2B5EF4-FFF2-40B4-BE49-F238E27FC236}">
                <a16:creationId xmlns:a16="http://schemas.microsoft.com/office/drawing/2014/main" id="{574FAA63-CB4C-4C2F-9E0E-373DBA67D2C6}"/>
              </a:ext>
            </a:extLst>
          </p:cNvPr>
          <p:cNvSpPr/>
          <p:nvPr/>
        </p:nvSpPr>
        <p:spPr bwMode="auto">
          <a:xfrm>
            <a:off x="5078790" y="4992044"/>
            <a:ext cx="1014506" cy="612648"/>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Recibe pago del infractor o por tercera persona</a:t>
            </a:r>
          </a:p>
        </p:txBody>
      </p:sp>
      <p:sp>
        <p:nvSpPr>
          <p:cNvPr id="20" name="Diagrama de flujo: documento 19">
            <a:extLst>
              <a:ext uri="{FF2B5EF4-FFF2-40B4-BE49-F238E27FC236}">
                <a16:creationId xmlns:a16="http://schemas.microsoft.com/office/drawing/2014/main" id="{A988C060-2C56-47B9-A4E3-CC2A43F7994F}"/>
              </a:ext>
            </a:extLst>
          </p:cNvPr>
          <p:cNvSpPr/>
          <p:nvPr/>
        </p:nvSpPr>
        <p:spPr bwMode="auto">
          <a:xfrm>
            <a:off x="3645024" y="6449960"/>
            <a:ext cx="914400" cy="612648"/>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Recibe recibo de pago e ingresa folio</a:t>
            </a:r>
          </a:p>
        </p:txBody>
      </p:sp>
      <p:sp>
        <p:nvSpPr>
          <p:cNvPr id="21" name="Diagrama de flujo: proceso 20">
            <a:extLst>
              <a:ext uri="{FF2B5EF4-FFF2-40B4-BE49-F238E27FC236}">
                <a16:creationId xmlns:a16="http://schemas.microsoft.com/office/drawing/2014/main" id="{0DF41F23-0482-41BF-B673-F9E35F854307}"/>
              </a:ext>
            </a:extLst>
          </p:cNvPr>
          <p:cNvSpPr/>
          <p:nvPr/>
        </p:nvSpPr>
        <p:spPr bwMode="auto">
          <a:xfrm>
            <a:off x="2235636" y="6452518"/>
            <a:ext cx="914400" cy="61264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Se pone en libertad y entrega pertenencias</a:t>
            </a:r>
          </a:p>
        </p:txBody>
      </p:sp>
      <p:sp>
        <p:nvSpPr>
          <p:cNvPr id="22" name="Diagrama de flujo: proceso 21">
            <a:extLst>
              <a:ext uri="{FF2B5EF4-FFF2-40B4-BE49-F238E27FC236}">
                <a16:creationId xmlns:a16="http://schemas.microsoft.com/office/drawing/2014/main" id="{C00E8E7D-05DD-472A-97D3-41BF64DD1848}"/>
              </a:ext>
            </a:extLst>
          </p:cNvPr>
          <p:cNvSpPr/>
          <p:nvPr/>
        </p:nvSpPr>
        <p:spPr bwMode="auto">
          <a:xfrm>
            <a:off x="610224" y="6483078"/>
            <a:ext cx="1130424" cy="46346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Recibe pertenencias y queda en libertad</a:t>
            </a:r>
          </a:p>
        </p:txBody>
      </p:sp>
      <p:sp>
        <p:nvSpPr>
          <p:cNvPr id="23" name="Diagrama de flujo: terminador 22">
            <a:extLst>
              <a:ext uri="{FF2B5EF4-FFF2-40B4-BE49-F238E27FC236}">
                <a16:creationId xmlns:a16="http://schemas.microsoft.com/office/drawing/2014/main" id="{0E3FD1FB-6C4C-495D-91D8-ABD6979F9A68}"/>
              </a:ext>
            </a:extLst>
          </p:cNvPr>
          <p:cNvSpPr/>
          <p:nvPr/>
        </p:nvSpPr>
        <p:spPr bwMode="auto">
          <a:xfrm>
            <a:off x="764704" y="7422604"/>
            <a:ext cx="914400" cy="28803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Fin</a:t>
            </a:r>
          </a:p>
        </p:txBody>
      </p:sp>
      <p:sp>
        <p:nvSpPr>
          <p:cNvPr id="24" name="Diagrama de flujo: conector fuera de página 23">
            <a:extLst>
              <a:ext uri="{FF2B5EF4-FFF2-40B4-BE49-F238E27FC236}">
                <a16:creationId xmlns:a16="http://schemas.microsoft.com/office/drawing/2014/main" id="{7D01ACA7-AE6C-4CA1-8001-364810974E37}"/>
              </a:ext>
            </a:extLst>
          </p:cNvPr>
          <p:cNvSpPr/>
          <p:nvPr/>
        </p:nvSpPr>
        <p:spPr bwMode="auto">
          <a:xfrm>
            <a:off x="3861048" y="2126740"/>
            <a:ext cx="432048" cy="309671"/>
          </a:xfrm>
          <a:prstGeom prst="flowChartOffpageConnec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19</a:t>
            </a:r>
          </a:p>
        </p:txBody>
      </p:sp>
      <p:cxnSp>
        <p:nvCxnSpPr>
          <p:cNvPr id="26" name="Conector recto de flecha 25">
            <a:extLst>
              <a:ext uri="{FF2B5EF4-FFF2-40B4-BE49-F238E27FC236}">
                <a16:creationId xmlns:a16="http://schemas.microsoft.com/office/drawing/2014/main" id="{B12051DC-69C1-4ED7-8C18-F6A338D2513D}"/>
              </a:ext>
            </a:extLst>
          </p:cNvPr>
          <p:cNvCxnSpPr/>
          <p:nvPr/>
        </p:nvCxnSpPr>
        <p:spPr bwMode="auto">
          <a:xfrm>
            <a:off x="4102224" y="1949996"/>
            <a:ext cx="0" cy="15209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0" name="Conector recto de flecha 29">
            <a:extLst>
              <a:ext uri="{FF2B5EF4-FFF2-40B4-BE49-F238E27FC236}">
                <a16:creationId xmlns:a16="http://schemas.microsoft.com/office/drawing/2014/main" id="{CFA80277-5998-42C4-BC70-A2B8183DB661}"/>
              </a:ext>
            </a:extLst>
          </p:cNvPr>
          <p:cNvCxnSpPr/>
          <p:nvPr/>
        </p:nvCxnSpPr>
        <p:spPr bwMode="auto">
          <a:xfrm>
            <a:off x="4077072" y="2496538"/>
            <a:ext cx="0" cy="20306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2" name="Conector recto 31">
            <a:extLst>
              <a:ext uri="{FF2B5EF4-FFF2-40B4-BE49-F238E27FC236}">
                <a16:creationId xmlns:a16="http://schemas.microsoft.com/office/drawing/2014/main" id="{4C0E13BA-CB58-422E-AA3E-867191BC162E}"/>
              </a:ext>
            </a:extLst>
          </p:cNvPr>
          <p:cNvCxnSpPr/>
          <p:nvPr/>
        </p:nvCxnSpPr>
        <p:spPr bwMode="auto">
          <a:xfrm flipH="1">
            <a:off x="2616091" y="3095642"/>
            <a:ext cx="771267"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Conector recto de flecha 33">
            <a:extLst>
              <a:ext uri="{FF2B5EF4-FFF2-40B4-BE49-F238E27FC236}">
                <a16:creationId xmlns:a16="http://schemas.microsoft.com/office/drawing/2014/main" id="{892ED06C-ABBB-4B88-BC78-25ACFEB038AD}"/>
              </a:ext>
            </a:extLst>
          </p:cNvPr>
          <p:cNvCxnSpPr/>
          <p:nvPr/>
        </p:nvCxnSpPr>
        <p:spPr bwMode="auto">
          <a:xfrm>
            <a:off x="2616091" y="3095642"/>
            <a:ext cx="0" cy="39604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6" name="Conector recto 35">
            <a:extLst>
              <a:ext uri="{FF2B5EF4-FFF2-40B4-BE49-F238E27FC236}">
                <a16:creationId xmlns:a16="http://schemas.microsoft.com/office/drawing/2014/main" id="{A5051FC3-0072-4AAF-8E35-B747F942DF3E}"/>
              </a:ext>
            </a:extLst>
          </p:cNvPr>
          <p:cNvCxnSpPr>
            <a:stCxn id="17" idx="3"/>
          </p:cNvCxnSpPr>
          <p:nvPr/>
        </p:nvCxnSpPr>
        <p:spPr bwMode="auto">
          <a:xfrm>
            <a:off x="3243342" y="4031929"/>
            <a:ext cx="83373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Conector recto de flecha 37">
            <a:extLst>
              <a:ext uri="{FF2B5EF4-FFF2-40B4-BE49-F238E27FC236}">
                <a16:creationId xmlns:a16="http://schemas.microsoft.com/office/drawing/2014/main" id="{747D802B-A997-4E0F-899C-BB130930A2F9}"/>
              </a:ext>
            </a:extLst>
          </p:cNvPr>
          <p:cNvCxnSpPr/>
          <p:nvPr/>
        </p:nvCxnSpPr>
        <p:spPr bwMode="auto">
          <a:xfrm>
            <a:off x="4077072" y="4031929"/>
            <a:ext cx="0" cy="50405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0" name="Conector recto de flecha 39">
            <a:extLst>
              <a:ext uri="{FF2B5EF4-FFF2-40B4-BE49-F238E27FC236}">
                <a16:creationId xmlns:a16="http://schemas.microsoft.com/office/drawing/2014/main" id="{4D98E648-618F-44DB-B7A7-FBED3ECA4C14}"/>
              </a:ext>
            </a:extLst>
          </p:cNvPr>
          <p:cNvCxnSpPr/>
          <p:nvPr/>
        </p:nvCxnSpPr>
        <p:spPr bwMode="auto">
          <a:xfrm>
            <a:off x="4775448" y="5298368"/>
            <a:ext cx="30334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2" name="Conector recto 41">
            <a:extLst>
              <a:ext uri="{FF2B5EF4-FFF2-40B4-BE49-F238E27FC236}">
                <a16:creationId xmlns:a16="http://schemas.microsoft.com/office/drawing/2014/main" id="{407B4DDA-D109-4A49-95A6-194F7BF06BA2}"/>
              </a:ext>
            </a:extLst>
          </p:cNvPr>
          <p:cNvCxnSpPr/>
          <p:nvPr/>
        </p:nvCxnSpPr>
        <p:spPr bwMode="auto">
          <a:xfrm>
            <a:off x="5589240" y="5604692"/>
            <a:ext cx="0" cy="10978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Conector recto de flecha 43">
            <a:extLst>
              <a:ext uri="{FF2B5EF4-FFF2-40B4-BE49-F238E27FC236}">
                <a16:creationId xmlns:a16="http://schemas.microsoft.com/office/drawing/2014/main" id="{0B1AD76A-6B44-4457-A0CB-53CE1E63FB76}"/>
              </a:ext>
            </a:extLst>
          </p:cNvPr>
          <p:cNvCxnSpPr>
            <a:cxnSpLocks/>
          </p:cNvCxnSpPr>
          <p:nvPr/>
        </p:nvCxnSpPr>
        <p:spPr bwMode="auto">
          <a:xfrm flipH="1">
            <a:off x="4559424" y="6702524"/>
            <a:ext cx="1029816"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7" name="Conector recto de flecha 46">
            <a:extLst>
              <a:ext uri="{FF2B5EF4-FFF2-40B4-BE49-F238E27FC236}">
                <a16:creationId xmlns:a16="http://schemas.microsoft.com/office/drawing/2014/main" id="{570788BD-49B0-483E-840F-C615F2A4FE01}"/>
              </a:ext>
            </a:extLst>
          </p:cNvPr>
          <p:cNvCxnSpPr/>
          <p:nvPr/>
        </p:nvCxnSpPr>
        <p:spPr bwMode="auto">
          <a:xfrm flipH="1">
            <a:off x="3243342" y="6702524"/>
            <a:ext cx="40168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1" name="Conector recto de flecha 50">
            <a:extLst>
              <a:ext uri="{FF2B5EF4-FFF2-40B4-BE49-F238E27FC236}">
                <a16:creationId xmlns:a16="http://schemas.microsoft.com/office/drawing/2014/main" id="{7060D662-8943-448A-A137-77616E84839B}"/>
              </a:ext>
            </a:extLst>
          </p:cNvPr>
          <p:cNvCxnSpPr/>
          <p:nvPr/>
        </p:nvCxnSpPr>
        <p:spPr bwMode="auto">
          <a:xfrm flipH="1">
            <a:off x="1740648" y="6702524"/>
            <a:ext cx="464216"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3" name="Conector recto de flecha 52">
            <a:extLst>
              <a:ext uri="{FF2B5EF4-FFF2-40B4-BE49-F238E27FC236}">
                <a16:creationId xmlns:a16="http://schemas.microsoft.com/office/drawing/2014/main" id="{C77C8766-A433-4691-8D25-09753CA17C33}"/>
              </a:ext>
            </a:extLst>
          </p:cNvPr>
          <p:cNvCxnSpPr/>
          <p:nvPr/>
        </p:nvCxnSpPr>
        <p:spPr bwMode="auto">
          <a:xfrm>
            <a:off x="1196752" y="7062608"/>
            <a:ext cx="0" cy="35999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4" name="CuadroTexto 53">
            <a:extLst>
              <a:ext uri="{FF2B5EF4-FFF2-40B4-BE49-F238E27FC236}">
                <a16:creationId xmlns:a16="http://schemas.microsoft.com/office/drawing/2014/main" id="{D2D51228-737E-4D73-89B1-0B65378982C0}"/>
              </a:ext>
            </a:extLst>
          </p:cNvPr>
          <p:cNvSpPr txBox="1"/>
          <p:nvPr/>
        </p:nvSpPr>
        <p:spPr>
          <a:xfrm>
            <a:off x="1946423" y="3206853"/>
            <a:ext cx="242374" cy="215444"/>
          </a:xfrm>
          <a:prstGeom prst="rect">
            <a:avLst/>
          </a:prstGeom>
          <a:noFill/>
        </p:spPr>
        <p:txBody>
          <a:bodyPr wrap="none" rtlCol="0">
            <a:spAutoFit/>
          </a:bodyPr>
          <a:lstStyle/>
          <a:p>
            <a:pPr algn="l"/>
            <a:r>
              <a:rPr lang="es-MX" sz="800" dirty="0"/>
              <a:t>7</a:t>
            </a:r>
          </a:p>
        </p:txBody>
      </p:sp>
      <p:sp>
        <p:nvSpPr>
          <p:cNvPr id="55" name="CuadroTexto 54">
            <a:extLst>
              <a:ext uri="{FF2B5EF4-FFF2-40B4-BE49-F238E27FC236}">
                <a16:creationId xmlns:a16="http://schemas.microsoft.com/office/drawing/2014/main" id="{75090A77-80F7-4385-9060-D162D8E2E63C}"/>
              </a:ext>
            </a:extLst>
          </p:cNvPr>
          <p:cNvSpPr txBox="1"/>
          <p:nvPr/>
        </p:nvSpPr>
        <p:spPr>
          <a:xfrm>
            <a:off x="4360689" y="4371319"/>
            <a:ext cx="242374" cy="215444"/>
          </a:xfrm>
          <a:prstGeom prst="rect">
            <a:avLst/>
          </a:prstGeom>
          <a:noFill/>
        </p:spPr>
        <p:txBody>
          <a:bodyPr wrap="none" rtlCol="0">
            <a:spAutoFit/>
          </a:bodyPr>
          <a:lstStyle/>
          <a:p>
            <a:pPr algn="l"/>
            <a:r>
              <a:rPr lang="es-MX" sz="800" dirty="0"/>
              <a:t>8</a:t>
            </a:r>
          </a:p>
        </p:txBody>
      </p:sp>
      <p:sp>
        <p:nvSpPr>
          <p:cNvPr id="56" name="CuadroTexto 55">
            <a:extLst>
              <a:ext uri="{FF2B5EF4-FFF2-40B4-BE49-F238E27FC236}">
                <a16:creationId xmlns:a16="http://schemas.microsoft.com/office/drawing/2014/main" id="{1782F7BC-A04D-45D7-899F-36650E5F284D}"/>
              </a:ext>
            </a:extLst>
          </p:cNvPr>
          <p:cNvSpPr txBox="1"/>
          <p:nvPr/>
        </p:nvSpPr>
        <p:spPr>
          <a:xfrm>
            <a:off x="5705630" y="4686300"/>
            <a:ext cx="242374" cy="215444"/>
          </a:xfrm>
          <a:prstGeom prst="rect">
            <a:avLst/>
          </a:prstGeom>
          <a:noFill/>
        </p:spPr>
        <p:txBody>
          <a:bodyPr wrap="none" rtlCol="0">
            <a:spAutoFit/>
          </a:bodyPr>
          <a:lstStyle/>
          <a:p>
            <a:pPr algn="l"/>
            <a:r>
              <a:rPr lang="es-MX" sz="800" dirty="0"/>
              <a:t>9</a:t>
            </a:r>
          </a:p>
        </p:txBody>
      </p:sp>
      <p:sp>
        <p:nvSpPr>
          <p:cNvPr id="58" name="CuadroTexto 57">
            <a:extLst>
              <a:ext uri="{FF2B5EF4-FFF2-40B4-BE49-F238E27FC236}">
                <a16:creationId xmlns:a16="http://schemas.microsoft.com/office/drawing/2014/main" id="{D0DACAD1-13A4-494A-B801-87F2BED7018E}"/>
              </a:ext>
            </a:extLst>
          </p:cNvPr>
          <p:cNvSpPr txBox="1"/>
          <p:nvPr/>
        </p:nvSpPr>
        <p:spPr>
          <a:xfrm>
            <a:off x="4102224" y="6270476"/>
            <a:ext cx="300082" cy="215444"/>
          </a:xfrm>
          <a:prstGeom prst="rect">
            <a:avLst/>
          </a:prstGeom>
          <a:noFill/>
        </p:spPr>
        <p:txBody>
          <a:bodyPr wrap="none" rtlCol="0">
            <a:spAutoFit/>
          </a:bodyPr>
          <a:lstStyle/>
          <a:p>
            <a:pPr algn="l"/>
            <a:r>
              <a:rPr lang="es-MX" sz="800" dirty="0"/>
              <a:t>10</a:t>
            </a:r>
          </a:p>
        </p:txBody>
      </p:sp>
      <p:sp>
        <p:nvSpPr>
          <p:cNvPr id="59" name="CuadroTexto 58">
            <a:extLst>
              <a:ext uri="{FF2B5EF4-FFF2-40B4-BE49-F238E27FC236}">
                <a16:creationId xmlns:a16="http://schemas.microsoft.com/office/drawing/2014/main" id="{50439E2B-FDA0-44EE-BD1A-9FDA2D40A904}"/>
              </a:ext>
            </a:extLst>
          </p:cNvPr>
          <p:cNvSpPr txBox="1"/>
          <p:nvPr/>
        </p:nvSpPr>
        <p:spPr>
          <a:xfrm>
            <a:off x="2692836" y="6236938"/>
            <a:ext cx="300082" cy="215444"/>
          </a:xfrm>
          <a:prstGeom prst="rect">
            <a:avLst/>
          </a:prstGeom>
          <a:noFill/>
        </p:spPr>
        <p:txBody>
          <a:bodyPr wrap="none" rtlCol="0">
            <a:spAutoFit/>
          </a:bodyPr>
          <a:lstStyle/>
          <a:p>
            <a:pPr algn="l"/>
            <a:r>
              <a:rPr lang="es-MX" sz="800" dirty="0"/>
              <a:t>11</a:t>
            </a:r>
          </a:p>
        </p:txBody>
      </p:sp>
      <p:sp>
        <p:nvSpPr>
          <p:cNvPr id="60" name="CuadroTexto 59">
            <a:extLst>
              <a:ext uri="{FF2B5EF4-FFF2-40B4-BE49-F238E27FC236}">
                <a16:creationId xmlns:a16="http://schemas.microsoft.com/office/drawing/2014/main" id="{7B5B6612-0A71-4B95-AB40-FB990683D35A}"/>
              </a:ext>
            </a:extLst>
          </p:cNvPr>
          <p:cNvSpPr txBox="1"/>
          <p:nvPr/>
        </p:nvSpPr>
        <p:spPr>
          <a:xfrm>
            <a:off x="1484784" y="6236938"/>
            <a:ext cx="300082" cy="215444"/>
          </a:xfrm>
          <a:prstGeom prst="rect">
            <a:avLst/>
          </a:prstGeom>
          <a:noFill/>
        </p:spPr>
        <p:txBody>
          <a:bodyPr wrap="none" rtlCol="0">
            <a:spAutoFit/>
          </a:bodyPr>
          <a:lstStyle/>
          <a:p>
            <a:pPr algn="l"/>
            <a:r>
              <a:rPr lang="es-MX" sz="800" dirty="0"/>
              <a:t>12</a:t>
            </a:r>
          </a:p>
        </p:txBody>
      </p:sp>
      <p:pic>
        <p:nvPicPr>
          <p:cNvPr id="61" name="Picture 2077" descr="Resultado de imagen para ayuntamiento de tlatlauquitepec">
            <a:hlinkClick r:id="rId2"/>
            <a:extLst>
              <a:ext uri="{FF2B5EF4-FFF2-40B4-BE49-F238E27FC236}">
                <a16:creationId xmlns:a16="http://schemas.microsoft.com/office/drawing/2014/main" id="{141F1613-312A-40CC-9823-45AA01E6B9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3716" y="174812"/>
            <a:ext cx="1213591" cy="632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2362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1169551"/>
          </a:xfrm>
          <a:prstGeom prst="rect">
            <a:avLst/>
          </a:prstGeom>
          <a:noFill/>
        </p:spPr>
        <p:txBody>
          <a:bodyPr wrap="square" rtlCol="0">
            <a:spAutoFit/>
          </a:bodyPr>
          <a:lstStyle/>
          <a:p>
            <a:r>
              <a:rPr lang="es-MX" sz="1400" b="1" dirty="0"/>
              <a:t>4.4. </a:t>
            </a:r>
          </a:p>
          <a:p>
            <a:endParaRPr lang="es-MX" sz="1400" b="1" dirty="0"/>
          </a:p>
          <a:p>
            <a:pPr algn="l"/>
            <a:r>
              <a:rPr lang="es-MX" sz="1400" b="1" dirty="0"/>
              <a:t>Nombre del Procedimiento:</a:t>
            </a:r>
          </a:p>
          <a:p>
            <a:pPr algn="l"/>
            <a:r>
              <a:rPr lang="es-MX" sz="1400" b="1" dirty="0"/>
              <a:t>Representación Legal y Defensa de los intereses del H. Ayuntamiento</a:t>
            </a: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2011529767"/>
              </p:ext>
            </p:extLst>
          </p:nvPr>
        </p:nvGraphicFramePr>
        <p:xfrm>
          <a:off x="457202" y="3147821"/>
          <a:ext cx="5915024" cy="1160082"/>
        </p:xfrm>
        <a:graphic>
          <a:graphicData uri="http://schemas.openxmlformats.org/drawingml/2006/table">
            <a:tbl>
              <a:tblPr>
                <a:tableStyleId>{F5AB1C69-6EDB-4FF4-983F-18BD219EF322}</a:tableStyleId>
              </a:tblPr>
              <a:tblGrid>
                <a:gridCol w="2957512">
                  <a:extLst>
                    <a:ext uri="{9D8B030D-6E8A-4147-A177-3AD203B41FA5}">
                      <a16:colId xmlns:a16="http://schemas.microsoft.com/office/drawing/2014/main" val="2098473293"/>
                    </a:ext>
                  </a:extLst>
                </a:gridCol>
                <a:gridCol w="2957512">
                  <a:extLst>
                    <a:ext uri="{9D8B030D-6E8A-4147-A177-3AD203B41FA5}">
                      <a16:colId xmlns:a16="http://schemas.microsoft.com/office/drawing/2014/main" val="3446197060"/>
                    </a:ext>
                  </a:extLst>
                </a:gridCol>
              </a:tblGrid>
              <a:tr h="507677">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lnSpc>
                          <a:spcPct val="107000"/>
                        </a:lnSpc>
                        <a:spcAft>
                          <a:spcPts val="0"/>
                        </a:spcAft>
                      </a:pPr>
                      <a:r>
                        <a:rPr lang="es-ES" sz="1200" kern="1200" dirty="0">
                          <a:solidFill>
                            <a:schemeClr val="dk1"/>
                          </a:solidFill>
                          <a:effectLst/>
                          <a:latin typeface="Arial" panose="020B0604020202020204" pitchFamily="34" charset="0"/>
                          <a:ea typeface="+mn-ea"/>
                          <a:cs typeface="Arial" panose="020B0604020202020204" pitchFamily="34" charset="0"/>
                        </a:rPr>
                        <a:t>Establecer los mecanismos a realizar con respecto a las demandas, notificaciones, citatorios, emplazamientos, etc. En donde el H. Ayuntamiento este relacionado, demandado o sea parte actora.</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1410299101"/>
              </p:ext>
            </p:extLst>
          </p:nvPr>
        </p:nvGraphicFramePr>
        <p:xfrm>
          <a:off x="481013" y="4516046"/>
          <a:ext cx="5915024" cy="1355789"/>
        </p:xfrm>
        <a:graphic>
          <a:graphicData uri="http://schemas.openxmlformats.org/drawingml/2006/table">
            <a:tbl>
              <a:tblPr>
                <a:tableStyleId>{5C22544A-7EE6-4342-B048-85BDC9FD1C3A}</a:tableStyleId>
              </a:tblPr>
              <a:tblGrid>
                <a:gridCol w="2957512">
                  <a:extLst>
                    <a:ext uri="{9D8B030D-6E8A-4147-A177-3AD203B41FA5}">
                      <a16:colId xmlns:a16="http://schemas.microsoft.com/office/drawing/2014/main" val="1684066273"/>
                    </a:ext>
                  </a:extLst>
                </a:gridCol>
                <a:gridCol w="295751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Atender las demandas prioritarias de la población gobernando con honestidad, eficiencia, transparencia, ética, rendición de cuentas y con una especial atención a la racionalización del gasto del gobierno para consolidar una a sociedad próspera y sustentable.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5">
            <a:extLst>
              <a:ext uri="{FF2B5EF4-FFF2-40B4-BE49-F238E27FC236}">
                <a16:creationId xmlns:a16="http://schemas.microsoft.com/office/drawing/2014/main" id="{48C57FB4-14CA-4BBE-A4A3-22EB56D27BD4}"/>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7">
            <a:extLst>
              <a:ext uri="{FF2B5EF4-FFF2-40B4-BE49-F238E27FC236}">
                <a16:creationId xmlns:a16="http://schemas.microsoft.com/office/drawing/2014/main" id="{C87987F2-F192-463A-9B2E-E88B8C4509F6}"/>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4">
            <a:extLst>
              <a:ext uri="{FF2B5EF4-FFF2-40B4-BE49-F238E27FC236}">
                <a16:creationId xmlns:a16="http://schemas.microsoft.com/office/drawing/2014/main" id="{4FDCE8F0-1F08-4D37-A84E-1107714EE8BB}"/>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6">
            <a:extLst>
              <a:ext uri="{FF2B5EF4-FFF2-40B4-BE49-F238E27FC236}">
                <a16:creationId xmlns:a16="http://schemas.microsoft.com/office/drawing/2014/main" id="{2FBB8778-E6C8-4A8B-A98A-EFD017BF9C82}"/>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pic>
        <p:nvPicPr>
          <p:cNvPr id="10" name="Picture 2077" descr="Resultado de imagen para ayuntamiento de tlatlauquitepec">
            <a:hlinkClick r:id="rId2"/>
            <a:extLst>
              <a:ext uri="{FF2B5EF4-FFF2-40B4-BE49-F238E27FC236}">
                <a16:creationId xmlns:a16="http://schemas.microsoft.com/office/drawing/2014/main" id="{55CCEFA8-7529-49E1-8D45-67019FC1DB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491C6890-7E09-45A6-95EA-4B10C90516BB}"/>
              </a:ext>
            </a:extLst>
          </p:cNvPr>
          <p:cNvGraphicFramePr>
            <a:graphicFrameLocks noGrp="1"/>
          </p:cNvGraphicFramePr>
          <p:nvPr>
            <p:extLst>
              <p:ext uri="{D42A27DB-BD31-4B8C-83A1-F6EECF244321}">
                <p14:modId xmlns:p14="http://schemas.microsoft.com/office/powerpoint/2010/main" val="1483763821"/>
              </p:ext>
            </p:extLst>
          </p:nvPr>
        </p:nvGraphicFramePr>
        <p:xfrm>
          <a:off x="5108998" y="8912203"/>
          <a:ext cx="1383878" cy="370840"/>
        </p:xfrm>
        <a:graphic>
          <a:graphicData uri="http://schemas.openxmlformats.org/drawingml/2006/table">
            <a:tbl>
              <a:tblPr firstRow="1" bandRow="1">
                <a:tableStyleId>{F5AB1C69-6EDB-4FF4-983F-18BD219EF322}</a:tableStyleId>
              </a:tblPr>
              <a:tblGrid>
                <a:gridCol w="1383878">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21 de 28</a:t>
                      </a:r>
                    </a:p>
                  </a:txBody>
                  <a:tcPr/>
                </a:tc>
                <a:extLst>
                  <a:ext uri="{0D108BD9-81ED-4DB2-BD59-A6C34878D82A}">
                    <a16:rowId xmlns:a16="http://schemas.microsoft.com/office/drawing/2014/main" val="2061326865"/>
                  </a:ext>
                </a:extLst>
              </a:tr>
            </a:tbl>
          </a:graphicData>
        </a:graphic>
      </p:graphicFrame>
      <p:graphicFrame>
        <p:nvGraphicFramePr>
          <p:cNvPr id="12" name="Tabla 11">
            <a:extLst>
              <a:ext uri="{FF2B5EF4-FFF2-40B4-BE49-F238E27FC236}">
                <a16:creationId xmlns:a16="http://schemas.microsoft.com/office/drawing/2014/main" id="{1AA7DEC8-ABE8-46B7-92E0-69A868869A40}"/>
              </a:ext>
            </a:extLst>
          </p:cNvPr>
          <p:cNvGraphicFramePr>
            <a:graphicFrameLocks noGrp="1"/>
          </p:cNvGraphicFramePr>
          <p:nvPr>
            <p:extLst>
              <p:ext uri="{D42A27DB-BD31-4B8C-83A1-F6EECF244321}">
                <p14:modId xmlns:p14="http://schemas.microsoft.com/office/powerpoint/2010/main" val="3522372191"/>
              </p:ext>
            </p:extLst>
          </p:nvPr>
        </p:nvGraphicFramePr>
        <p:xfrm>
          <a:off x="1947291"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Tree>
    <p:extLst>
      <p:ext uri="{BB962C8B-B14F-4D97-AF65-F5344CB8AC3E}">
        <p14:creationId xmlns:p14="http://schemas.microsoft.com/office/powerpoint/2010/main" val="1482123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7A1DCE8-0CC9-461E-88BB-0249BF100E82}"/>
              </a:ext>
            </a:extLst>
          </p:cNvPr>
          <p:cNvSpPr txBox="1"/>
          <p:nvPr/>
        </p:nvSpPr>
        <p:spPr>
          <a:xfrm>
            <a:off x="498579" y="1557754"/>
            <a:ext cx="6104043" cy="523220"/>
          </a:xfrm>
          <a:prstGeom prst="rect">
            <a:avLst/>
          </a:prstGeom>
          <a:noFill/>
        </p:spPr>
        <p:txBody>
          <a:bodyPr wrap="none" rtlCol="0">
            <a:spAutoFit/>
          </a:bodyPr>
          <a:lstStyle/>
          <a:p>
            <a:pPr algn="l"/>
            <a:r>
              <a:rPr lang="es-MX" sz="1400" b="1" dirty="0"/>
              <a:t>Nombre del Procedimiento:</a:t>
            </a:r>
          </a:p>
          <a:p>
            <a:pPr algn="l"/>
            <a:r>
              <a:rPr lang="es-MX" sz="1400" b="1" dirty="0"/>
              <a:t>Representación Legal y Defensa de los intereses del H. Ayuntamiento</a:t>
            </a:r>
          </a:p>
        </p:txBody>
      </p:sp>
      <p:graphicFrame>
        <p:nvGraphicFramePr>
          <p:cNvPr id="5" name="Tabla 4">
            <a:extLst>
              <a:ext uri="{FF2B5EF4-FFF2-40B4-BE49-F238E27FC236}">
                <a16:creationId xmlns:a16="http://schemas.microsoft.com/office/drawing/2014/main" id="{A518F964-5352-49A1-96AB-759DB6C28C58}"/>
              </a:ext>
            </a:extLst>
          </p:cNvPr>
          <p:cNvGraphicFramePr>
            <a:graphicFrameLocks noGrp="1"/>
          </p:cNvGraphicFramePr>
          <p:nvPr>
            <p:extLst>
              <p:ext uri="{D42A27DB-BD31-4B8C-83A1-F6EECF244321}">
                <p14:modId xmlns:p14="http://schemas.microsoft.com/office/powerpoint/2010/main" val="944392017"/>
              </p:ext>
            </p:extLst>
          </p:nvPr>
        </p:nvGraphicFramePr>
        <p:xfrm>
          <a:off x="498579" y="2170756"/>
          <a:ext cx="5414994" cy="3480654"/>
        </p:xfrm>
        <a:graphic>
          <a:graphicData uri="http://schemas.openxmlformats.org/drawingml/2006/table">
            <a:tbl>
              <a:tblPr firstRow="1" bandRow="1">
                <a:tableStyleId>{5940675A-B579-460E-94D1-54222C63F5DA}</a:tableStyleId>
              </a:tblPr>
              <a:tblGrid>
                <a:gridCol w="626165">
                  <a:extLst>
                    <a:ext uri="{9D8B030D-6E8A-4147-A177-3AD203B41FA5}">
                      <a16:colId xmlns:a16="http://schemas.microsoft.com/office/drawing/2014/main" val="1168912456"/>
                    </a:ext>
                  </a:extLst>
                </a:gridCol>
                <a:gridCol w="1728181">
                  <a:extLst>
                    <a:ext uri="{9D8B030D-6E8A-4147-A177-3AD203B41FA5}">
                      <a16:colId xmlns:a16="http://schemas.microsoft.com/office/drawing/2014/main" val="3043753496"/>
                    </a:ext>
                  </a:extLst>
                </a:gridCol>
                <a:gridCol w="3060648">
                  <a:extLst>
                    <a:ext uri="{9D8B030D-6E8A-4147-A177-3AD203B41FA5}">
                      <a16:colId xmlns:a16="http://schemas.microsoft.com/office/drawing/2014/main" val="3743977267"/>
                    </a:ext>
                  </a:extLst>
                </a:gridCol>
              </a:tblGrid>
              <a:tr h="628886">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Unidad Responsable</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Hace del conocimiento y envía a la Sindicatura el oficio, citatorio, notificación o requerimiento en donde el H. Ayuntamiento sea parte actora.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6362764"/>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Jurídico</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Recibe la documentación de parte de la Unidad Responsable y lo registra en su sistema y envía al Asesor Jurídico.</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5992432"/>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Asesor Jurídico</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Recibe documentación y analiza la información e informa al Sindico(a) para llevar a cabo la representación legal y defender los intereses del H. Ayuntamiento y hace del conocimiento de la Unidad Responsable lo procedente para darle seguimiento hasta dejar el asunto en estado de resolución.</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7339292"/>
                  </a:ext>
                </a:extLst>
              </a:tr>
            </a:tbl>
          </a:graphicData>
        </a:graphic>
      </p:graphicFrame>
      <p:graphicFrame>
        <p:nvGraphicFramePr>
          <p:cNvPr id="6" name="Tabla 5">
            <a:extLst>
              <a:ext uri="{FF2B5EF4-FFF2-40B4-BE49-F238E27FC236}">
                <a16:creationId xmlns:a16="http://schemas.microsoft.com/office/drawing/2014/main" id="{0420E701-DB80-48EC-B7D1-44D2E8C14D79}"/>
              </a:ext>
            </a:extLst>
          </p:cNvPr>
          <p:cNvGraphicFramePr>
            <a:graphicFrameLocks noGrp="1"/>
          </p:cNvGraphicFramePr>
          <p:nvPr>
            <p:extLst>
              <p:ext uri="{D42A27DB-BD31-4B8C-83A1-F6EECF244321}">
                <p14:modId xmlns:p14="http://schemas.microsoft.com/office/powerpoint/2010/main" val="525908550"/>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7" name="Picture 2077" descr="Resultado de imagen para ayuntamiento de tlatlauquitepec">
            <a:hlinkClick r:id="rId2"/>
            <a:extLst>
              <a:ext uri="{FF2B5EF4-FFF2-40B4-BE49-F238E27FC236}">
                <a16:creationId xmlns:a16="http://schemas.microsoft.com/office/drawing/2014/main" id="{87A29973-3593-4C10-ADD8-2C076EFF1F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76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a 7">
            <a:extLst>
              <a:ext uri="{FF2B5EF4-FFF2-40B4-BE49-F238E27FC236}">
                <a16:creationId xmlns:a16="http://schemas.microsoft.com/office/drawing/2014/main" id="{D8C0B640-BCB8-448C-B0FF-14536F341FC8}"/>
              </a:ext>
            </a:extLst>
          </p:cNvPr>
          <p:cNvGraphicFramePr>
            <a:graphicFrameLocks noGrp="1"/>
          </p:cNvGraphicFramePr>
          <p:nvPr>
            <p:extLst>
              <p:ext uri="{D42A27DB-BD31-4B8C-83A1-F6EECF244321}">
                <p14:modId xmlns:p14="http://schemas.microsoft.com/office/powerpoint/2010/main" val="2131132870"/>
              </p:ext>
            </p:extLst>
          </p:nvPr>
        </p:nvGraphicFramePr>
        <p:xfrm>
          <a:off x="5085184" y="8912203"/>
          <a:ext cx="1407691" cy="370840"/>
        </p:xfrm>
        <a:graphic>
          <a:graphicData uri="http://schemas.openxmlformats.org/drawingml/2006/table">
            <a:tbl>
              <a:tblPr firstRow="1" bandRow="1">
                <a:tableStyleId>{F5AB1C69-6EDB-4FF4-983F-18BD219EF322}</a:tableStyleId>
              </a:tblPr>
              <a:tblGrid>
                <a:gridCol w="14076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22 de 28</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480057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2" name="Tabla 231">
            <a:extLst>
              <a:ext uri="{FF2B5EF4-FFF2-40B4-BE49-F238E27FC236}">
                <a16:creationId xmlns:a16="http://schemas.microsoft.com/office/drawing/2014/main" id="{B3A8CAE5-BBBD-4B8E-AC1F-BCBC610EA3E4}"/>
              </a:ext>
            </a:extLst>
          </p:cNvPr>
          <p:cNvGraphicFramePr>
            <a:graphicFrameLocks noGrp="1"/>
          </p:cNvGraphicFramePr>
          <p:nvPr>
            <p:extLst>
              <p:ext uri="{D42A27DB-BD31-4B8C-83A1-F6EECF244321}">
                <p14:modId xmlns:p14="http://schemas.microsoft.com/office/powerpoint/2010/main" val="2338401231"/>
              </p:ext>
            </p:extLst>
          </p:nvPr>
        </p:nvGraphicFramePr>
        <p:xfrm>
          <a:off x="548680" y="1013892"/>
          <a:ext cx="5760640" cy="457200"/>
        </p:xfrm>
        <a:graphic>
          <a:graphicData uri="http://schemas.openxmlformats.org/drawingml/2006/table">
            <a:tbl>
              <a:tblPr firstRow="1" bandRow="1">
                <a:tableStyleId>{2D5ABB26-0587-4C30-8999-92F81FD0307C}</a:tableStyleId>
              </a:tblPr>
              <a:tblGrid>
                <a:gridCol w="5760640">
                  <a:extLst>
                    <a:ext uri="{9D8B030D-6E8A-4147-A177-3AD203B41FA5}">
                      <a16:colId xmlns:a16="http://schemas.microsoft.com/office/drawing/2014/main" val="187725059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latin typeface="Arial" panose="020B0604020202020204" pitchFamily="34" charset="0"/>
                          <a:cs typeface="Arial" panose="020B0604020202020204" pitchFamily="34" charset="0"/>
                        </a:rPr>
                        <a:t>Diagrama de Flujo: Representación Legal y Defensa de los intereses del H. Ayuntamiento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8094235"/>
                  </a:ext>
                </a:extLst>
              </a:tr>
            </a:tbl>
          </a:graphicData>
        </a:graphic>
      </p:graphicFrame>
      <p:graphicFrame>
        <p:nvGraphicFramePr>
          <p:cNvPr id="48153" name="Tabla 48152">
            <a:extLst>
              <a:ext uri="{FF2B5EF4-FFF2-40B4-BE49-F238E27FC236}">
                <a16:creationId xmlns:a16="http://schemas.microsoft.com/office/drawing/2014/main" id="{014C8D93-B82B-4976-915D-D7B179793E6B}"/>
              </a:ext>
            </a:extLst>
          </p:cNvPr>
          <p:cNvGraphicFramePr>
            <a:graphicFrameLocks noGrp="1"/>
          </p:cNvGraphicFramePr>
          <p:nvPr>
            <p:extLst>
              <p:ext uri="{D42A27DB-BD31-4B8C-83A1-F6EECF244321}">
                <p14:modId xmlns:p14="http://schemas.microsoft.com/office/powerpoint/2010/main" val="2381985136"/>
              </p:ext>
            </p:extLst>
          </p:nvPr>
        </p:nvGraphicFramePr>
        <p:xfrm>
          <a:off x="548678" y="1482657"/>
          <a:ext cx="5760641" cy="274320"/>
        </p:xfrm>
        <a:graphic>
          <a:graphicData uri="http://schemas.openxmlformats.org/drawingml/2006/table">
            <a:tbl>
              <a:tblPr firstRow="1" bandRow="1">
                <a:tableStyleId>{F5AB1C69-6EDB-4FF4-983F-18BD219EF322}</a:tableStyleId>
              </a:tblPr>
              <a:tblGrid>
                <a:gridCol w="2016226">
                  <a:extLst>
                    <a:ext uri="{9D8B030D-6E8A-4147-A177-3AD203B41FA5}">
                      <a16:colId xmlns:a16="http://schemas.microsoft.com/office/drawing/2014/main" val="36129120"/>
                    </a:ext>
                  </a:extLst>
                </a:gridCol>
                <a:gridCol w="1800200">
                  <a:extLst>
                    <a:ext uri="{9D8B030D-6E8A-4147-A177-3AD203B41FA5}">
                      <a16:colId xmlns:a16="http://schemas.microsoft.com/office/drawing/2014/main" val="2444301484"/>
                    </a:ext>
                  </a:extLst>
                </a:gridCol>
                <a:gridCol w="1944215">
                  <a:extLst>
                    <a:ext uri="{9D8B030D-6E8A-4147-A177-3AD203B41FA5}">
                      <a16:colId xmlns:a16="http://schemas.microsoft.com/office/drawing/2014/main" val="419130651"/>
                    </a:ext>
                  </a:extLst>
                </a:gridCol>
              </a:tblGrid>
              <a:tr h="0">
                <a:tc>
                  <a:txBody>
                    <a:bodyPr/>
                    <a:lstStyle/>
                    <a:p>
                      <a:r>
                        <a:rPr lang="es-MX" sz="1200" b="0" dirty="0">
                          <a:solidFill>
                            <a:schemeClr val="tx1"/>
                          </a:solidFill>
                          <a:latin typeface="Arial" panose="020B0604020202020204" pitchFamily="34" charset="0"/>
                          <a:cs typeface="Arial" panose="020B0604020202020204" pitchFamily="34" charset="0"/>
                        </a:rPr>
                        <a:t>Unidad Responsable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200" b="0" dirty="0">
                          <a:solidFill>
                            <a:schemeClr val="tx1"/>
                          </a:solidFill>
                          <a:latin typeface="Arial" panose="020B0604020202020204" pitchFamily="34" charset="0"/>
                          <a:cs typeface="Arial" panose="020B0604020202020204" pitchFamily="34" charset="0"/>
                        </a:rPr>
                        <a:t>Auxiliar Jurídico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200" b="0" dirty="0">
                          <a:solidFill>
                            <a:schemeClr val="tx1"/>
                          </a:solidFill>
                          <a:latin typeface="Arial" panose="020B0604020202020204" pitchFamily="34" charset="0"/>
                          <a:cs typeface="Arial" panose="020B0604020202020204" pitchFamily="34" charset="0"/>
                        </a:rPr>
                        <a:t>Asesor Jurídico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2529155"/>
                  </a:ext>
                </a:extLst>
              </a:tr>
            </a:tbl>
          </a:graphicData>
        </a:graphic>
      </p:graphicFrame>
      <p:graphicFrame>
        <p:nvGraphicFramePr>
          <p:cNvPr id="234" name="Tabla 233">
            <a:extLst>
              <a:ext uri="{FF2B5EF4-FFF2-40B4-BE49-F238E27FC236}">
                <a16:creationId xmlns:a16="http://schemas.microsoft.com/office/drawing/2014/main" id="{F2DF39F7-AE3A-46D0-8757-2D1E26F3A8BE}"/>
              </a:ext>
            </a:extLst>
          </p:cNvPr>
          <p:cNvGraphicFramePr>
            <a:graphicFrameLocks noGrp="1"/>
          </p:cNvGraphicFramePr>
          <p:nvPr>
            <p:extLst>
              <p:ext uri="{D42A27DB-BD31-4B8C-83A1-F6EECF244321}">
                <p14:modId xmlns:p14="http://schemas.microsoft.com/office/powerpoint/2010/main" val="22139972"/>
              </p:ext>
            </p:extLst>
          </p:nvPr>
        </p:nvGraphicFramePr>
        <p:xfrm>
          <a:off x="551989" y="1756977"/>
          <a:ext cx="5753275" cy="5930354"/>
        </p:xfrm>
        <a:graphic>
          <a:graphicData uri="http://schemas.openxmlformats.org/drawingml/2006/table">
            <a:tbl>
              <a:tblPr firstRow="1" bandRow="1">
                <a:tableStyleId>{F5AB1C69-6EDB-4FF4-983F-18BD219EF322}</a:tableStyleId>
              </a:tblPr>
              <a:tblGrid>
                <a:gridCol w="2003303">
                  <a:extLst>
                    <a:ext uri="{9D8B030D-6E8A-4147-A177-3AD203B41FA5}">
                      <a16:colId xmlns:a16="http://schemas.microsoft.com/office/drawing/2014/main" val="36129120"/>
                    </a:ext>
                  </a:extLst>
                </a:gridCol>
                <a:gridCol w="1794899">
                  <a:extLst>
                    <a:ext uri="{9D8B030D-6E8A-4147-A177-3AD203B41FA5}">
                      <a16:colId xmlns:a16="http://schemas.microsoft.com/office/drawing/2014/main" val="2444301484"/>
                    </a:ext>
                  </a:extLst>
                </a:gridCol>
                <a:gridCol w="1955073">
                  <a:extLst>
                    <a:ext uri="{9D8B030D-6E8A-4147-A177-3AD203B41FA5}">
                      <a16:colId xmlns:a16="http://schemas.microsoft.com/office/drawing/2014/main" val="419130651"/>
                    </a:ext>
                  </a:extLst>
                </a:gridCol>
              </a:tblGrid>
              <a:tr h="5930354">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2529155"/>
                  </a:ext>
                </a:extLst>
              </a:tr>
            </a:tbl>
          </a:graphicData>
        </a:graphic>
      </p:graphicFrame>
      <p:sp>
        <p:nvSpPr>
          <p:cNvPr id="239" name="CuadroTexto 238">
            <a:extLst>
              <a:ext uri="{FF2B5EF4-FFF2-40B4-BE49-F238E27FC236}">
                <a16:creationId xmlns:a16="http://schemas.microsoft.com/office/drawing/2014/main" id="{401FC129-C5F8-4B01-B7E8-3EA8076ECC36}"/>
              </a:ext>
            </a:extLst>
          </p:cNvPr>
          <p:cNvSpPr txBox="1"/>
          <p:nvPr/>
        </p:nvSpPr>
        <p:spPr>
          <a:xfrm>
            <a:off x="2222330" y="2397505"/>
            <a:ext cx="267867" cy="215444"/>
          </a:xfrm>
          <a:prstGeom prst="rect">
            <a:avLst/>
          </a:prstGeom>
          <a:noFill/>
        </p:spPr>
        <p:txBody>
          <a:bodyPr wrap="square" rtlCol="0">
            <a:spAutoFit/>
          </a:bodyPr>
          <a:lstStyle/>
          <a:p>
            <a:r>
              <a:rPr lang="es-MX" sz="800" dirty="0"/>
              <a:t>1</a:t>
            </a:r>
          </a:p>
        </p:txBody>
      </p:sp>
      <p:sp>
        <p:nvSpPr>
          <p:cNvPr id="240" name="CuadroTexto 239">
            <a:extLst>
              <a:ext uri="{FF2B5EF4-FFF2-40B4-BE49-F238E27FC236}">
                <a16:creationId xmlns:a16="http://schemas.microsoft.com/office/drawing/2014/main" id="{48EC162D-B9F7-4682-A13E-46BEDE5D1BEA}"/>
              </a:ext>
            </a:extLst>
          </p:cNvPr>
          <p:cNvSpPr txBox="1"/>
          <p:nvPr/>
        </p:nvSpPr>
        <p:spPr>
          <a:xfrm>
            <a:off x="3736151" y="3596576"/>
            <a:ext cx="242374" cy="215444"/>
          </a:xfrm>
          <a:prstGeom prst="rect">
            <a:avLst/>
          </a:prstGeom>
          <a:noFill/>
        </p:spPr>
        <p:txBody>
          <a:bodyPr wrap="none" rtlCol="0">
            <a:spAutoFit/>
          </a:bodyPr>
          <a:lstStyle/>
          <a:p>
            <a:r>
              <a:rPr lang="es-MX" sz="800" dirty="0"/>
              <a:t>2</a:t>
            </a:r>
          </a:p>
        </p:txBody>
      </p:sp>
      <p:sp>
        <p:nvSpPr>
          <p:cNvPr id="242" name="CuadroTexto 241">
            <a:extLst>
              <a:ext uri="{FF2B5EF4-FFF2-40B4-BE49-F238E27FC236}">
                <a16:creationId xmlns:a16="http://schemas.microsoft.com/office/drawing/2014/main" id="{F45A28E0-1186-4273-A6A8-C1ABFA5893D2}"/>
              </a:ext>
            </a:extLst>
          </p:cNvPr>
          <p:cNvSpPr txBox="1"/>
          <p:nvPr/>
        </p:nvSpPr>
        <p:spPr>
          <a:xfrm>
            <a:off x="5815125" y="4804356"/>
            <a:ext cx="242374" cy="215444"/>
          </a:xfrm>
          <a:prstGeom prst="rect">
            <a:avLst/>
          </a:prstGeom>
          <a:noFill/>
        </p:spPr>
        <p:txBody>
          <a:bodyPr wrap="none" rtlCol="0">
            <a:spAutoFit/>
          </a:bodyPr>
          <a:lstStyle/>
          <a:p>
            <a:r>
              <a:rPr lang="es-MX" sz="800" dirty="0"/>
              <a:t>3</a:t>
            </a:r>
          </a:p>
        </p:txBody>
      </p:sp>
      <p:sp>
        <p:nvSpPr>
          <p:cNvPr id="11" name="Diagrama de flujo: terminador 10">
            <a:extLst>
              <a:ext uri="{FF2B5EF4-FFF2-40B4-BE49-F238E27FC236}">
                <a16:creationId xmlns:a16="http://schemas.microsoft.com/office/drawing/2014/main" id="{FD9D0E66-1850-471E-9A3F-95854DDD2BD2}"/>
              </a:ext>
            </a:extLst>
          </p:cNvPr>
          <p:cNvSpPr/>
          <p:nvPr/>
        </p:nvSpPr>
        <p:spPr bwMode="auto">
          <a:xfrm>
            <a:off x="2971425" y="6450658"/>
            <a:ext cx="100132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Fin</a:t>
            </a:r>
          </a:p>
        </p:txBody>
      </p:sp>
      <p:cxnSp>
        <p:nvCxnSpPr>
          <p:cNvPr id="23" name="Conector recto de flecha 22">
            <a:extLst>
              <a:ext uri="{FF2B5EF4-FFF2-40B4-BE49-F238E27FC236}">
                <a16:creationId xmlns:a16="http://schemas.microsoft.com/office/drawing/2014/main" id="{20FCF2DB-2047-490A-8A43-CD2467A4827C}"/>
              </a:ext>
            </a:extLst>
          </p:cNvPr>
          <p:cNvCxnSpPr/>
          <p:nvPr/>
        </p:nvCxnSpPr>
        <p:spPr bwMode="auto">
          <a:xfrm>
            <a:off x="4712791" y="5657678"/>
            <a:ext cx="266616"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pic>
        <p:nvPicPr>
          <p:cNvPr id="39" name="Picture 2077" descr="Resultado de imagen para ayuntamiento de tlatlauquitepec">
            <a:hlinkClick r:id="rId2"/>
            <a:extLst>
              <a:ext uri="{FF2B5EF4-FFF2-40B4-BE49-F238E27FC236}">
                <a16:creationId xmlns:a16="http://schemas.microsoft.com/office/drawing/2014/main" id="{1AD7F69B-ECB4-487C-9EC6-FBADB7B331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5248" y="187722"/>
            <a:ext cx="1087503" cy="76046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0" name="Tabla 39">
            <a:extLst>
              <a:ext uri="{FF2B5EF4-FFF2-40B4-BE49-F238E27FC236}">
                <a16:creationId xmlns:a16="http://schemas.microsoft.com/office/drawing/2014/main" id="{11C9E5A5-F3EF-44C6-9F9C-5EE1C141EA34}"/>
              </a:ext>
            </a:extLst>
          </p:cNvPr>
          <p:cNvGraphicFramePr>
            <a:graphicFrameLocks noGrp="1"/>
          </p:cNvGraphicFramePr>
          <p:nvPr>
            <p:extLst>
              <p:ext uri="{D42A27DB-BD31-4B8C-83A1-F6EECF244321}">
                <p14:modId xmlns:p14="http://schemas.microsoft.com/office/powerpoint/2010/main" val="4122791064"/>
              </p:ext>
            </p:extLst>
          </p:nvPr>
        </p:nvGraphicFramePr>
        <p:xfrm>
          <a:off x="5137374" y="8912203"/>
          <a:ext cx="1355502" cy="370840"/>
        </p:xfrm>
        <a:graphic>
          <a:graphicData uri="http://schemas.openxmlformats.org/drawingml/2006/table">
            <a:tbl>
              <a:tblPr firstRow="1" bandRow="1">
                <a:tableStyleId>{F5AB1C69-6EDB-4FF4-983F-18BD219EF322}</a:tableStyleId>
              </a:tblPr>
              <a:tblGrid>
                <a:gridCol w="1355502">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23 de 28</a:t>
                      </a:r>
                    </a:p>
                  </a:txBody>
                  <a:tcPr/>
                </a:tc>
                <a:extLst>
                  <a:ext uri="{0D108BD9-81ED-4DB2-BD59-A6C34878D82A}">
                    <a16:rowId xmlns:a16="http://schemas.microsoft.com/office/drawing/2014/main" val="2061326865"/>
                  </a:ext>
                </a:extLst>
              </a:tr>
            </a:tbl>
          </a:graphicData>
        </a:graphic>
      </p:graphicFrame>
      <p:sp>
        <p:nvSpPr>
          <p:cNvPr id="12" name="Diagrama de flujo: terminador 11">
            <a:extLst>
              <a:ext uri="{FF2B5EF4-FFF2-40B4-BE49-F238E27FC236}">
                <a16:creationId xmlns:a16="http://schemas.microsoft.com/office/drawing/2014/main" id="{3AF83E33-96B0-4194-8932-6AB6B831F7E5}"/>
              </a:ext>
            </a:extLst>
          </p:cNvPr>
          <p:cNvSpPr/>
          <p:nvPr/>
        </p:nvSpPr>
        <p:spPr bwMode="auto">
          <a:xfrm>
            <a:off x="1262273" y="1933807"/>
            <a:ext cx="798567" cy="27698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Inicio</a:t>
            </a:r>
          </a:p>
        </p:txBody>
      </p:sp>
      <p:sp>
        <p:nvSpPr>
          <p:cNvPr id="14" name="Diagrama de flujo: documento 13">
            <a:extLst>
              <a:ext uri="{FF2B5EF4-FFF2-40B4-BE49-F238E27FC236}">
                <a16:creationId xmlns:a16="http://schemas.microsoft.com/office/drawing/2014/main" id="{A3C6C938-F7EE-456C-87E8-9F070A98E104}"/>
              </a:ext>
            </a:extLst>
          </p:cNvPr>
          <p:cNvSpPr/>
          <p:nvPr/>
        </p:nvSpPr>
        <p:spPr bwMode="auto">
          <a:xfrm>
            <a:off x="647963" y="2674504"/>
            <a:ext cx="1844931" cy="787653"/>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ES" sz="800" dirty="0">
                <a:solidFill>
                  <a:srgbClr val="000000"/>
                </a:solidFill>
                <a:ea typeface="Calibri" panose="020F0502020204030204" pitchFamily="34" charset="0"/>
                <a:cs typeface="Times New Roman" panose="02020603050405020304" pitchFamily="18" charset="0"/>
              </a:rPr>
              <a:t>Hace del conocimiento y envía a la Sindicatura el oficio, citatorio, notificación o requerimiento en donde el H. Ayuntamiento sea parte actora</a:t>
            </a:r>
            <a:endParaRPr kumimoji="0" lang="es-MX" sz="800" b="0" i="0" u="none" strike="noStrike" cap="none" normalizeH="0" baseline="0" dirty="0">
              <a:ln>
                <a:noFill/>
              </a:ln>
              <a:solidFill>
                <a:schemeClr val="tx1"/>
              </a:solidFill>
              <a:effectLst/>
              <a:latin typeface="Arial" charset="0"/>
            </a:endParaRPr>
          </a:p>
        </p:txBody>
      </p:sp>
      <p:sp>
        <p:nvSpPr>
          <p:cNvPr id="16" name="Diagrama de flujo: proceso 15">
            <a:extLst>
              <a:ext uri="{FF2B5EF4-FFF2-40B4-BE49-F238E27FC236}">
                <a16:creationId xmlns:a16="http://schemas.microsoft.com/office/drawing/2014/main" id="{1A3B469E-7499-4772-8353-CDA99E76F1C4}"/>
              </a:ext>
            </a:extLst>
          </p:cNvPr>
          <p:cNvSpPr/>
          <p:nvPr/>
        </p:nvSpPr>
        <p:spPr bwMode="auto">
          <a:xfrm>
            <a:off x="983591" y="3894573"/>
            <a:ext cx="1346444" cy="36004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Entrega Información a Sindicatura</a:t>
            </a:r>
          </a:p>
        </p:txBody>
      </p:sp>
      <p:sp>
        <p:nvSpPr>
          <p:cNvPr id="18" name="Diagrama de flujo: proceso 17">
            <a:extLst>
              <a:ext uri="{FF2B5EF4-FFF2-40B4-BE49-F238E27FC236}">
                <a16:creationId xmlns:a16="http://schemas.microsoft.com/office/drawing/2014/main" id="{EC01B341-C94D-443B-8B54-B7F1D662A1C8}"/>
              </a:ext>
            </a:extLst>
          </p:cNvPr>
          <p:cNvSpPr/>
          <p:nvPr/>
        </p:nvSpPr>
        <p:spPr bwMode="auto">
          <a:xfrm>
            <a:off x="2853866" y="3863383"/>
            <a:ext cx="1249082" cy="78262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nSpc>
                <a:spcPct val="107000"/>
              </a:lnSpc>
              <a:spcAft>
                <a:spcPts val="0"/>
              </a:spcAft>
            </a:pPr>
            <a:r>
              <a:rPr lang="es-ES" sz="800" dirty="0">
                <a:solidFill>
                  <a:srgbClr val="000000"/>
                </a:solidFill>
                <a:ea typeface="Calibri" panose="020F0502020204030204" pitchFamily="34" charset="0"/>
                <a:cs typeface="Times New Roman" panose="02020603050405020304" pitchFamily="18" charset="0"/>
              </a:rPr>
              <a:t>Recibe la documentación de parte de la Unidad Responsable y lo registra en su sistema y envía al Asesor Jurídico.</a:t>
            </a:r>
            <a:endParaRPr lang="es-MX" sz="800" dirty="0">
              <a:solidFill>
                <a:srgbClr val="000000"/>
              </a:solidFill>
              <a:ea typeface="Calibri" panose="020F0502020204030204" pitchFamily="34" charset="0"/>
              <a:cs typeface="Times New Roman" panose="02020603050405020304" pitchFamily="18" charset="0"/>
            </a:endParaRPr>
          </a:p>
        </p:txBody>
      </p:sp>
      <p:sp>
        <p:nvSpPr>
          <p:cNvPr id="20" name="Diagrama de flujo: proceso 19">
            <a:extLst>
              <a:ext uri="{FF2B5EF4-FFF2-40B4-BE49-F238E27FC236}">
                <a16:creationId xmlns:a16="http://schemas.microsoft.com/office/drawing/2014/main" id="{EB059A1C-D3E9-408A-8084-1C6A9DB9534F}"/>
              </a:ext>
            </a:extLst>
          </p:cNvPr>
          <p:cNvSpPr/>
          <p:nvPr/>
        </p:nvSpPr>
        <p:spPr bwMode="auto">
          <a:xfrm>
            <a:off x="4818570" y="3894573"/>
            <a:ext cx="1055825" cy="61264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Recibe documentación y Analiza e informa al Síndico</a:t>
            </a:r>
          </a:p>
        </p:txBody>
      </p:sp>
      <p:sp>
        <p:nvSpPr>
          <p:cNvPr id="22" name="Diagrama de flujo: proceso 21">
            <a:extLst>
              <a:ext uri="{FF2B5EF4-FFF2-40B4-BE49-F238E27FC236}">
                <a16:creationId xmlns:a16="http://schemas.microsoft.com/office/drawing/2014/main" id="{E50C149B-D705-4E27-A8ED-30871111DE02}"/>
              </a:ext>
            </a:extLst>
          </p:cNvPr>
          <p:cNvSpPr/>
          <p:nvPr/>
        </p:nvSpPr>
        <p:spPr bwMode="auto">
          <a:xfrm>
            <a:off x="4708737" y="4983474"/>
            <a:ext cx="1525512" cy="1213614"/>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ES" sz="800" dirty="0">
                <a:solidFill>
                  <a:srgbClr val="000000"/>
                </a:solidFill>
                <a:latin typeface="Arial" panose="020B0604020202020204" pitchFamily="34" charset="0"/>
                <a:ea typeface="Calibri" panose="020F0502020204030204" pitchFamily="34" charset="0"/>
                <a:cs typeface="Arial" panose="020B0604020202020204" pitchFamily="34" charset="0"/>
              </a:rPr>
              <a:t>Lleva a cabo la representación legal para defender los intereses del H. Ayuntamiento y hace del conocimiento de la Unidad Responsable lo procedente para darle seguimiento hasta dejar el asunto en estado de resolución</a:t>
            </a:r>
            <a:r>
              <a:rPr lang="es-ES" sz="800" dirty="0">
                <a:solidFill>
                  <a:srgbClr val="000000"/>
                </a:solidFill>
                <a:ea typeface="Calibri" panose="020F0502020204030204" pitchFamily="34" charset="0"/>
                <a:cs typeface="Times New Roman" panose="02020603050405020304" pitchFamily="18" charset="0"/>
              </a:rPr>
              <a:t>.</a:t>
            </a:r>
            <a:endParaRPr kumimoji="0" lang="es-MX" sz="800" b="0" i="0" u="none" strike="noStrike" cap="none" normalizeH="0" baseline="0" dirty="0">
              <a:ln>
                <a:noFill/>
              </a:ln>
              <a:solidFill>
                <a:schemeClr val="tx1"/>
              </a:solidFill>
              <a:effectLst/>
              <a:latin typeface="Arial" charset="0"/>
            </a:endParaRPr>
          </a:p>
        </p:txBody>
      </p:sp>
      <p:sp>
        <p:nvSpPr>
          <p:cNvPr id="24" name="Diagrama de flujo: documento 23">
            <a:extLst>
              <a:ext uri="{FF2B5EF4-FFF2-40B4-BE49-F238E27FC236}">
                <a16:creationId xmlns:a16="http://schemas.microsoft.com/office/drawing/2014/main" id="{770A96B0-5FD0-409A-9E14-F9C5B7870A25}"/>
              </a:ext>
            </a:extLst>
          </p:cNvPr>
          <p:cNvSpPr/>
          <p:nvPr/>
        </p:nvSpPr>
        <p:spPr bwMode="auto">
          <a:xfrm>
            <a:off x="2853866" y="5270075"/>
            <a:ext cx="1249082" cy="612648"/>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Redacta oficio para la Unidad Responsable, para darle seguimiento</a:t>
            </a:r>
          </a:p>
        </p:txBody>
      </p:sp>
      <p:cxnSp>
        <p:nvCxnSpPr>
          <p:cNvPr id="31" name="Conector recto de flecha 30">
            <a:extLst>
              <a:ext uri="{FF2B5EF4-FFF2-40B4-BE49-F238E27FC236}">
                <a16:creationId xmlns:a16="http://schemas.microsoft.com/office/drawing/2014/main" id="{6ED95B22-68B8-416A-9124-887C8C630ABF}"/>
              </a:ext>
            </a:extLst>
          </p:cNvPr>
          <p:cNvCxnSpPr/>
          <p:nvPr/>
        </p:nvCxnSpPr>
        <p:spPr bwMode="auto">
          <a:xfrm>
            <a:off x="1656813" y="2210789"/>
            <a:ext cx="0" cy="40216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5" name="Conector recto de flecha 34">
            <a:extLst>
              <a:ext uri="{FF2B5EF4-FFF2-40B4-BE49-F238E27FC236}">
                <a16:creationId xmlns:a16="http://schemas.microsoft.com/office/drawing/2014/main" id="{412594AD-3986-4D6E-B562-617120FEAD7E}"/>
              </a:ext>
            </a:extLst>
          </p:cNvPr>
          <p:cNvCxnSpPr/>
          <p:nvPr/>
        </p:nvCxnSpPr>
        <p:spPr bwMode="auto">
          <a:xfrm>
            <a:off x="1656813" y="3462157"/>
            <a:ext cx="0" cy="34986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2" name="Conector recto de flecha 41">
            <a:extLst>
              <a:ext uri="{FF2B5EF4-FFF2-40B4-BE49-F238E27FC236}">
                <a16:creationId xmlns:a16="http://schemas.microsoft.com/office/drawing/2014/main" id="{C2D33529-F896-4BF2-AE2D-0651825B296A}"/>
              </a:ext>
            </a:extLst>
          </p:cNvPr>
          <p:cNvCxnSpPr/>
          <p:nvPr/>
        </p:nvCxnSpPr>
        <p:spPr bwMode="auto">
          <a:xfrm>
            <a:off x="2356263" y="4074593"/>
            <a:ext cx="41960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4" name="Conector recto de flecha 43">
            <a:extLst>
              <a:ext uri="{FF2B5EF4-FFF2-40B4-BE49-F238E27FC236}">
                <a16:creationId xmlns:a16="http://schemas.microsoft.com/office/drawing/2014/main" id="{0857BE59-94A5-42E2-BE01-E2B2EF462920}"/>
              </a:ext>
            </a:extLst>
          </p:cNvPr>
          <p:cNvCxnSpPr>
            <a:stCxn id="18" idx="3"/>
          </p:cNvCxnSpPr>
          <p:nvPr/>
        </p:nvCxnSpPr>
        <p:spPr bwMode="auto">
          <a:xfrm flipV="1">
            <a:off x="4102948" y="4254613"/>
            <a:ext cx="653206" cy="8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6" name="Conector recto de flecha 45">
            <a:extLst>
              <a:ext uri="{FF2B5EF4-FFF2-40B4-BE49-F238E27FC236}">
                <a16:creationId xmlns:a16="http://schemas.microsoft.com/office/drawing/2014/main" id="{71D04839-6567-4B6D-ACCE-8B0324B122C2}"/>
              </a:ext>
            </a:extLst>
          </p:cNvPr>
          <p:cNvCxnSpPr/>
          <p:nvPr/>
        </p:nvCxnSpPr>
        <p:spPr bwMode="auto">
          <a:xfrm>
            <a:off x="5346482" y="4532564"/>
            <a:ext cx="0" cy="44107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8" name="Conector recto de flecha 47">
            <a:extLst>
              <a:ext uri="{FF2B5EF4-FFF2-40B4-BE49-F238E27FC236}">
                <a16:creationId xmlns:a16="http://schemas.microsoft.com/office/drawing/2014/main" id="{E87F73B8-BF77-46E1-B4B5-0DCA972E621B}"/>
              </a:ext>
            </a:extLst>
          </p:cNvPr>
          <p:cNvCxnSpPr/>
          <p:nvPr/>
        </p:nvCxnSpPr>
        <p:spPr bwMode="auto">
          <a:xfrm flipH="1">
            <a:off x="4221088" y="5550396"/>
            <a:ext cx="48764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0" name="Conector recto de flecha 49">
            <a:extLst>
              <a:ext uri="{FF2B5EF4-FFF2-40B4-BE49-F238E27FC236}">
                <a16:creationId xmlns:a16="http://schemas.microsoft.com/office/drawing/2014/main" id="{BFC87EE7-A005-4EDF-8F91-3D0937433C99}"/>
              </a:ext>
            </a:extLst>
          </p:cNvPr>
          <p:cNvCxnSpPr/>
          <p:nvPr/>
        </p:nvCxnSpPr>
        <p:spPr bwMode="auto">
          <a:xfrm>
            <a:off x="3472087" y="5882723"/>
            <a:ext cx="0" cy="45976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407723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Line 17">
            <a:extLst>
              <a:ext uri="{FF2B5EF4-FFF2-40B4-BE49-F238E27FC236}">
                <a16:creationId xmlns:a16="http://schemas.microsoft.com/office/drawing/2014/main" id="{CCC65B19-3D39-4595-B43F-3F8B72C4C58A}"/>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4252BA1A-442A-4C96-BAA8-0C7A64931180}"/>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5">
            <a:extLst>
              <a:ext uri="{FF2B5EF4-FFF2-40B4-BE49-F238E27FC236}">
                <a16:creationId xmlns:a16="http://schemas.microsoft.com/office/drawing/2014/main" id="{3DB75DBF-EC42-49C4-90FF-91E2513FA22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6">
            <a:extLst>
              <a:ext uri="{FF2B5EF4-FFF2-40B4-BE49-F238E27FC236}">
                <a16:creationId xmlns:a16="http://schemas.microsoft.com/office/drawing/2014/main" id="{40A4A71D-5214-47A7-9160-74CB26C05B29}"/>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 name="CuadroTexto 1">
            <a:extLst>
              <a:ext uri="{FF2B5EF4-FFF2-40B4-BE49-F238E27FC236}">
                <a16:creationId xmlns:a16="http://schemas.microsoft.com/office/drawing/2014/main" id="{EC5DCBCE-53F0-4411-B2FC-E8E67258317A}"/>
              </a:ext>
            </a:extLst>
          </p:cNvPr>
          <p:cNvSpPr txBox="1"/>
          <p:nvPr/>
        </p:nvSpPr>
        <p:spPr>
          <a:xfrm>
            <a:off x="2855948" y="3390156"/>
            <a:ext cx="1340431" cy="523220"/>
          </a:xfrm>
          <a:prstGeom prst="rect">
            <a:avLst/>
          </a:prstGeom>
          <a:noFill/>
        </p:spPr>
        <p:txBody>
          <a:bodyPr wrap="none" rtlCol="0">
            <a:spAutoFit/>
          </a:bodyPr>
          <a:lstStyle/>
          <a:p>
            <a:r>
              <a:rPr lang="es-MX" sz="1400" b="1" dirty="0"/>
              <a:t>6.</a:t>
            </a:r>
          </a:p>
          <a:p>
            <a:r>
              <a:rPr lang="es-MX" sz="1400" b="1" dirty="0"/>
              <a:t>SIMBOLOGIA</a:t>
            </a:r>
          </a:p>
        </p:txBody>
      </p:sp>
      <p:graphicFrame>
        <p:nvGraphicFramePr>
          <p:cNvPr id="7" name="Tabla 6">
            <a:extLst>
              <a:ext uri="{FF2B5EF4-FFF2-40B4-BE49-F238E27FC236}">
                <a16:creationId xmlns:a16="http://schemas.microsoft.com/office/drawing/2014/main" id="{1B1FF094-004E-45EB-9757-55956564F1BD}"/>
              </a:ext>
            </a:extLst>
          </p:cNvPr>
          <p:cNvGraphicFramePr>
            <a:graphicFrameLocks noGrp="1"/>
          </p:cNvGraphicFramePr>
          <p:nvPr>
            <p:extLst>
              <p:ext uri="{D42A27DB-BD31-4B8C-83A1-F6EECF244321}">
                <p14:modId xmlns:p14="http://schemas.microsoft.com/office/powerpoint/2010/main" val="650749608"/>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1"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1" dirty="0">
                          <a:solidFill>
                            <a:schemeClr val="tx1"/>
                          </a:solidFill>
                          <a:latin typeface="Arial" panose="020B0604020202020204" pitchFamily="34" charset="0"/>
                          <a:cs typeface="Arial" panose="020B0604020202020204" pitchFamily="34" charset="0"/>
                        </a:rPr>
                        <a:t>Oficina de la Presidencia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8" name="Picture 2077" descr="Resultado de imagen para ayuntamiento de tlatlauquitepec">
            <a:hlinkClick r:id="rId2"/>
            <a:extLst>
              <a:ext uri="{FF2B5EF4-FFF2-40B4-BE49-F238E27FC236}">
                <a16:creationId xmlns:a16="http://schemas.microsoft.com/office/drawing/2014/main" id="{2DEADEC9-4D2F-4E20-85D0-4C00551A93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a 8">
            <a:extLst>
              <a:ext uri="{FF2B5EF4-FFF2-40B4-BE49-F238E27FC236}">
                <a16:creationId xmlns:a16="http://schemas.microsoft.com/office/drawing/2014/main" id="{42F85283-D1DD-458A-B0DC-7B1E93453CB8}"/>
              </a:ext>
            </a:extLst>
          </p:cNvPr>
          <p:cNvGraphicFramePr>
            <a:graphicFrameLocks noGrp="1"/>
          </p:cNvGraphicFramePr>
          <p:nvPr>
            <p:extLst>
              <p:ext uri="{D42A27DB-BD31-4B8C-83A1-F6EECF244321}">
                <p14:modId xmlns:p14="http://schemas.microsoft.com/office/powerpoint/2010/main" val="3308604130"/>
              </p:ext>
            </p:extLst>
          </p:nvPr>
        </p:nvGraphicFramePr>
        <p:xfrm>
          <a:off x="5085184" y="8912203"/>
          <a:ext cx="1407691" cy="370840"/>
        </p:xfrm>
        <a:graphic>
          <a:graphicData uri="http://schemas.openxmlformats.org/drawingml/2006/table">
            <a:tbl>
              <a:tblPr firstRow="1" bandRow="1">
                <a:tableStyleId>{F5AB1C69-6EDB-4FF4-983F-18BD219EF322}</a:tableStyleId>
              </a:tblPr>
              <a:tblGrid>
                <a:gridCol w="14076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24 de 28</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52" name="AutoShape 8">
            <a:extLst>
              <a:ext uri="{FF2B5EF4-FFF2-40B4-BE49-F238E27FC236}">
                <a16:creationId xmlns:a16="http://schemas.microsoft.com/office/drawing/2014/main" id="{37ECB7D8-6FB9-44C4-8687-B58A7C03E649}"/>
              </a:ext>
            </a:extLst>
          </p:cNvPr>
          <p:cNvSpPr>
            <a:spLocks noChangeArrowheads="1"/>
          </p:cNvSpPr>
          <p:nvPr/>
        </p:nvSpPr>
        <p:spPr bwMode="auto">
          <a:xfrm>
            <a:off x="964704" y="3068825"/>
            <a:ext cx="1195387" cy="533400"/>
          </a:xfrm>
          <a:prstGeom prst="flowChartProcess">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53" name="AutoShape 9">
            <a:extLst>
              <a:ext uri="{FF2B5EF4-FFF2-40B4-BE49-F238E27FC236}">
                <a16:creationId xmlns:a16="http://schemas.microsoft.com/office/drawing/2014/main" id="{35A73776-19EF-4AA1-9A0B-28031303618A}"/>
              </a:ext>
            </a:extLst>
          </p:cNvPr>
          <p:cNvSpPr>
            <a:spLocks noChangeArrowheads="1"/>
          </p:cNvSpPr>
          <p:nvPr/>
        </p:nvSpPr>
        <p:spPr bwMode="auto">
          <a:xfrm>
            <a:off x="1040904" y="4135625"/>
            <a:ext cx="1119187" cy="685800"/>
          </a:xfrm>
          <a:prstGeom prst="flowChartDocument">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54" name="Text Box 10">
            <a:extLst>
              <a:ext uri="{FF2B5EF4-FFF2-40B4-BE49-F238E27FC236}">
                <a16:creationId xmlns:a16="http://schemas.microsoft.com/office/drawing/2014/main" id="{38A32B93-EC6A-4B88-9154-753688DBE7F1}"/>
              </a:ext>
            </a:extLst>
          </p:cNvPr>
          <p:cNvSpPr txBox="1">
            <a:spLocks noChangeArrowheads="1"/>
          </p:cNvSpPr>
          <p:nvPr/>
        </p:nvSpPr>
        <p:spPr bwMode="auto">
          <a:xfrm>
            <a:off x="2564904" y="3068825"/>
            <a:ext cx="3505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Este símbolo representa la operación o la ACTIVIDAD que se lleva a cabo en un procedimiento, describiéndola dentro del símbolo en forma breve y cuidando que el verbo se conjugue en tiempo presente.</a:t>
            </a:r>
          </a:p>
        </p:txBody>
      </p:sp>
      <p:sp>
        <p:nvSpPr>
          <p:cNvPr id="185355" name="Text Box 11">
            <a:extLst>
              <a:ext uri="{FF2B5EF4-FFF2-40B4-BE49-F238E27FC236}">
                <a16:creationId xmlns:a16="http://schemas.microsoft.com/office/drawing/2014/main" id="{5011D599-B7F8-42B4-B940-93001233C62C}"/>
              </a:ext>
            </a:extLst>
          </p:cNvPr>
          <p:cNvSpPr txBox="1">
            <a:spLocks noChangeArrowheads="1"/>
          </p:cNvSpPr>
          <p:nvPr/>
        </p:nvSpPr>
        <p:spPr bwMode="auto">
          <a:xfrm>
            <a:off x="2564904" y="4135625"/>
            <a:ext cx="35052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símbolo DOCUMENTO representa cualquier tipo de documento que entre, se utilice, se envíe, se reciba, se genere o salga del procedimiento.  Se incluirán las copias que sean utilizadas.</a:t>
            </a:r>
          </a:p>
        </p:txBody>
      </p:sp>
      <p:sp>
        <p:nvSpPr>
          <p:cNvPr id="185356" name="Text Box 12">
            <a:extLst>
              <a:ext uri="{FF2B5EF4-FFF2-40B4-BE49-F238E27FC236}">
                <a16:creationId xmlns:a16="http://schemas.microsoft.com/office/drawing/2014/main" id="{43623F84-5378-4312-85E8-C2B4D7DEF01B}"/>
              </a:ext>
            </a:extLst>
          </p:cNvPr>
          <p:cNvSpPr txBox="1">
            <a:spLocks noChangeArrowheads="1"/>
          </p:cNvSpPr>
          <p:nvPr/>
        </p:nvSpPr>
        <p:spPr bwMode="auto">
          <a:xfrm>
            <a:off x="2539504" y="5358000"/>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DIRECCIÓN DE FLUJO o línea de unión, conecta los símbolos señalando el orden en que se deben realizar las distintas operaciones.</a:t>
            </a:r>
          </a:p>
        </p:txBody>
      </p:sp>
      <p:grpSp>
        <p:nvGrpSpPr>
          <p:cNvPr id="185357" name="Group 13">
            <a:extLst>
              <a:ext uri="{FF2B5EF4-FFF2-40B4-BE49-F238E27FC236}">
                <a16:creationId xmlns:a16="http://schemas.microsoft.com/office/drawing/2014/main" id="{FD53AD3D-6F8E-4A43-A564-5776D48042EF}"/>
              </a:ext>
            </a:extLst>
          </p:cNvPr>
          <p:cNvGrpSpPr>
            <a:grpSpLocks/>
          </p:cNvGrpSpPr>
          <p:nvPr/>
        </p:nvGrpSpPr>
        <p:grpSpPr bwMode="auto">
          <a:xfrm>
            <a:off x="1040904" y="5354825"/>
            <a:ext cx="1119187" cy="609600"/>
            <a:chOff x="720" y="3600"/>
            <a:chExt cx="768" cy="432"/>
          </a:xfrm>
        </p:grpSpPr>
        <p:sp>
          <p:nvSpPr>
            <p:cNvPr id="185358" name="Line 14">
              <a:extLst>
                <a:ext uri="{FF2B5EF4-FFF2-40B4-BE49-F238E27FC236}">
                  <a16:creationId xmlns:a16="http://schemas.microsoft.com/office/drawing/2014/main" id="{9844221F-594B-441F-AE1B-81F463FEBC69}"/>
                </a:ext>
              </a:extLst>
            </p:cNvPr>
            <p:cNvSpPr>
              <a:spLocks noChangeShapeType="1"/>
            </p:cNvSpPr>
            <p:nvPr/>
          </p:nvSpPr>
          <p:spPr bwMode="auto">
            <a:xfrm>
              <a:off x="816" y="3648"/>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59" name="Line 15">
              <a:extLst>
                <a:ext uri="{FF2B5EF4-FFF2-40B4-BE49-F238E27FC236}">
                  <a16:creationId xmlns:a16="http://schemas.microsoft.com/office/drawing/2014/main" id="{D18A4BCF-B3DF-4FD3-AE24-A3BF5D677A4D}"/>
                </a:ext>
              </a:extLst>
            </p:cNvPr>
            <p:cNvSpPr>
              <a:spLocks noChangeShapeType="1"/>
            </p:cNvSpPr>
            <p:nvPr/>
          </p:nvSpPr>
          <p:spPr bwMode="auto">
            <a:xfrm flipH="1">
              <a:off x="768" y="3984"/>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60" name="Line 16">
              <a:extLst>
                <a:ext uri="{FF2B5EF4-FFF2-40B4-BE49-F238E27FC236}">
                  <a16:creationId xmlns:a16="http://schemas.microsoft.com/office/drawing/2014/main" id="{9319ABE4-7219-4EAE-A1D9-A46070E77905}"/>
                </a:ext>
              </a:extLst>
            </p:cNvPr>
            <p:cNvSpPr>
              <a:spLocks noChangeShapeType="1"/>
            </p:cNvSpPr>
            <p:nvPr/>
          </p:nvSpPr>
          <p:spPr bwMode="auto">
            <a:xfrm flipV="1">
              <a:off x="720" y="3600"/>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61" name="Line 17">
              <a:extLst>
                <a:ext uri="{FF2B5EF4-FFF2-40B4-BE49-F238E27FC236}">
                  <a16:creationId xmlns:a16="http://schemas.microsoft.com/office/drawing/2014/main" id="{C5EF9A6F-94CE-4B41-BC50-29CFC82E92D7}"/>
                </a:ext>
              </a:extLst>
            </p:cNvPr>
            <p:cNvSpPr>
              <a:spLocks noChangeShapeType="1"/>
            </p:cNvSpPr>
            <p:nvPr/>
          </p:nvSpPr>
          <p:spPr bwMode="auto">
            <a:xfrm>
              <a:off x="1488" y="3648"/>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grpSp>
      <p:sp>
        <p:nvSpPr>
          <p:cNvPr id="185362" name="Rectangle 18">
            <a:extLst>
              <a:ext uri="{FF2B5EF4-FFF2-40B4-BE49-F238E27FC236}">
                <a16:creationId xmlns:a16="http://schemas.microsoft.com/office/drawing/2014/main" id="{013DDF6D-8FC2-4830-A486-B2F8AD348E3E}"/>
              </a:ext>
            </a:extLst>
          </p:cNvPr>
          <p:cNvSpPr>
            <a:spLocks noChangeArrowheads="1"/>
          </p:cNvSpPr>
          <p:nvPr/>
        </p:nvSpPr>
        <p:spPr bwMode="auto">
          <a:xfrm>
            <a:off x="1366812" y="1418526"/>
            <a:ext cx="4098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20" tIns="45810" rIns="9162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b="1" dirty="0">
                <a:latin typeface="BinnerD" pitchFamily="34" charset="0"/>
              </a:rPr>
              <a:t>SIMBOLOGÍA UTILIZADA PARA LA ELABORACIÓN DEL DIAGRAMA DE FLUJO DEL PROCEDIMIENTO</a:t>
            </a:r>
          </a:p>
        </p:txBody>
      </p:sp>
      <p:sp>
        <p:nvSpPr>
          <p:cNvPr id="185363" name="Text Box 19">
            <a:extLst>
              <a:ext uri="{FF2B5EF4-FFF2-40B4-BE49-F238E27FC236}">
                <a16:creationId xmlns:a16="http://schemas.microsoft.com/office/drawing/2014/main" id="{843F6816-E424-47FC-B455-CBCFAAFE0E12}"/>
              </a:ext>
            </a:extLst>
          </p:cNvPr>
          <p:cNvSpPr txBox="1">
            <a:spLocks noChangeArrowheads="1"/>
          </p:cNvSpPr>
          <p:nvPr/>
        </p:nvSpPr>
        <p:spPr bwMode="auto">
          <a:xfrm>
            <a:off x="2539504" y="6345425"/>
            <a:ext cx="35052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a:t>El símbolo DECISIÓN o ALTERNATIVA, indica un punto dentro del flujo en que son posibles varias alternativas derivadas de una decisión, es decir, en una situación en la que existen opciones y debe elegirse entre alguna de ellas.  Este símbolo no se enumerará.  Ejemplo: Compra de contado o Compra a crédito.</a:t>
            </a:r>
          </a:p>
        </p:txBody>
      </p:sp>
      <p:sp>
        <p:nvSpPr>
          <p:cNvPr id="185364" name="AutoShape 20">
            <a:extLst>
              <a:ext uri="{FF2B5EF4-FFF2-40B4-BE49-F238E27FC236}">
                <a16:creationId xmlns:a16="http://schemas.microsoft.com/office/drawing/2014/main" id="{5768BCF1-D329-471C-8E9E-2A71F4CCA19D}"/>
              </a:ext>
            </a:extLst>
          </p:cNvPr>
          <p:cNvSpPr>
            <a:spLocks noChangeArrowheads="1"/>
          </p:cNvSpPr>
          <p:nvPr/>
        </p:nvSpPr>
        <p:spPr bwMode="auto">
          <a:xfrm>
            <a:off x="1040904" y="6601013"/>
            <a:ext cx="1066800" cy="887412"/>
          </a:xfrm>
          <a:prstGeom prst="flowChartDecision">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65" name="Text Box 21">
            <a:extLst>
              <a:ext uri="{FF2B5EF4-FFF2-40B4-BE49-F238E27FC236}">
                <a16:creationId xmlns:a16="http://schemas.microsoft.com/office/drawing/2014/main" id="{B7B9A4D7-ADD3-4AE3-88AC-D4E9F073B9D2}"/>
              </a:ext>
            </a:extLst>
          </p:cNvPr>
          <p:cNvSpPr txBox="1">
            <a:spLocks noChangeArrowheads="1"/>
          </p:cNvSpPr>
          <p:nvPr/>
        </p:nvSpPr>
        <p:spPr bwMode="auto">
          <a:xfrm>
            <a:off x="2564904" y="2078225"/>
            <a:ext cx="3505200"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dirty="0"/>
              <a:t>El símbolo Terminal indica el INICIO o la TERMINACIÓN DEL FLUJO, puede ser acción o lugar.  Es necesario escribir dentro del símbolo la palabra “inicio” o “final”.</a:t>
            </a:r>
          </a:p>
        </p:txBody>
      </p:sp>
      <p:sp>
        <p:nvSpPr>
          <p:cNvPr id="185366" name="AutoShape 22">
            <a:extLst>
              <a:ext uri="{FF2B5EF4-FFF2-40B4-BE49-F238E27FC236}">
                <a16:creationId xmlns:a16="http://schemas.microsoft.com/office/drawing/2014/main" id="{E15BC10F-4ACD-4744-BCBE-865FABE97EB7}"/>
              </a:ext>
            </a:extLst>
          </p:cNvPr>
          <p:cNvSpPr>
            <a:spLocks noChangeArrowheads="1"/>
          </p:cNvSpPr>
          <p:nvPr/>
        </p:nvSpPr>
        <p:spPr bwMode="auto">
          <a:xfrm>
            <a:off x="964704" y="2154425"/>
            <a:ext cx="1295400" cy="446088"/>
          </a:xfrm>
          <a:prstGeom prst="flowChartTerminator">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 name="Line 14">
            <a:extLst>
              <a:ext uri="{FF2B5EF4-FFF2-40B4-BE49-F238E27FC236}">
                <a16:creationId xmlns:a16="http://schemas.microsoft.com/office/drawing/2014/main" id="{95AFAF03-76FC-44D0-A153-46C8760D56E8}"/>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9" name="Line 17">
            <a:extLst>
              <a:ext uri="{FF2B5EF4-FFF2-40B4-BE49-F238E27FC236}">
                <a16:creationId xmlns:a16="http://schemas.microsoft.com/office/drawing/2014/main" id="{77308CE8-A8C5-4616-8069-B52E2397FF88}"/>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 name="Line 15">
            <a:extLst>
              <a:ext uri="{FF2B5EF4-FFF2-40B4-BE49-F238E27FC236}">
                <a16:creationId xmlns:a16="http://schemas.microsoft.com/office/drawing/2014/main" id="{4DCC914F-B23F-4B22-8D7F-9B9C08EEE76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 name="Line 16">
            <a:extLst>
              <a:ext uri="{FF2B5EF4-FFF2-40B4-BE49-F238E27FC236}">
                <a16:creationId xmlns:a16="http://schemas.microsoft.com/office/drawing/2014/main" id="{E627CF8B-92A7-440C-8B95-CC4266DB6EB7}"/>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pic>
        <p:nvPicPr>
          <p:cNvPr id="24" name="Picture 2077" descr="Resultado de imagen para ayuntamiento de tlatlauquitepec">
            <a:hlinkClick r:id="rId2"/>
            <a:extLst>
              <a:ext uri="{FF2B5EF4-FFF2-40B4-BE49-F238E27FC236}">
                <a16:creationId xmlns:a16="http://schemas.microsoft.com/office/drawing/2014/main" id="{3D7263C0-18B7-4921-A1A2-833B01207A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a 24">
            <a:extLst>
              <a:ext uri="{FF2B5EF4-FFF2-40B4-BE49-F238E27FC236}">
                <a16:creationId xmlns:a16="http://schemas.microsoft.com/office/drawing/2014/main" id="{F4FEA550-77B8-4321-9D19-026A9F2FB7CA}"/>
              </a:ext>
            </a:extLst>
          </p:cNvPr>
          <p:cNvGraphicFramePr>
            <a:graphicFrameLocks noGrp="1"/>
          </p:cNvGraphicFramePr>
          <p:nvPr>
            <p:extLst>
              <p:ext uri="{D42A27DB-BD31-4B8C-83A1-F6EECF244321}">
                <p14:modId xmlns:p14="http://schemas.microsoft.com/office/powerpoint/2010/main" val="1140524006"/>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25 de 28</a:t>
                      </a:r>
                    </a:p>
                  </a:txBody>
                  <a:tcPr/>
                </a:tc>
                <a:extLst>
                  <a:ext uri="{0D108BD9-81ED-4DB2-BD59-A6C34878D82A}">
                    <a16:rowId xmlns:a16="http://schemas.microsoft.com/office/drawing/2014/main" val="2061326865"/>
                  </a:ext>
                </a:extLst>
              </a:tr>
            </a:tbl>
          </a:graphicData>
        </a:graphic>
      </p:graphicFrame>
      <p:graphicFrame>
        <p:nvGraphicFramePr>
          <p:cNvPr id="26" name="Tabla 25">
            <a:extLst>
              <a:ext uri="{FF2B5EF4-FFF2-40B4-BE49-F238E27FC236}">
                <a16:creationId xmlns:a16="http://schemas.microsoft.com/office/drawing/2014/main" id="{7C5BA164-CCCD-42AC-A533-B11FDD484076}"/>
              </a:ext>
            </a:extLst>
          </p:cNvPr>
          <p:cNvGraphicFramePr>
            <a:graphicFrameLocks noGrp="1"/>
          </p:cNvGraphicFramePr>
          <p:nvPr>
            <p:extLst>
              <p:ext uri="{D42A27DB-BD31-4B8C-83A1-F6EECF244321}">
                <p14:modId xmlns:p14="http://schemas.microsoft.com/office/powerpoint/2010/main" val="2016029432"/>
              </p:ext>
            </p:extLst>
          </p:nvPr>
        </p:nvGraphicFramePr>
        <p:xfrm>
          <a:off x="1947291"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1" name="Text Box 3">
            <a:extLst>
              <a:ext uri="{FF2B5EF4-FFF2-40B4-BE49-F238E27FC236}">
                <a16:creationId xmlns:a16="http://schemas.microsoft.com/office/drawing/2014/main" id="{77D274BC-09D7-4DDB-BB61-30797D9476F7}"/>
              </a:ext>
            </a:extLst>
          </p:cNvPr>
          <p:cNvSpPr txBox="1">
            <a:spLocks noChangeArrowheads="1"/>
          </p:cNvSpPr>
          <p:nvPr/>
        </p:nvSpPr>
        <p:spPr bwMode="auto">
          <a:xfrm>
            <a:off x="533400" y="5715000"/>
            <a:ext cx="57912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228600" eaLnBrk="0" hangingPunct="0">
              <a:defRPr sz="1200">
                <a:solidFill>
                  <a:schemeClr val="tx1"/>
                </a:solidFill>
                <a:latin typeface="Arial" panose="020B0604020202020204" pitchFamily="34" charset="0"/>
              </a:defRPr>
            </a:lvl1pPr>
            <a:lvl2pPr marL="742950" indent="-285750" defTabSz="228600" eaLnBrk="0" hangingPunct="0">
              <a:defRPr sz="1200">
                <a:solidFill>
                  <a:schemeClr val="tx1"/>
                </a:solidFill>
                <a:latin typeface="Arial" panose="020B0604020202020204" pitchFamily="34" charset="0"/>
              </a:defRPr>
            </a:lvl2pPr>
            <a:lvl3pPr marL="1139825" indent="-187325" defTabSz="228600" eaLnBrk="0" hangingPunct="0">
              <a:defRPr sz="1200">
                <a:solidFill>
                  <a:schemeClr val="tx1"/>
                </a:solidFill>
                <a:latin typeface="Arial" panose="020B0604020202020204" pitchFamily="34" charset="0"/>
              </a:defRPr>
            </a:lvl3pPr>
            <a:lvl4pPr marL="1600200" indent="-228600" defTabSz="228600" eaLnBrk="0" hangingPunct="0">
              <a:defRPr sz="1200">
                <a:solidFill>
                  <a:schemeClr val="tx1"/>
                </a:solidFill>
                <a:latin typeface="Arial" panose="020B0604020202020204" pitchFamily="34" charset="0"/>
              </a:defRPr>
            </a:lvl4pPr>
            <a:lvl5pPr marL="2057400" indent="-228600" defTabSz="228600" eaLnBrk="0" hangingPunct="0">
              <a:defRPr sz="1200">
                <a:solidFill>
                  <a:schemeClr val="tx1"/>
                </a:solidFill>
                <a:latin typeface="Arial" panose="020B0604020202020204" pitchFamily="34" charset="0"/>
              </a:defRPr>
            </a:lvl5pPr>
            <a:lvl6pPr marL="2514600" indent="-228600" algn="ctr" defTabSz="228600"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228600"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228600"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228600" eaLnBrk="0" fontAlgn="base" hangingPunct="0">
              <a:spcBef>
                <a:spcPct val="0"/>
              </a:spcBef>
              <a:spcAft>
                <a:spcPct val="0"/>
              </a:spcAft>
              <a:defRPr sz="1200">
                <a:solidFill>
                  <a:schemeClr val="tx1"/>
                </a:solidFill>
                <a:latin typeface="Arial" panose="020B0604020202020204" pitchFamily="34" charset="0"/>
              </a:defRPr>
            </a:lvl9pPr>
          </a:lstStyle>
          <a:p>
            <a:pPr lvl="2" algn="just" eaLnBrk="1" hangingPunct="1">
              <a:buFont typeface="Wingdings" panose="05000000000000000000" pitchFamily="2" charset="2"/>
              <a:buChar char="²"/>
            </a:pPr>
            <a:r>
              <a:rPr lang="es-MX" altLang="es-MX">
                <a:cs typeface="Times New Roman" panose="02020603050405020304" pitchFamily="18" charset="0"/>
              </a:rPr>
              <a:t>	Debe usarse éste símbolo para evitar cruce entre líneas del flujo o para llegar a una mejor distribución de los símbolos.</a:t>
            </a:r>
          </a:p>
          <a:p>
            <a:pPr lvl="2" algn="just" eaLnBrk="1" hangingPunct="1">
              <a:buFont typeface="Wingdings" panose="05000000000000000000" pitchFamily="2" charset="2"/>
              <a:buChar char="²"/>
            </a:pPr>
            <a:endParaRPr lang="es-MX" altLang="es-MX">
              <a:cs typeface="Times New Roman" panose="02020603050405020304" pitchFamily="18" charset="0"/>
            </a:endParaRPr>
          </a:p>
          <a:p>
            <a:pPr lvl="2" algn="just" eaLnBrk="1" hangingPunct="1">
              <a:buFont typeface="Wingdings" panose="05000000000000000000" pitchFamily="2" charset="2"/>
              <a:buChar char="²"/>
            </a:pPr>
            <a:r>
              <a:rPr lang="es-MX" altLang="es-MX">
                <a:cs typeface="Times New Roman" panose="02020603050405020304" pitchFamily="18" charset="0"/>
              </a:rPr>
              <a:t>Cada conector debe identificarse con otro cuyo número sea el mismo (el mismo para el envío que para la recepción).</a:t>
            </a:r>
            <a:endParaRPr lang="es-MX" altLang="es-MX">
              <a:cs typeface="Arial" panose="020B0604020202020204" pitchFamily="34" charset="0"/>
            </a:endParaRPr>
          </a:p>
        </p:txBody>
      </p:sp>
      <p:grpSp>
        <p:nvGrpSpPr>
          <p:cNvPr id="186372" name="Group 4">
            <a:extLst>
              <a:ext uri="{FF2B5EF4-FFF2-40B4-BE49-F238E27FC236}">
                <a16:creationId xmlns:a16="http://schemas.microsoft.com/office/drawing/2014/main" id="{4F9D49F8-EC9E-4E46-B657-DFC12F89CFC6}"/>
              </a:ext>
            </a:extLst>
          </p:cNvPr>
          <p:cNvGrpSpPr>
            <a:grpSpLocks/>
          </p:cNvGrpSpPr>
          <p:nvPr/>
        </p:nvGrpSpPr>
        <p:grpSpPr bwMode="auto">
          <a:xfrm>
            <a:off x="2093119" y="7101669"/>
            <a:ext cx="2667000" cy="685800"/>
            <a:chOff x="1392" y="3648"/>
            <a:chExt cx="1680" cy="432"/>
          </a:xfrm>
        </p:grpSpPr>
        <p:sp>
          <p:nvSpPr>
            <p:cNvPr id="186373" name="AutoShape 5">
              <a:extLst>
                <a:ext uri="{FF2B5EF4-FFF2-40B4-BE49-F238E27FC236}">
                  <a16:creationId xmlns:a16="http://schemas.microsoft.com/office/drawing/2014/main" id="{63642C44-7D0A-4186-BE9B-720C5B57C139}"/>
                </a:ext>
              </a:extLst>
            </p:cNvPr>
            <p:cNvSpPr>
              <a:spLocks noChangeArrowheads="1"/>
            </p:cNvSpPr>
            <p:nvPr/>
          </p:nvSpPr>
          <p:spPr bwMode="auto">
            <a:xfrm>
              <a:off x="1968" y="3648"/>
              <a:ext cx="192" cy="192"/>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74" name="AutoShape 6">
              <a:extLst>
                <a:ext uri="{FF2B5EF4-FFF2-40B4-BE49-F238E27FC236}">
                  <a16:creationId xmlns:a16="http://schemas.microsoft.com/office/drawing/2014/main" id="{522C0439-EC27-45CF-8763-FBFA022A09FD}"/>
                </a:ext>
              </a:extLst>
            </p:cNvPr>
            <p:cNvSpPr>
              <a:spLocks noChangeArrowheads="1"/>
            </p:cNvSpPr>
            <p:nvPr/>
          </p:nvSpPr>
          <p:spPr bwMode="auto">
            <a:xfrm>
              <a:off x="2304" y="3648"/>
              <a:ext cx="192" cy="192"/>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75" name="Line 7">
              <a:extLst>
                <a:ext uri="{FF2B5EF4-FFF2-40B4-BE49-F238E27FC236}">
                  <a16:creationId xmlns:a16="http://schemas.microsoft.com/office/drawing/2014/main" id="{89AA577F-490C-4E1A-87F1-70D3CB017101}"/>
                </a:ext>
              </a:extLst>
            </p:cNvPr>
            <p:cNvSpPr>
              <a:spLocks noChangeShapeType="1"/>
            </p:cNvSpPr>
            <p:nvPr/>
          </p:nvSpPr>
          <p:spPr bwMode="auto">
            <a:xfrm flipV="1">
              <a:off x="2064" y="384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6376" name="Line 8">
              <a:extLst>
                <a:ext uri="{FF2B5EF4-FFF2-40B4-BE49-F238E27FC236}">
                  <a16:creationId xmlns:a16="http://schemas.microsoft.com/office/drawing/2014/main" id="{55C2E20B-21B2-4B91-917C-9A4B62A96C21}"/>
                </a:ext>
              </a:extLst>
            </p:cNvPr>
            <p:cNvSpPr>
              <a:spLocks noChangeShapeType="1"/>
            </p:cNvSpPr>
            <p:nvPr/>
          </p:nvSpPr>
          <p:spPr bwMode="auto">
            <a:xfrm>
              <a:off x="2400" y="384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6377" name="Text Box 9">
              <a:extLst>
                <a:ext uri="{FF2B5EF4-FFF2-40B4-BE49-F238E27FC236}">
                  <a16:creationId xmlns:a16="http://schemas.microsoft.com/office/drawing/2014/main" id="{201F5471-91D4-4A69-BA16-8DB43712D4AB}"/>
                </a:ext>
              </a:extLst>
            </p:cNvPr>
            <p:cNvSpPr txBox="1">
              <a:spLocks noChangeArrowheads="1"/>
            </p:cNvSpPr>
            <p:nvPr/>
          </p:nvSpPr>
          <p:spPr bwMode="auto">
            <a:xfrm>
              <a:off x="1920" y="3676"/>
              <a:ext cx="24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sz="1100"/>
                <a:t>  3</a:t>
              </a:r>
            </a:p>
          </p:txBody>
        </p:sp>
        <p:sp>
          <p:nvSpPr>
            <p:cNvPr id="186378" name="Text Box 10">
              <a:extLst>
                <a:ext uri="{FF2B5EF4-FFF2-40B4-BE49-F238E27FC236}">
                  <a16:creationId xmlns:a16="http://schemas.microsoft.com/office/drawing/2014/main" id="{9A19C5A5-AFE4-4345-8CFC-502C885D31F1}"/>
                </a:ext>
              </a:extLst>
            </p:cNvPr>
            <p:cNvSpPr txBox="1">
              <a:spLocks noChangeArrowheads="1"/>
            </p:cNvSpPr>
            <p:nvPr/>
          </p:nvSpPr>
          <p:spPr bwMode="auto">
            <a:xfrm>
              <a:off x="2256" y="3676"/>
              <a:ext cx="24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sz="1100"/>
                <a:t>  3</a:t>
              </a:r>
            </a:p>
          </p:txBody>
        </p:sp>
        <p:sp>
          <p:nvSpPr>
            <p:cNvPr id="186379" name="Text Box 11">
              <a:extLst>
                <a:ext uri="{FF2B5EF4-FFF2-40B4-BE49-F238E27FC236}">
                  <a16:creationId xmlns:a16="http://schemas.microsoft.com/office/drawing/2014/main" id="{F64841F2-F0CE-46C7-A6C6-3A6B51DD1769}"/>
                </a:ext>
              </a:extLst>
            </p:cNvPr>
            <p:cNvSpPr txBox="1">
              <a:spLocks noChangeArrowheads="1"/>
            </p:cNvSpPr>
            <p:nvPr/>
          </p:nvSpPr>
          <p:spPr bwMode="auto">
            <a:xfrm>
              <a:off x="1392" y="3888"/>
              <a:ext cx="5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a:t>(salida)</a:t>
              </a:r>
            </a:p>
          </p:txBody>
        </p:sp>
        <p:sp>
          <p:nvSpPr>
            <p:cNvPr id="186380" name="Text Box 12">
              <a:extLst>
                <a:ext uri="{FF2B5EF4-FFF2-40B4-BE49-F238E27FC236}">
                  <a16:creationId xmlns:a16="http://schemas.microsoft.com/office/drawing/2014/main" id="{D8CAE754-E634-462C-A839-653A801E1C37}"/>
                </a:ext>
              </a:extLst>
            </p:cNvPr>
            <p:cNvSpPr txBox="1">
              <a:spLocks noChangeArrowheads="1"/>
            </p:cNvSpPr>
            <p:nvPr/>
          </p:nvSpPr>
          <p:spPr bwMode="auto">
            <a:xfrm>
              <a:off x="2496" y="3888"/>
              <a:ext cx="5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a:t>(entrada)</a:t>
              </a:r>
            </a:p>
          </p:txBody>
        </p:sp>
      </p:grpSp>
      <p:sp>
        <p:nvSpPr>
          <p:cNvPr id="186381" name="Text Box 13">
            <a:extLst>
              <a:ext uri="{FF2B5EF4-FFF2-40B4-BE49-F238E27FC236}">
                <a16:creationId xmlns:a16="http://schemas.microsoft.com/office/drawing/2014/main" id="{D08764A6-F47E-453D-9A89-000BD8A05EFB}"/>
              </a:ext>
            </a:extLst>
          </p:cNvPr>
          <p:cNvSpPr txBox="1">
            <a:spLocks noChangeArrowheads="1"/>
          </p:cNvSpPr>
          <p:nvPr/>
        </p:nvSpPr>
        <p:spPr bwMode="auto">
          <a:xfrm>
            <a:off x="2400795" y="4293382"/>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CONECTOR representa la conexión o enlace de una parte del diagrama de flujo con otra parte lejana del mismo.</a:t>
            </a:r>
          </a:p>
        </p:txBody>
      </p:sp>
      <p:sp>
        <p:nvSpPr>
          <p:cNvPr id="186382" name="AutoShape 14">
            <a:extLst>
              <a:ext uri="{FF2B5EF4-FFF2-40B4-BE49-F238E27FC236}">
                <a16:creationId xmlns:a16="http://schemas.microsoft.com/office/drawing/2014/main" id="{EB7B5371-BD49-4BAC-8A7B-D35DCD964F5C}"/>
              </a:ext>
            </a:extLst>
          </p:cNvPr>
          <p:cNvSpPr>
            <a:spLocks noChangeArrowheads="1"/>
          </p:cNvSpPr>
          <p:nvPr/>
        </p:nvSpPr>
        <p:spPr bwMode="auto">
          <a:xfrm>
            <a:off x="941883" y="4137807"/>
            <a:ext cx="852487" cy="852488"/>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83" name="AutoShape 15">
            <a:extLst>
              <a:ext uri="{FF2B5EF4-FFF2-40B4-BE49-F238E27FC236}">
                <a16:creationId xmlns:a16="http://schemas.microsoft.com/office/drawing/2014/main" id="{8D919690-BC6D-4866-B3F6-103E9AFBA8CD}"/>
              </a:ext>
            </a:extLst>
          </p:cNvPr>
          <p:cNvSpPr>
            <a:spLocks noChangeArrowheads="1"/>
          </p:cNvSpPr>
          <p:nvPr/>
        </p:nvSpPr>
        <p:spPr bwMode="auto">
          <a:xfrm>
            <a:off x="879970" y="1470807"/>
            <a:ext cx="1066800" cy="762000"/>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84" name="Text Box 16">
            <a:extLst>
              <a:ext uri="{FF2B5EF4-FFF2-40B4-BE49-F238E27FC236}">
                <a16:creationId xmlns:a16="http://schemas.microsoft.com/office/drawing/2014/main" id="{4F74B6D9-4E51-4F74-B3C6-F74352AB33E0}"/>
              </a:ext>
            </a:extLst>
          </p:cNvPr>
          <p:cNvSpPr txBox="1">
            <a:spLocks noChangeArrowheads="1"/>
          </p:cNvSpPr>
          <p:nvPr/>
        </p:nvSpPr>
        <p:spPr bwMode="auto">
          <a:xfrm>
            <a:off x="2403970" y="1470807"/>
            <a:ext cx="3505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a:t>Este símbolo representa un ARCHIVO común y corriente de oficina, donde se guarda un documento en forma </a:t>
            </a:r>
            <a:r>
              <a:rPr lang="es-MX" altLang="es-MX" b="1"/>
              <a:t>temporal</a:t>
            </a:r>
            <a:r>
              <a:rPr lang="es-MX" altLang="es-MX"/>
              <a:t>.</a:t>
            </a:r>
          </a:p>
        </p:txBody>
      </p:sp>
      <p:sp>
        <p:nvSpPr>
          <p:cNvPr id="186385" name="Text Box 17">
            <a:extLst>
              <a:ext uri="{FF2B5EF4-FFF2-40B4-BE49-F238E27FC236}">
                <a16:creationId xmlns:a16="http://schemas.microsoft.com/office/drawing/2014/main" id="{BD822CB4-EB6A-4038-81F8-50CE196589C8}"/>
              </a:ext>
            </a:extLst>
          </p:cNvPr>
          <p:cNvSpPr txBox="1">
            <a:spLocks noChangeArrowheads="1"/>
          </p:cNvSpPr>
          <p:nvPr/>
        </p:nvSpPr>
        <p:spPr bwMode="auto">
          <a:xfrm>
            <a:off x="2400795" y="2842407"/>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Este símbolo representa un ARCHIVO común y corriente de oficina, donde se guarda un documento en forma </a:t>
            </a:r>
            <a:r>
              <a:rPr lang="es-MX" altLang="es-MX" b="1"/>
              <a:t>permanente</a:t>
            </a:r>
            <a:r>
              <a:rPr lang="es-MX" altLang="es-MX"/>
              <a:t>.</a:t>
            </a:r>
          </a:p>
        </p:txBody>
      </p:sp>
      <p:sp>
        <p:nvSpPr>
          <p:cNvPr id="186386" name="AutoShape 18">
            <a:extLst>
              <a:ext uri="{FF2B5EF4-FFF2-40B4-BE49-F238E27FC236}">
                <a16:creationId xmlns:a16="http://schemas.microsoft.com/office/drawing/2014/main" id="{D3B4F070-C029-4D06-B054-452FAE2A495D}"/>
              </a:ext>
            </a:extLst>
          </p:cNvPr>
          <p:cNvSpPr>
            <a:spLocks noChangeArrowheads="1"/>
          </p:cNvSpPr>
          <p:nvPr/>
        </p:nvSpPr>
        <p:spPr bwMode="auto">
          <a:xfrm>
            <a:off x="883145" y="2918607"/>
            <a:ext cx="911225" cy="685800"/>
          </a:xfrm>
          <a:prstGeom prst="flowChartMerge">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9" name="Line 14">
            <a:extLst>
              <a:ext uri="{FF2B5EF4-FFF2-40B4-BE49-F238E27FC236}">
                <a16:creationId xmlns:a16="http://schemas.microsoft.com/office/drawing/2014/main" id="{E5096BA7-3134-48AA-8985-659D1523F13E}"/>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 name="Line 17">
            <a:extLst>
              <a:ext uri="{FF2B5EF4-FFF2-40B4-BE49-F238E27FC236}">
                <a16:creationId xmlns:a16="http://schemas.microsoft.com/office/drawing/2014/main" id="{D78EC9C5-C0AE-4F10-A035-120B870B093E}"/>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 name="Line 15">
            <a:extLst>
              <a:ext uri="{FF2B5EF4-FFF2-40B4-BE49-F238E27FC236}">
                <a16:creationId xmlns:a16="http://schemas.microsoft.com/office/drawing/2014/main" id="{EFEB4F01-2E4F-42A4-848C-C95D1DE99CE9}"/>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2" name="Line 16">
            <a:extLst>
              <a:ext uri="{FF2B5EF4-FFF2-40B4-BE49-F238E27FC236}">
                <a16:creationId xmlns:a16="http://schemas.microsoft.com/office/drawing/2014/main" id="{5C6CC1F6-35AE-4A48-A92A-AC0096C9ACD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pic>
        <p:nvPicPr>
          <p:cNvPr id="24" name="Picture 2077" descr="Resultado de imagen para ayuntamiento de tlatlauquitepec">
            <a:hlinkClick r:id="rId2"/>
            <a:extLst>
              <a:ext uri="{FF2B5EF4-FFF2-40B4-BE49-F238E27FC236}">
                <a16:creationId xmlns:a16="http://schemas.microsoft.com/office/drawing/2014/main" id="{474AB378-6968-4453-A56E-3C018B63F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a 24">
            <a:extLst>
              <a:ext uri="{FF2B5EF4-FFF2-40B4-BE49-F238E27FC236}">
                <a16:creationId xmlns:a16="http://schemas.microsoft.com/office/drawing/2014/main" id="{5EBCB6DD-FC8C-4195-B079-B6A8FE64FDD2}"/>
              </a:ext>
            </a:extLst>
          </p:cNvPr>
          <p:cNvGraphicFramePr>
            <a:graphicFrameLocks noGrp="1"/>
          </p:cNvGraphicFramePr>
          <p:nvPr>
            <p:extLst>
              <p:ext uri="{D42A27DB-BD31-4B8C-83A1-F6EECF244321}">
                <p14:modId xmlns:p14="http://schemas.microsoft.com/office/powerpoint/2010/main" val="1470313124"/>
              </p:ext>
            </p:extLst>
          </p:nvPr>
        </p:nvGraphicFramePr>
        <p:xfrm>
          <a:off x="5228634" y="8912203"/>
          <a:ext cx="1264242" cy="370840"/>
        </p:xfrm>
        <a:graphic>
          <a:graphicData uri="http://schemas.openxmlformats.org/drawingml/2006/table">
            <a:tbl>
              <a:tblPr firstRow="1" bandRow="1">
                <a:tableStyleId>{F5AB1C69-6EDB-4FF4-983F-18BD219EF322}</a:tableStyleId>
              </a:tblPr>
              <a:tblGrid>
                <a:gridCol w="1264242">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26 de 28</a:t>
                      </a:r>
                    </a:p>
                  </a:txBody>
                  <a:tcPr/>
                </a:tc>
                <a:extLst>
                  <a:ext uri="{0D108BD9-81ED-4DB2-BD59-A6C34878D82A}">
                    <a16:rowId xmlns:a16="http://schemas.microsoft.com/office/drawing/2014/main" val="2061326865"/>
                  </a:ext>
                </a:extLst>
              </a:tr>
            </a:tbl>
          </a:graphicData>
        </a:graphic>
      </p:graphicFrame>
      <p:graphicFrame>
        <p:nvGraphicFramePr>
          <p:cNvPr id="26" name="Tabla 25">
            <a:extLst>
              <a:ext uri="{FF2B5EF4-FFF2-40B4-BE49-F238E27FC236}">
                <a16:creationId xmlns:a16="http://schemas.microsoft.com/office/drawing/2014/main" id="{EB56049D-EBE6-4C8A-A909-6F8B11954FA7}"/>
              </a:ext>
            </a:extLst>
          </p:cNvPr>
          <p:cNvGraphicFramePr>
            <a:graphicFrameLocks noGrp="1"/>
          </p:cNvGraphicFramePr>
          <p:nvPr>
            <p:extLst>
              <p:ext uri="{D42A27DB-BD31-4B8C-83A1-F6EECF244321}">
                <p14:modId xmlns:p14="http://schemas.microsoft.com/office/powerpoint/2010/main" val="2016029432"/>
              </p:ext>
            </p:extLst>
          </p:nvPr>
        </p:nvGraphicFramePr>
        <p:xfrm>
          <a:off x="1947291"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5" name="AutoShape 3">
            <a:extLst>
              <a:ext uri="{FF2B5EF4-FFF2-40B4-BE49-F238E27FC236}">
                <a16:creationId xmlns:a16="http://schemas.microsoft.com/office/drawing/2014/main" id="{CF6E6977-2B9D-4B26-B28C-19EEE215B745}"/>
              </a:ext>
            </a:extLst>
          </p:cNvPr>
          <p:cNvSpPr>
            <a:spLocks noChangeArrowheads="1"/>
          </p:cNvSpPr>
          <p:nvPr/>
        </p:nvSpPr>
        <p:spPr bwMode="auto">
          <a:xfrm>
            <a:off x="1219200" y="4267200"/>
            <a:ext cx="698500" cy="685800"/>
          </a:xfrm>
          <a:prstGeom prst="flowChartOffpageConnec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7396" name="Text Box 4">
            <a:extLst>
              <a:ext uri="{FF2B5EF4-FFF2-40B4-BE49-F238E27FC236}">
                <a16:creationId xmlns:a16="http://schemas.microsoft.com/office/drawing/2014/main" id="{81798036-3FBE-4B43-A541-304A62CB0C43}"/>
              </a:ext>
            </a:extLst>
          </p:cNvPr>
          <p:cNvSpPr txBox="1">
            <a:spLocks noChangeArrowheads="1"/>
          </p:cNvSpPr>
          <p:nvPr/>
        </p:nvSpPr>
        <p:spPr bwMode="auto">
          <a:xfrm>
            <a:off x="2514600" y="4267200"/>
            <a:ext cx="3505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CONECTOR DE PÁGINA representa una conexión o enlace con otra hoja diferente, en la que continúa el diagrama de flujo de la documentación o información del mismo procedimiento.</a:t>
            </a:r>
          </a:p>
        </p:txBody>
      </p:sp>
      <p:sp>
        <p:nvSpPr>
          <p:cNvPr id="187397" name="Text Box 5">
            <a:extLst>
              <a:ext uri="{FF2B5EF4-FFF2-40B4-BE49-F238E27FC236}">
                <a16:creationId xmlns:a16="http://schemas.microsoft.com/office/drawing/2014/main" id="{9D89735D-047E-4B1F-9EFF-240B3AA2F26B}"/>
              </a:ext>
            </a:extLst>
          </p:cNvPr>
          <p:cNvSpPr txBox="1">
            <a:spLocks noChangeArrowheads="1"/>
          </p:cNvSpPr>
          <p:nvPr/>
        </p:nvSpPr>
        <p:spPr bwMode="auto">
          <a:xfrm>
            <a:off x="2438400" y="2362200"/>
            <a:ext cx="3505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dirty="0"/>
              <a:t>Este símbolo representa cuando la información enviada, recibida o generada sea por medios electromagnéticos; se tendrá también que representar cuando sean varias copias en alguna medio magnético, señalando su destino tal y como se señala en el caso de los documentos.</a:t>
            </a:r>
            <a:endParaRPr lang="es-MX" altLang="es-MX" b="1" dirty="0"/>
          </a:p>
        </p:txBody>
      </p:sp>
      <p:sp>
        <p:nvSpPr>
          <p:cNvPr id="187398" name="Freeform 6">
            <a:extLst>
              <a:ext uri="{FF2B5EF4-FFF2-40B4-BE49-F238E27FC236}">
                <a16:creationId xmlns:a16="http://schemas.microsoft.com/office/drawing/2014/main" id="{D2D6FC69-D8FE-454C-9E51-6BB311B44959}"/>
              </a:ext>
            </a:extLst>
          </p:cNvPr>
          <p:cNvSpPr>
            <a:spLocks noEditPoints="1"/>
          </p:cNvSpPr>
          <p:nvPr/>
        </p:nvSpPr>
        <p:spPr bwMode="auto">
          <a:xfrm>
            <a:off x="1143000" y="2362200"/>
            <a:ext cx="914400" cy="914400"/>
          </a:xfrm>
          <a:custGeom>
            <a:avLst/>
            <a:gdLst>
              <a:gd name="T0" fmla="*/ 471 w 520"/>
              <a:gd name="T1" fmla="*/ 48 h 392"/>
              <a:gd name="T2" fmla="*/ 504 w 520"/>
              <a:gd name="T3" fmla="*/ 48 h 392"/>
              <a:gd name="T4" fmla="*/ 504 w 520"/>
              <a:gd name="T5" fmla="*/ 25 h 392"/>
              <a:gd name="T6" fmla="*/ 471 w 520"/>
              <a:gd name="T7" fmla="*/ 25 h 392"/>
              <a:gd name="T8" fmla="*/ 471 w 520"/>
              <a:gd name="T9" fmla="*/ 48 h 392"/>
              <a:gd name="T10" fmla="*/ 16 w 520"/>
              <a:gd name="T11" fmla="*/ 48 h 392"/>
              <a:gd name="T12" fmla="*/ 49 w 520"/>
              <a:gd name="T13" fmla="*/ 48 h 392"/>
              <a:gd name="T14" fmla="*/ 49 w 520"/>
              <a:gd name="T15" fmla="*/ 25 h 392"/>
              <a:gd name="T16" fmla="*/ 16 w 520"/>
              <a:gd name="T17" fmla="*/ 25 h 392"/>
              <a:gd name="T18" fmla="*/ 16 w 520"/>
              <a:gd name="T19" fmla="*/ 48 h 392"/>
              <a:gd name="T20" fmla="*/ 130 w 520"/>
              <a:gd name="T21" fmla="*/ 392 h 392"/>
              <a:gd name="T22" fmla="*/ 390 w 520"/>
              <a:gd name="T23" fmla="*/ 392 h 392"/>
              <a:gd name="T24" fmla="*/ 390 w 520"/>
              <a:gd name="T25" fmla="*/ 264 h 392"/>
              <a:gd name="T26" fmla="*/ 388 w 520"/>
              <a:gd name="T27" fmla="*/ 255 h 392"/>
              <a:gd name="T28" fmla="*/ 381 w 520"/>
              <a:gd name="T29" fmla="*/ 248 h 392"/>
              <a:gd name="T30" fmla="*/ 369 w 520"/>
              <a:gd name="T31" fmla="*/ 244 h 392"/>
              <a:gd name="T32" fmla="*/ 151 w 520"/>
              <a:gd name="T33" fmla="*/ 244 h 392"/>
              <a:gd name="T34" fmla="*/ 139 w 520"/>
              <a:gd name="T35" fmla="*/ 248 h 392"/>
              <a:gd name="T36" fmla="*/ 132 w 520"/>
              <a:gd name="T37" fmla="*/ 255 h 392"/>
              <a:gd name="T38" fmla="*/ 130 w 520"/>
              <a:gd name="T39" fmla="*/ 264 h 392"/>
              <a:gd name="T40" fmla="*/ 130 w 520"/>
              <a:gd name="T41" fmla="*/ 392 h 392"/>
              <a:gd name="T42" fmla="*/ 64 w 520"/>
              <a:gd name="T43" fmla="*/ 196 h 392"/>
              <a:gd name="T44" fmla="*/ 456 w 520"/>
              <a:gd name="T45" fmla="*/ 196 h 392"/>
              <a:gd name="T46" fmla="*/ 456 w 520"/>
              <a:gd name="T47" fmla="*/ 0 h 392"/>
              <a:gd name="T48" fmla="*/ 64 w 520"/>
              <a:gd name="T49" fmla="*/ 0 h 392"/>
              <a:gd name="T50" fmla="*/ 64 w 520"/>
              <a:gd name="T51" fmla="*/ 196 h 392"/>
              <a:gd name="T52" fmla="*/ 0 w 520"/>
              <a:gd name="T53" fmla="*/ 356 h 392"/>
              <a:gd name="T54" fmla="*/ 49 w 520"/>
              <a:gd name="T55" fmla="*/ 392 h 392"/>
              <a:gd name="T56" fmla="*/ 494 w 520"/>
              <a:gd name="T57" fmla="*/ 392 h 392"/>
              <a:gd name="T58" fmla="*/ 504 w 520"/>
              <a:gd name="T59" fmla="*/ 391 h 392"/>
              <a:gd name="T60" fmla="*/ 513 w 520"/>
              <a:gd name="T61" fmla="*/ 387 h 392"/>
              <a:gd name="T62" fmla="*/ 518 w 520"/>
              <a:gd name="T63" fmla="*/ 381 h 392"/>
              <a:gd name="T64" fmla="*/ 520 w 520"/>
              <a:gd name="T65" fmla="*/ 373 h 392"/>
              <a:gd name="T66" fmla="*/ 520 w 520"/>
              <a:gd name="T67" fmla="*/ 19 h 392"/>
              <a:gd name="T68" fmla="*/ 518 w 520"/>
              <a:gd name="T69" fmla="*/ 12 h 392"/>
              <a:gd name="T70" fmla="*/ 513 w 520"/>
              <a:gd name="T71" fmla="*/ 5 h 392"/>
              <a:gd name="T72" fmla="*/ 504 w 520"/>
              <a:gd name="T73" fmla="*/ 1 h 392"/>
              <a:gd name="T74" fmla="*/ 494 w 520"/>
              <a:gd name="T75" fmla="*/ 0 h 392"/>
              <a:gd name="T76" fmla="*/ 26 w 520"/>
              <a:gd name="T77" fmla="*/ 0 h 392"/>
              <a:gd name="T78" fmla="*/ 16 w 520"/>
              <a:gd name="T79" fmla="*/ 1 h 392"/>
              <a:gd name="T80" fmla="*/ 7 w 520"/>
              <a:gd name="T81" fmla="*/ 5 h 392"/>
              <a:gd name="T82" fmla="*/ 2 w 520"/>
              <a:gd name="T83" fmla="*/ 12 h 392"/>
              <a:gd name="T84" fmla="*/ 0 w 520"/>
              <a:gd name="T85" fmla="*/ 19 h 392"/>
              <a:gd name="T86" fmla="*/ 0 w 520"/>
              <a:gd name="T87" fmla="*/ 356 h 392"/>
              <a:gd name="T88" fmla="*/ 182 w 520"/>
              <a:gd name="T89" fmla="*/ 364 h 392"/>
              <a:gd name="T90" fmla="*/ 246 w 520"/>
              <a:gd name="T91" fmla="*/ 364 h 392"/>
              <a:gd name="T92" fmla="*/ 246 w 520"/>
              <a:gd name="T93" fmla="*/ 265 h 392"/>
              <a:gd name="T94" fmla="*/ 182 w 520"/>
              <a:gd name="T95" fmla="*/ 265 h 392"/>
              <a:gd name="T96" fmla="*/ 182 w 520"/>
              <a:gd name="T97" fmla="*/ 364 h 3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0"/>
              <a:gd name="T148" fmla="*/ 0 h 392"/>
              <a:gd name="T149" fmla="*/ 520 w 520"/>
              <a:gd name="T150" fmla="*/ 392 h 3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0" h="392">
                <a:moveTo>
                  <a:pt x="471" y="48"/>
                </a:moveTo>
                <a:lnTo>
                  <a:pt x="504" y="48"/>
                </a:lnTo>
                <a:lnTo>
                  <a:pt x="504" y="25"/>
                </a:lnTo>
                <a:lnTo>
                  <a:pt x="471" y="25"/>
                </a:lnTo>
                <a:lnTo>
                  <a:pt x="471" y="48"/>
                </a:lnTo>
                <a:close/>
                <a:moveTo>
                  <a:pt x="16" y="48"/>
                </a:moveTo>
                <a:lnTo>
                  <a:pt x="49" y="48"/>
                </a:lnTo>
                <a:lnTo>
                  <a:pt x="49" y="25"/>
                </a:lnTo>
                <a:lnTo>
                  <a:pt x="16" y="25"/>
                </a:lnTo>
                <a:lnTo>
                  <a:pt x="16" y="48"/>
                </a:lnTo>
                <a:close/>
                <a:moveTo>
                  <a:pt x="130" y="392"/>
                </a:moveTo>
                <a:lnTo>
                  <a:pt x="390" y="392"/>
                </a:lnTo>
                <a:lnTo>
                  <a:pt x="390" y="264"/>
                </a:lnTo>
                <a:lnTo>
                  <a:pt x="388" y="255"/>
                </a:lnTo>
                <a:lnTo>
                  <a:pt x="381" y="248"/>
                </a:lnTo>
                <a:lnTo>
                  <a:pt x="369" y="244"/>
                </a:lnTo>
                <a:lnTo>
                  <a:pt x="151" y="244"/>
                </a:lnTo>
                <a:lnTo>
                  <a:pt x="139" y="248"/>
                </a:lnTo>
                <a:lnTo>
                  <a:pt x="132" y="255"/>
                </a:lnTo>
                <a:lnTo>
                  <a:pt x="130" y="264"/>
                </a:lnTo>
                <a:lnTo>
                  <a:pt x="130" y="392"/>
                </a:lnTo>
                <a:close/>
                <a:moveTo>
                  <a:pt x="64" y="196"/>
                </a:moveTo>
                <a:lnTo>
                  <a:pt x="456" y="196"/>
                </a:lnTo>
                <a:lnTo>
                  <a:pt x="456" y="0"/>
                </a:lnTo>
                <a:lnTo>
                  <a:pt x="64" y="0"/>
                </a:lnTo>
                <a:lnTo>
                  <a:pt x="64" y="196"/>
                </a:lnTo>
                <a:close/>
                <a:moveTo>
                  <a:pt x="0" y="356"/>
                </a:moveTo>
                <a:lnTo>
                  <a:pt x="49" y="392"/>
                </a:lnTo>
                <a:lnTo>
                  <a:pt x="494" y="392"/>
                </a:lnTo>
                <a:lnTo>
                  <a:pt x="504" y="391"/>
                </a:lnTo>
                <a:lnTo>
                  <a:pt x="513" y="387"/>
                </a:lnTo>
                <a:lnTo>
                  <a:pt x="518" y="381"/>
                </a:lnTo>
                <a:lnTo>
                  <a:pt x="520" y="373"/>
                </a:lnTo>
                <a:lnTo>
                  <a:pt x="520" y="19"/>
                </a:lnTo>
                <a:lnTo>
                  <a:pt x="518" y="12"/>
                </a:lnTo>
                <a:lnTo>
                  <a:pt x="513" y="5"/>
                </a:lnTo>
                <a:lnTo>
                  <a:pt x="504" y="1"/>
                </a:lnTo>
                <a:lnTo>
                  <a:pt x="494" y="0"/>
                </a:lnTo>
                <a:lnTo>
                  <a:pt x="26" y="0"/>
                </a:lnTo>
                <a:lnTo>
                  <a:pt x="16" y="1"/>
                </a:lnTo>
                <a:lnTo>
                  <a:pt x="7" y="5"/>
                </a:lnTo>
                <a:lnTo>
                  <a:pt x="2" y="12"/>
                </a:lnTo>
                <a:lnTo>
                  <a:pt x="0" y="19"/>
                </a:lnTo>
                <a:lnTo>
                  <a:pt x="0" y="356"/>
                </a:lnTo>
                <a:close/>
                <a:moveTo>
                  <a:pt x="182" y="364"/>
                </a:moveTo>
                <a:lnTo>
                  <a:pt x="246" y="364"/>
                </a:lnTo>
                <a:lnTo>
                  <a:pt x="246" y="265"/>
                </a:lnTo>
                <a:lnTo>
                  <a:pt x="182" y="265"/>
                </a:lnTo>
                <a:lnTo>
                  <a:pt x="182" y="364"/>
                </a:lnTo>
                <a:close/>
              </a:path>
            </a:pathLst>
          </a:custGeom>
          <a:solidFill>
            <a:srgbClr val="000000"/>
          </a:solidFill>
          <a:ln w="3175">
            <a:solidFill>
              <a:srgbClr val="000000"/>
            </a:solidFill>
            <a:prstDash val="solid"/>
            <a:round/>
            <a:headEnd/>
            <a:tailEnd/>
          </a:ln>
        </p:spPr>
        <p:txBody>
          <a:bodyPr/>
          <a:lstStyle/>
          <a:p>
            <a:endParaRPr lang="es-MX"/>
          </a:p>
        </p:txBody>
      </p:sp>
      <p:sp>
        <p:nvSpPr>
          <p:cNvPr id="7" name="Line 14">
            <a:extLst>
              <a:ext uri="{FF2B5EF4-FFF2-40B4-BE49-F238E27FC236}">
                <a16:creationId xmlns:a16="http://schemas.microsoft.com/office/drawing/2014/main" id="{2844A630-B2C3-45A0-86F9-28B538A00314}"/>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7">
            <a:extLst>
              <a:ext uri="{FF2B5EF4-FFF2-40B4-BE49-F238E27FC236}">
                <a16:creationId xmlns:a16="http://schemas.microsoft.com/office/drawing/2014/main" id="{4EA38DA3-9B71-4B90-AF08-F62721ECC34A}"/>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5">
            <a:extLst>
              <a:ext uri="{FF2B5EF4-FFF2-40B4-BE49-F238E27FC236}">
                <a16:creationId xmlns:a16="http://schemas.microsoft.com/office/drawing/2014/main" id="{68D2B047-F080-4599-ABC1-EF6B8CC73FF1}"/>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6">
            <a:extLst>
              <a:ext uri="{FF2B5EF4-FFF2-40B4-BE49-F238E27FC236}">
                <a16:creationId xmlns:a16="http://schemas.microsoft.com/office/drawing/2014/main" id="{6C89A0FA-308D-4C9C-B31B-598D0AFF572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pic>
        <p:nvPicPr>
          <p:cNvPr id="12" name="Picture 2077" descr="Resultado de imagen para ayuntamiento de tlatlauquitepec">
            <a:hlinkClick r:id="rId2"/>
            <a:extLst>
              <a:ext uri="{FF2B5EF4-FFF2-40B4-BE49-F238E27FC236}">
                <a16:creationId xmlns:a16="http://schemas.microsoft.com/office/drawing/2014/main" id="{984BC1A0-F6B6-461B-B011-9CF6A79591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Tabla 12">
            <a:extLst>
              <a:ext uri="{FF2B5EF4-FFF2-40B4-BE49-F238E27FC236}">
                <a16:creationId xmlns:a16="http://schemas.microsoft.com/office/drawing/2014/main" id="{AFF580C1-A85C-4303-BF1B-BF4D0F669D4B}"/>
              </a:ext>
            </a:extLst>
          </p:cNvPr>
          <p:cNvGraphicFramePr>
            <a:graphicFrameLocks noGrp="1"/>
          </p:cNvGraphicFramePr>
          <p:nvPr>
            <p:extLst>
              <p:ext uri="{D42A27DB-BD31-4B8C-83A1-F6EECF244321}">
                <p14:modId xmlns:p14="http://schemas.microsoft.com/office/powerpoint/2010/main" val="926240562"/>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27 de 28</a:t>
                      </a:r>
                    </a:p>
                  </a:txBody>
                  <a:tcPr/>
                </a:tc>
                <a:extLst>
                  <a:ext uri="{0D108BD9-81ED-4DB2-BD59-A6C34878D82A}">
                    <a16:rowId xmlns:a16="http://schemas.microsoft.com/office/drawing/2014/main" val="2061326865"/>
                  </a:ext>
                </a:extLst>
              </a:tr>
            </a:tbl>
          </a:graphicData>
        </a:graphic>
      </p:graphicFrame>
      <p:graphicFrame>
        <p:nvGraphicFramePr>
          <p:cNvPr id="14" name="Tabla 13">
            <a:extLst>
              <a:ext uri="{FF2B5EF4-FFF2-40B4-BE49-F238E27FC236}">
                <a16:creationId xmlns:a16="http://schemas.microsoft.com/office/drawing/2014/main" id="{ED021F8F-9635-4780-B9AB-5D56928D24A7}"/>
              </a:ext>
            </a:extLst>
          </p:cNvPr>
          <p:cNvGraphicFramePr>
            <a:graphicFrameLocks noGrp="1"/>
          </p:cNvGraphicFramePr>
          <p:nvPr>
            <p:extLst>
              <p:ext uri="{D42A27DB-BD31-4B8C-83A1-F6EECF244321}">
                <p14:modId xmlns:p14="http://schemas.microsoft.com/office/powerpoint/2010/main" val="2016029432"/>
              </p:ext>
            </p:extLst>
          </p:nvPr>
        </p:nvGraphicFramePr>
        <p:xfrm>
          <a:off x="1947291"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251F7DB-AEA1-4A58-886B-8C6131C68074}"/>
              </a:ext>
            </a:extLst>
          </p:cNvPr>
          <p:cNvSpPr/>
          <p:nvPr/>
        </p:nvSpPr>
        <p:spPr>
          <a:xfrm>
            <a:off x="548680" y="1422929"/>
            <a:ext cx="5760640" cy="1631216"/>
          </a:xfrm>
          <a:prstGeom prst="rect">
            <a:avLst/>
          </a:prstGeom>
        </p:spPr>
        <p:txBody>
          <a:bodyPr wrap="square">
            <a:spAutoFit/>
          </a:bodyPr>
          <a:lstStyle/>
          <a:p>
            <a:pPr lvl="0" eaLnBrk="0" hangingPunct="0"/>
            <a:r>
              <a:rPr lang="es-MX" altLang="es-MX" sz="2000" b="1" dirty="0">
                <a:solidFill>
                  <a:schemeClr val="bg1">
                    <a:lumMod val="65000"/>
                  </a:schemeClr>
                </a:solidFill>
                <a:ea typeface="Calibri" panose="020F0502020204030204" pitchFamily="34" charset="0"/>
                <a:cs typeface="Arial" panose="020B0604020202020204" pitchFamily="34" charset="0"/>
              </a:rPr>
              <a:t>MANUAL DE PROCEDIMIENTOS DE LA SINDICATURA MUNICIPAL</a:t>
            </a:r>
          </a:p>
          <a:p>
            <a:pPr lvl="0" eaLnBrk="0" hangingPunct="0"/>
            <a:endParaRPr lang="es-MX" altLang="es-MX" sz="2000" b="1" dirty="0">
              <a:solidFill>
                <a:schemeClr val="bg1">
                  <a:lumMod val="65000"/>
                </a:schemeClr>
              </a:solidFill>
              <a:cs typeface="Arial" panose="020B0604020202020204" pitchFamily="34" charset="0"/>
            </a:endParaRPr>
          </a:p>
          <a:p>
            <a:pPr lvl="0" eaLnBrk="0" hangingPunct="0"/>
            <a:r>
              <a:rPr lang="es-MX" altLang="es-MX" sz="2000" b="1" dirty="0">
                <a:solidFill>
                  <a:schemeClr val="bg1">
                    <a:lumMod val="65000"/>
                  </a:schemeClr>
                </a:solidFill>
                <a:cs typeface="Arial" panose="020B0604020202020204" pitchFamily="34" charset="0"/>
              </a:rPr>
              <a:t>HOJA DE MODIFICACIONES Y REVISIONES SEMESTRALES</a:t>
            </a:r>
          </a:p>
        </p:txBody>
      </p:sp>
      <p:graphicFrame>
        <p:nvGraphicFramePr>
          <p:cNvPr id="3" name="Tabla 2">
            <a:extLst>
              <a:ext uri="{FF2B5EF4-FFF2-40B4-BE49-F238E27FC236}">
                <a16:creationId xmlns:a16="http://schemas.microsoft.com/office/drawing/2014/main" id="{80AAC657-5150-46BE-94EA-191D17E093F0}"/>
              </a:ext>
            </a:extLst>
          </p:cNvPr>
          <p:cNvGraphicFramePr>
            <a:graphicFrameLocks noGrp="1"/>
          </p:cNvGraphicFramePr>
          <p:nvPr>
            <p:extLst>
              <p:ext uri="{D42A27DB-BD31-4B8C-83A1-F6EECF244321}">
                <p14:modId xmlns:p14="http://schemas.microsoft.com/office/powerpoint/2010/main" val="100391321"/>
              </p:ext>
            </p:extLst>
          </p:nvPr>
        </p:nvGraphicFramePr>
        <p:xfrm>
          <a:off x="548680" y="3390156"/>
          <a:ext cx="5760640" cy="4942840"/>
        </p:xfrm>
        <a:graphic>
          <a:graphicData uri="http://schemas.openxmlformats.org/drawingml/2006/table">
            <a:tbl>
              <a:tblPr firstRow="1" bandRow="1">
                <a:tableStyleId>{F5AB1C69-6EDB-4FF4-983F-18BD219EF322}</a:tableStyleId>
              </a:tblPr>
              <a:tblGrid>
                <a:gridCol w="1440160">
                  <a:extLst>
                    <a:ext uri="{9D8B030D-6E8A-4147-A177-3AD203B41FA5}">
                      <a16:colId xmlns:a16="http://schemas.microsoft.com/office/drawing/2014/main" val="3918202243"/>
                    </a:ext>
                  </a:extLst>
                </a:gridCol>
                <a:gridCol w="1440160">
                  <a:extLst>
                    <a:ext uri="{9D8B030D-6E8A-4147-A177-3AD203B41FA5}">
                      <a16:colId xmlns:a16="http://schemas.microsoft.com/office/drawing/2014/main" val="2213714661"/>
                    </a:ext>
                  </a:extLst>
                </a:gridCol>
                <a:gridCol w="1440160">
                  <a:extLst>
                    <a:ext uri="{9D8B030D-6E8A-4147-A177-3AD203B41FA5}">
                      <a16:colId xmlns:a16="http://schemas.microsoft.com/office/drawing/2014/main" val="2767607179"/>
                    </a:ext>
                  </a:extLst>
                </a:gridCol>
                <a:gridCol w="1440160">
                  <a:extLst>
                    <a:ext uri="{9D8B030D-6E8A-4147-A177-3AD203B41FA5}">
                      <a16:colId xmlns:a16="http://schemas.microsoft.com/office/drawing/2014/main" val="2169275799"/>
                    </a:ext>
                  </a:extLst>
                </a:gridCol>
              </a:tblGrid>
              <a:tr h="370840">
                <a:tc>
                  <a:txBody>
                    <a:bodyPr/>
                    <a:lstStyle/>
                    <a:p>
                      <a:r>
                        <a:rPr lang="es-MX" dirty="0">
                          <a:solidFill>
                            <a:schemeClr val="bg1">
                              <a:lumMod val="65000"/>
                            </a:schemeClr>
                          </a:solidFill>
                        </a:rPr>
                        <a:t>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Revisó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Modificó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Autorizó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8371116"/>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9947754"/>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6496677"/>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4826157"/>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410219"/>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2951854"/>
                  </a:ext>
                </a:extLst>
              </a:tr>
            </a:tbl>
          </a:graphicData>
        </a:graphic>
      </p:graphicFrame>
      <p:graphicFrame>
        <p:nvGraphicFramePr>
          <p:cNvPr id="4" name="Tabla 3">
            <a:extLst>
              <a:ext uri="{FF2B5EF4-FFF2-40B4-BE49-F238E27FC236}">
                <a16:creationId xmlns:a16="http://schemas.microsoft.com/office/drawing/2014/main" id="{ED0A8F8D-39DE-47B9-8AB1-A020C6177DA0}"/>
              </a:ext>
            </a:extLst>
          </p:cNvPr>
          <p:cNvGraphicFramePr>
            <a:graphicFrameLocks noGrp="1"/>
          </p:cNvGraphicFramePr>
          <p:nvPr>
            <p:extLst>
              <p:ext uri="{D42A27DB-BD31-4B8C-83A1-F6EECF244321}">
                <p14:modId xmlns:p14="http://schemas.microsoft.com/office/powerpoint/2010/main" val="3285353835"/>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28 de 28</a:t>
                      </a:r>
                    </a:p>
                  </a:txBody>
                  <a:tcPr/>
                </a:tc>
                <a:extLst>
                  <a:ext uri="{0D108BD9-81ED-4DB2-BD59-A6C34878D82A}">
                    <a16:rowId xmlns:a16="http://schemas.microsoft.com/office/drawing/2014/main" val="2061326865"/>
                  </a:ext>
                </a:extLst>
              </a:tr>
            </a:tbl>
          </a:graphicData>
        </a:graphic>
      </p:graphicFrame>
      <p:pic>
        <p:nvPicPr>
          <p:cNvPr id="5" name="Picture 2077" descr="Resultado de imagen para ayuntamiento de tlatlauquitepec">
            <a:hlinkClick r:id="rId2"/>
            <a:extLst>
              <a:ext uri="{FF2B5EF4-FFF2-40B4-BE49-F238E27FC236}">
                <a16:creationId xmlns:a16="http://schemas.microsoft.com/office/drawing/2014/main" id="{D126825A-1806-4081-9F75-B7392ABF6E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3565" y="351568"/>
            <a:ext cx="1465515" cy="1071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793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Rectangle 27">
            <a:extLst>
              <a:ext uri="{FF2B5EF4-FFF2-40B4-BE49-F238E27FC236}">
                <a16:creationId xmlns:a16="http://schemas.microsoft.com/office/drawing/2014/main" id="{B84366F5-3589-4F22-A209-76650D666595}"/>
              </a:ext>
            </a:extLst>
          </p:cNvPr>
          <p:cNvSpPr>
            <a:spLocks noChangeArrowheads="1"/>
          </p:cNvSpPr>
          <p:nvPr/>
        </p:nvSpPr>
        <p:spPr bwMode="auto">
          <a:xfrm>
            <a:off x="381000" y="1447800"/>
            <a:ext cx="609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32100" name="Rectangle 34">
            <a:extLst>
              <a:ext uri="{FF2B5EF4-FFF2-40B4-BE49-F238E27FC236}">
                <a16:creationId xmlns:a16="http://schemas.microsoft.com/office/drawing/2014/main" id="{71E5EF61-90E3-4964-8018-6414A3985DD5}"/>
              </a:ext>
            </a:extLst>
          </p:cNvPr>
          <p:cNvSpPr>
            <a:spLocks noChangeArrowheads="1"/>
          </p:cNvSpPr>
          <p:nvPr/>
        </p:nvSpPr>
        <p:spPr bwMode="auto">
          <a:xfrm>
            <a:off x="5763575" y="1954279"/>
            <a:ext cx="689612" cy="3914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lnSpc>
                <a:spcPct val="90000"/>
              </a:lnSpc>
            </a:pPr>
            <a:endParaRPr lang="es-MX" altLang="es-MX" b="1" dirty="0"/>
          </a:p>
          <a:p>
            <a:pPr eaLnBrk="1" hangingPunct="1">
              <a:lnSpc>
                <a:spcPct val="90000"/>
              </a:lnSpc>
            </a:pPr>
            <a:r>
              <a:rPr lang="es-MX" altLang="es-MX" b="1" dirty="0"/>
              <a:t>Página</a:t>
            </a:r>
            <a:endParaRPr lang="es-MX" altLang="es-MX" b="1" dirty="0">
              <a:solidFill>
                <a:srgbClr val="808080"/>
              </a:solidFill>
            </a:endParaRPr>
          </a:p>
          <a:p>
            <a:pPr eaLnBrk="1" hangingPunct="1">
              <a:lnSpc>
                <a:spcPct val="90000"/>
              </a:lnSpc>
            </a:pPr>
            <a:endParaRPr lang="es-MX" altLang="es-MX" b="1" dirty="0">
              <a:solidFill>
                <a:srgbClr val="808080"/>
              </a:solidFill>
            </a:endParaRPr>
          </a:p>
          <a:p>
            <a:pPr eaLnBrk="1" hangingPunct="1">
              <a:lnSpc>
                <a:spcPct val="90000"/>
              </a:lnSpc>
            </a:pPr>
            <a:r>
              <a:rPr lang="es-MX" altLang="es-MX" dirty="0"/>
              <a:t>2</a:t>
            </a:r>
          </a:p>
          <a:p>
            <a:pPr eaLnBrk="1" hangingPunct="1">
              <a:lnSpc>
                <a:spcPct val="90000"/>
              </a:lnSpc>
            </a:pPr>
            <a:endParaRPr lang="es-MX" altLang="es-MX" dirty="0"/>
          </a:p>
          <a:p>
            <a:pPr eaLnBrk="1" hangingPunct="1">
              <a:lnSpc>
                <a:spcPct val="90000"/>
              </a:lnSpc>
            </a:pPr>
            <a:r>
              <a:rPr lang="es-MX" altLang="es-MX" dirty="0"/>
              <a:t>3</a:t>
            </a:r>
          </a:p>
          <a:p>
            <a:pPr eaLnBrk="1" hangingPunct="1">
              <a:lnSpc>
                <a:spcPct val="90000"/>
              </a:lnSpc>
            </a:pPr>
            <a:endParaRPr lang="es-MX" altLang="es-MX" dirty="0"/>
          </a:p>
          <a:p>
            <a:pPr eaLnBrk="1" hangingPunct="1">
              <a:lnSpc>
                <a:spcPct val="90000"/>
              </a:lnSpc>
            </a:pPr>
            <a:r>
              <a:rPr lang="es-MX" altLang="es-MX" dirty="0"/>
              <a:t>5</a:t>
            </a:r>
          </a:p>
          <a:p>
            <a:pPr eaLnBrk="1" hangingPunct="1">
              <a:lnSpc>
                <a:spcPct val="90000"/>
              </a:lnSpc>
            </a:pPr>
            <a:endParaRPr lang="es-MX" altLang="es-MX" dirty="0"/>
          </a:p>
          <a:p>
            <a:pPr eaLnBrk="1" hangingPunct="1">
              <a:lnSpc>
                <a:spcPct val="90000"/>
              </a:lnSpc>
            </a:pPr>
            <a:r>
              <a:rPr lang="es-MX" altLang="es-MX" dirty="0"/>
              <a:t>6</a:t>
            </a:r>
          </a:p>
          <a:p>
            <a:pPr eaLnBrk="1" hangingPunct="1">
              <a:lnSpc>
                <a:spcPct val="90000"/>
              </a:lnSpc>
            </a:pPr>
            <a:endParaRPr lang="es-MX" altLang="es-MX" dirty="0"/>
          </a:p>
          <a:p>
            <a:pPr eaLnBrk="1" hangingPunct="1">
              <a:lnSpc>
                <a:spcPct val="90000"/>
              </a:lnSpc>
            </a:pPr>
            <a:r>
              <a:rPr lang="es-MX" altLang="es-MX" dirty="0"/>
              <a:t>7</a:t>
            </a:r>
          </a:p>
          <a:p>
            <a:pPr eaLnBrk="1" hangingPunct="1">
              <a:lnSpc>
                <a:spcPct val="90000"/>
              </a:lnSpc>
            </a:pPr>
            <a:endParaRPr lang="es-MX" altLang="es-MX" dirty="0"/>
          </a:p>
          <a:p>
            <a:pPr eaLnBrk="1" hangingPunct="1">
              <a:lnSpc>
                <a:spcPct val="90000"/>
              </a:lnSpc>
            </a:pPr>
            <a:r>
              <a:rPr lang="es-MX" altLang="es-MX" dirty="0"/>
              <a:t>10</a:t>
            </a:r>
          </a:p>
          <a:p>
            <a:pPr eaLnBrk="1" hangingPunct="1">
              <a:lnSpc>
                <a:spcPct val="90000"/>
              </a:lnSpc>
            </a:pPr>
            <a:endParaRPr lang="es-MX" altLang="es-MX" dirty="0"/>
          </a:p>
          <a:p>
            <a:pPr eaLnBrk="1" hangingPunct="1">
              <a:lnSpc>
                <a:spcPct val="90000"/>
              </a:lnSpc>
            </a:pPr>
            <a:r>
              <a:rPr lang="es-MX" altLang="es-MX" dirty="0"/>
              <a:t>16</a:t>
            </a:r>
          </a:p>
          <a:p>
            <a:pPr eaLnBrk="1" hangingPunct="1">
              <a:lnSpc>
                <a:spcPct val="90000"/>
              </a:lnSpc>
            </a:pPr>
            <a:endParaRPr lang="es-MX" altLang="es-MX" dirty="0"/>
          </a:p>
          <a:p>
            <a:pPr eaLnBrk="1" hangingPunct="1">
              <a:lnSpc>
                <a:spcPct val="90000"/>
              </a:lnSpc>
            </a:pPr>
            <a:r>
              <a:rPr lang="es-MX" altLang="es-MX" dirty="0"/>
              <a:t>21</a:t>
            </a:r>
          </a:p>
          <a:p>
            <a:pPr eaLnBrk="1" hangingPunct="1">
              <a:lnSpc>
                <a:spcPct val="90000"/>
              </a:lnSpc>
            </a:pPr>
            <a:endParaRPr lang="es-MX" altLang="es-MX" dirty="0"/>
          </a:p>
          <a:p>
            <a:pPr eaLnBrk="1" hangingPunct="1">
              <a:lnSpc>
                <a:spcPct val="90000"/>
              </a:lnSpc>
            </a:pPr>
            <a:r>
              <a:rPr lang="es-ES" altLang="es-MX" dirty="0"/>
              <a:t>24</a:t>
            </a:r>
          </a:p>
          <a:p>
            <a:pPr eaLnBrk="1" hangingPunct="1">
              <a:lnSpc>
                <a:spcPct val="90000"/>
              </a:lnSpc>
            </a:pPr>
            <a:endParaRPr lang="es-ES" altLang="es-MX" dirty="0"/>
          </a:p>
          <a:p>
            <a:pPr eaLnBrk="1" hangingPunct="1">
              <a:lnSpc>
                <a:spcPct val="90000"/>
              </a:lnSpc>
            </a:pPr>
            <a:endParaRPr lang="es-ES" altLang="es-MX" dirty="0"/>
          </a:p>
          <a:p>
            <a:pPr eaLnBrk="1" hangingPunct="1">
              <a:lnSpc>
                <a:spcPct val="90000"/>
              </a:lnSpc>
            </a:pPr>
            <a:r>
              <a:rPr lang="es-ES" altLang="es-MX" dirty="0"/>
              <a:t>28</a:t>
            </a:r>
          </a:p>
        </p:txBody>
      </p:sp>
      <p:sp>
        <p:nvSpPr>
          <p:cNvPr id="132101" name="Text Box 35">
            <a:extLst>
              <a:ext uri="{FF2B5EF4-FFF2-40B4-BE49-F238E27FC236}">
                <a16:creationId xmlns:a16="http://schemas.microsoft.com/office/drawing/2014/main" id="{028243AA-A98F-485D-BBC5-B7F71D19DC20}"/>
              </a:ext>
            </a:extLst>
          </p:cNvPr>
          <p:cNvSpPr txBox="1">
            <a:spLocks noChangeArrowheads="1"/>
          </p:cNvSpPr>
          <p:nvPr/>
        </p:nvSpPr>
        <p:spPr bwMode="auto">
          <a:xfrm>
            <a:off x="2999201" y="1750494"/>
            <a:ext cx="7777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600" b="1" dirty="0"/>
              <a:t>Índice</a:t>
            </a:r>
            <a:endParaRPr lang="es-ES" altLang="es-MX" sz="1600" b="1" dirty="0"/>
          </a:p>
        </p:txBody>
      </p:sp>
      <p:sp>
        <p:nvSpPr>
          <p:cNvPr id="8" name="Rectangle 30">
            <a:extLst>
              <a:ext uri="{FF2B5EF4-FFF2-40B4-BE49-F238E27FC236}">
                <a16:creationId xmlns:a16="http://schemas.microsoft.com/office/drawing/2014/main" id="{FB1219F9-B289-47B2-A272-83DB77DD04C8}"/>
              </a:ext>
            </a:extLst>
          </p:cNvPr>
          <p:cNvSpPr>
            <a:spLocks noChangeArrowheads="1"/>
          </p:cNvSpPr>
          <p:nvPr/>
        </p:nvSpPr>
        <p:spPr bwMode="auto">
          <a:xfrm>
            <a:off x="509587" y="2411479"/>
            <a:ext cx="5943600" cy="3748719"/>
          </a:xfrm>
          <a:prstGeom prst="rect">
            <a:avLst/>
          </a:prstGeom>
          <a:noFill/>
          <a:ln w="9525">
            <a:noFill/>
            <a:miter lim="800000"/>
            <a:headEnd/>
            <a:tailEnd/>
          </a:ln>
        </p:spPr>
        <p:txBody>
          <a:bodyPr>
            <a:spAutoFit/>
          </a:bodyPr>
          <a:lstStyle/>
          <a:p>
            <a:pPr marL="355600" indent="-355600" algn="l">
              <a:lnSpc>
                <a:spcPct val="90000"/>
              </a:lnSpc>
              <a:buFontTx/>
              <a:buAutoNum type="arabicPeriod"/>
              <a:tabLst>
                <a:tab pos="355600" algn="l"/>
              </a:tabLst>
              <a:defRPr/>
            </a:pPr>
            <a:r>
              <a:rPr lang="es-MX" dirty="0">
                <a:latin typeface="Arial" charset="0"/>
              </a:rPr>
              <a:t>Introducción..........................................................................................</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Marco legal...........................................................................................</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Relación de Procedimientos de la Sindicatura Municipal………………</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Descripción de procedimientos y Diagrama de Flujo……………………</a:t>
            </a:r>
          </a:p>
          <a:p>
            <a:pPr lvl="1" algn="l">
              <a:lnSpc>
                <a:spcPct val="90000"/>
              </a:lnSpc>
              <a:tabLst>
                <a:tab pos="355600" algn="l"/>
              </a:tabLst>
              <a:defRPr/>
            </a:pPr>
            <a:endParaRPr lang="es-MX" dirty="0">
              <a:latin typeface="Arial" charset="0"/>
            </a:endParaRPr>
          </a:p>
          <a:p>
            <a:pPr lvl="1" algn="l">
              <a:lnSpc>
                <a:spcPct val="90000"/>
              </a:lnSpc>
              <a:tabLst>
                <a:tab pos="355600" algn="l"/>
              </a:tabLst>
              <a:defRPr/>
            </a:pPr>
            <a:r>
              <a:rPr lang="es-MX" dirty="0">
                <a:latin typeface="Arial" charset="0"/>
              </a:rPr>
              <a:t>4.1. </a:t>
            </a:r>
            <a:r>
              <a:rPr lang="es-MX" dirty="0"/>
              <a:t>Procedimiento para brindar asesoría y atención a los</a:t>
            </a:r>
          </a:p>
          <a:p>
            <a:pPr lvl="1" algn="l">
              <a:lnSpc>
                <a:spcPct val="90000"/>
              </a:lnSpc>
              <a:tabLst>
                <a:tab pos="355600" algn="l"/>
              </a:tabLst>
              <a:defRPr/>
            </a:pPr>
            <a:r>
              <a:rPr lang="es-MX" dirty="0"/>
              <a:t>ciudadanos, en temas jurídicos………………………………………….</a:t>
            </a:r>
          </a:p>
          <a:p>
            <a:pPr lvl="1" algn="l">
              <a:lnSpc>
                <a:spcPct val="90000"/>
              </a:lnSpc>
              <a:tabLst>
                <a:tab pos="355600" algn="l"/>
              </a:tabLst>
              <a:defRPr/>
            </a:pPr>
            <a:r>
              <a:rPr lang="es-MX" dirty="0"/>
              <a:t>4.2. Procedimiento para proporcionar</a:t>
            </a:r>
            <a:r>
              <a:rPr lang="es-MX" dirty="0">
                <a:cs typeface="Arial" panose="020B0604020202020204" pitchFamily="34" charset="0"/>
              </a:rPr>
              <a:t> asistencia Técnico – Jurídica</a:t>
            </a:r>
          </a:p>
          <a:p>
            <a:pPr lvl="1" algn="l">
              <a:lnSpc>
                <a:spcPct val="90000"/>
              </a:lnSpc>
              <a:tabLst>
                <a:tab pos="355600" algn="l"/>
              </a:tabLst>
              <a:defRPr/>
            </a:pPr>
            <a:r>
              <a:rPr lang="es-MX" dirty="0">
                <a:cs typeface="Arial" panose="020B0604020202020204" pitchFamily="34" charset="0"/>
              </a:rPr>
              <a:t>a las unidades responsables del H. Ayuntamiento…………………….</a:t>
            </a:r>
          </a:p>
          <a:p>
            <a:pPr lvl="1" algn="l">
              <a:lnSpc>
                <a:spcPct val="90000"/>
              </a:lnSpc>
              <a:tabLst>
                <a:tab pos="355600" algn="l"/>
              </a:tabLst>
              <a:defRPr/>
            </a:pPr>
            <a:r>
              <a:rPr lang="es-MX" dirty="0">
                <a:cs typeface="Arial" panose="020B0604020202020204" pitchFamily="34" charset="0"/>
              </a:rPr>
              <a:t>4.3. Procedimiento para la i</a:t>
            </a:r>
            <a:r>
              <a:rPr lang="es-MX" dirty="0"/>
              <a:t>mpartición de Justicia Municipal en el</a:t>
            </a:r>
          </a:p>
          <a:p>
            <a:pPr lvl="1" algn="l">
              <a:lnSpc>
                <a:spcPct val="90000"/>
              </a:lnSpc>
              <a:tabLst>
                <a:tab pos="355600" algn="l"/>
              </a:tabLst>
              <a:defRPr/>
            </a:pPr>
            <a:r>
              <a:rPr lang="es-MX" dirty="0"/>
              <a:t>Juzgado Calificador……………………………………………………….</a:t>
            </a:r>
          </a:p>
          <a:p>
            <a:pPr lvl="1" algn="l">
              <a:lnSpc>
                <a:spcPct val="90000"/>
              </a:lnSpc>
              <a:tabLst>
                <a:tab pos="355600" algn="l"/>
              </a:tabLst>
              <a:defRPr/>
            </a:pPr>
            <a:r>
              <a:rPr lang="es-MX" dirty="0"/>
              <a:t>4.4. Representación Legal y Defensa de los intereses del</a:t>
            </a:r>
          </a:p>
          <a:p>
            <a:pPr lvl="1" algn="l">
              <a:lnSpc>
                <a:spcPct val="90000"/>
              </a:lnSpc>
              <a:tabLst>
                <a:tab pos="355600" algn="l"/>
              </a:tabLst>
              <a:defRPr/>
            </a:pPr>
            <a:r>
              <a:rPr lang="es-MX" dirty="0"/>
              <a:t>H. Ayuntamiento…………………………………………………………..</a:t>
            </a:r>
          </a:p>
          <a:p>
            <a:pPr algn="l">
              <a:lnSpc>
                <a:spcPct val="90000"/>
              </a:lnSpc>
              <a:tabLst>
                <a:tab pos="355600" algn="l"/>
              </a:tabLst>
              <a:defRPr/>
            </a:pPr>
            <a:endParaRPr lang="es-MX" dirty="0">
              <a:latin typeface="Arial" charset="0"/>
            </a:endParaRPr>
          </a:p>
          <a:p>
            <a:pPr marL="355600" indent="-355600" algn="l">
              <a:lnSpc>
                <a:spcPct val="90000"/>
              </a:lnSpc>
              <a:buFont typeface="+mj-lt"/>
              <a:buAutoNum type="arabicPeriod" startAt="5"/>
              <a:tabLst>
                <a:tab pos="355600" algn="l"/>
              </a:tabLst>
              <a:defRPr/>
            </a:pPr>
            <a:r>
              <a:rPr lang="es-MX" dirty="0">
                <a:latin typeface="Arial" charset="0"/>
              </a:rPr>
              <a:t>Simbología………………………………………………………………......</a:t>
            </a:r>
          </a:p>
          <a:p>
            <a:pPr marL="355600" indent="-355600" algn="l">
              <a:lnSpc>
                <a:spcPct val="90000"/>
              </a:lnSpc>
              <a:buFont typeface="+mj-lt"/>
              <a:buAutoNum type="arabicPeriod" startAt="5"/>
              <a:tabLst>
                <a:tab pos="355600" algn="l"/>
              </a:tabLst>
              <a:defRPr/>
            </a:pPr>
            <a:endParaRPr lang="es-MX" dirty="0">
              <a:latin typeface="Arial" charset="0"/>
            </a:endParaRPr>
          </a:p>
          <a:p>
            <a:pPr marL="355600" indent="-355600" algn="l">
              <a:lnSpc>
                <a:spcPct val="90000"/>
              </a:lnSpc>
              <a:buFont typeface="+mj-lt"/>
              <a:buAutoNum type="arabicPeriod" startAt="5"/>
              <a:tabLst>
                <a:tab pos="355600" algn="l"/>
              </a:tabLst>
              <a:defRPr/>
            </a:pPr>
            <a:r>
              <a:rPr lang="es-MX" dirty="0">
                <a:latin typeface="Arial" charset="0"/>
              </a:rPr>
              <a:t>Hoja de Modificaciones…………………………………………………….. </a:t>
            </a:r>
          </a:p>
          <a:p>
            <a:pPr marL="355600" indent="-355600" algn="l">
              <a:lnSpc>
                <a:spcPct val="90000"/>
              </a:lnSpc>
              <a:buFontTx/>
              <a:buAutoNum type="arabicPeriod" startAt="5"/>
              <a:tabLst>
                <a:tab pos="355600" algn="l"/>
              </a:tabLst>
              <a:defRPr/>
            </a:pPr>
            <a:endParaRPr lang="es-MX" dirty="0">
              <a:latin typeface="Arial" charset="0"/>
            </a:endParaRPr>
          </a:p>
          <a:p>
            <a:pPr algn="l" eaLnBrk="0" hangingPunct="0">
              <a:lnSpc>
                <a:spcPct val="90000"/>
              </a:lnSpc>
              <a:defRPr/>
            </a:pPr>
            <a:endParaRPr lang="es-ES" dirty="0">
              <a:latin typeface="Arial" charset="0"/>
            </a:endParaRPr>
          </a:p>
        </p:txBody>
      </p:sp>
      <p:sp>
        <p:nvSpPr>
          <p:cNvPr id="7" name="Line 17">
            <a:extLst>
              <a:ext uri="{FF2B5EF4-FFF2-40B4-BE49-F238E27FC236}">
                <a16:creationId xmlns:a16="http://schemas.microsoft.com/office/drawing/2014/main" id="{2419612D-426E-4C12-881D-FDC2B8A7C999}"/>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6">
            <a:extLst>
              <a:ext uri="{FF2B5EF4-FFF2-40B4-BE49-F238E27FC236}">
                <a16:creationId xmlns:a16="http://schemas.microsoft.com/office/drawing/2014/main" id="{0BF4F1F9-5548-4697-AD13-459371D3806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4">
            <a:extLst>
              <a:ext uri="{FF2B5EF4-FFF2-40B4-BE49-F238E27FC236}">
                <a16:creationId xmlns:a16="http://schemas.microsoft.com/office/drawing/2014/main" id="{47C64913-7277-4384-8A2C-C3E9FF552B5F}"/>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1" name="Line 15">
            <a:extLst>
              <a:ext uri="{FF2B5EF4-FFF2-40B4-BE49-F238E27FC236}">
                <a16:creationId xmlns:a16="http://schemas.microsoft.com/office/drawing/2014/main" id="{A0E5A5F2-1B3A-4F31-9674-674FBCCF69A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pic>
        <p:nvPicPr>
          <p:cNvPr id="12" name="Picture 2077" descr="Resultado de imagen para ayuntamiento de tlatlauquitepec">
            <a:hlinkClick r:id="rId2"/>
            <a:extLst>
              <a:ext uri="{FF2B5EF4-FFF2-40B4-BE49-F238E27FC236}">
                <a16:creationId xmlns:a16="http://schemas.microsoft.com/office/drawing/2014/main" id="{B81AB3B1-908C-4D5F-91EA-E825E0DEDF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a:extLst>
              <a:ext uri="{FF2B5EF4-FFF2-40B4-BE49-F238E27FC236}">
                <a16:creationId xmlns:a16="http://schemas.microsoft.com/office/drawing/2014/main" id="{66486E38-6945-4552-9AC6-AEE2B06012E0}"/>
              </a:ext>
            </a:extLst>
          </p:cNvPr>
          <p:cNvGraphicFramePr>
            <a:graphicFrameLocks noGrp="1"/>
          </p:cNvGraphicFramePr>
          <p:nvPr>
            <p:extLst>
              <p:ext uri="{D42A27DB-BD31-4B8C-83A1-F6EECF244321}">
                <p14:modId xmlns:p14="http://schemas.microsoft.com/office/powerpoint/2010/main" val="359995324"/>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graphicFrame>
        <p:nvGraphicFramePr>
          <p:cNvPr id="3" name="Tabla 2">
            <a:extLst>
              <a:ext uri="{FF2B5EF4-FFF2-40B4-BE49-F238E27FC236}">
                <a16:creationId xmlns:a16="http://schemas.microsoft.com/office/drawing/2014/main" id="{D139763C-30F8-465E-B536-86914ECDA94C}"/>
              </a:ext>
            </a:extLst>
          </p:cNvPr>
          <p:cNvGraphicFramePr>
            <a:graphicFrameLocks noGrp="1"/>
          </p:cNvGraphicFramePr>
          <p:nvPr>
            <p:extLst>
              <p:ext uri="{D42A27DB-BD31-4B8C-83A1-F6EECF244321}">
                <p14:modId xmlns:p14="http://schemas.microsoft.com/office/powerpoint/2010/main" val="2715337348"/>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 de 28</a:t>
                      </a:r>
                    </a:p>
                  </a:txBody>
                  <a:tcPr/>
                </a:tc>
                <a:extLst>
                  <a:ext uri="{0D108BD9-81ED-4DB2-BD59-A6C34878D82A}">
                    <a16:rowId xmlns:a16="http://schemas.microsoft.com/office/drawing/2014/main" val="2061326865"/>
                  </a:ext>
                </a:extLst>
              </a:tr>
            </a:tbl>
          </a:graphicData>
        </a:graphic>
      </p:graphicFrame>
      <p:sp>
        <p:nvSpPr>
          <p:cNvPr id="13" name="Rectángulo 12">
            <a:extLst>
              <a:ext uri="{FF2B5EF4-FFF2-40B4-BE49-F238E27FC236}">
                <a16:creationId xmlns:a16="http://schemas.microsoft.com/office/drawing/2014/main" id="{47C13385-C6C0-4E27-B96C-011A9BF5F358}"/>
              </a:ext>
            </a:extLst>
          </p:cNvPr>
          <p:cNvSpPr/>
          <p:nvPr/>
        </p:nvSpPr>
        <p:spPr>
          <a:xfrm>
            <a:off x="-6004048" y="4208332"/>
            <a:ext cx="5400128" cy="2804807"/>
          </a:xfrm>
          <a:prstGeom prst="rect">
            <a:avLst/>
          </a:prstGeom>
        </p:spPr>
        <p:txBody>
          <a:bodyPr wrap="square">
            <a:spAutoFit/>
          </a:bodyPr>
          <a:lstStyle/>
          <a:p>
            <a:pPr marL="228600" indent="-228600">
              <a:buFont typeface="+mj-lt"/>
              <a:buAutoNum type="arabicPeriod"/>
            </a:pPr>
            <a:endParaRPr lang="es-MX" dirty="0"/>
          </a:p>
          <a:p>
            <a:pPr marL="228600" indent="-228600" algn="just">
              <a:buFont typeface="+mj-lt"/>
              <a:buAutoNum type="arabicPeriod"/>
            </a:pPr>
            <a:endParaRPr lang="es-MX" dirty="0">
              <a:cs typeface="Arial" panose="020B0604020202020204" pitchFamily="34" charset="0"/>
            </a:endParaRPr>
          </a:p>
          <a:p>
            <a:pPr marL="228600" indent="-228600" algn="just">
              <a:buFont typeface="+mj-lt"/>
              <a:buAutoNum type="arabicPeriod"/>
            </a:pPr>
            <a:endParaRPr lang="es-MX" dirty="0"/>
          </a:p>
          <a:p>
            <a:pPr marL="228600" indent="-228600" algn="just">
              <a:buFont typeface="+mj-lt"/>
              <a:buAutoNum type="arabicPeriod"/>
            </a:pPr>
            <a:endParaRPr lang="es-MX" dirty="0"/>
          </a:p>
          <a:p>
            <a:pPr marL="228600" indent="-228600" algn="just">
              <a:buFont typeface="+mj-lt"/>
              <a:buAutoNum type="arabicPeriod"/>
            </a:pPr>
            <a:endParaRPr lang="es-MX" dirty="0">
              <a:cs typeface="Arial" panose="020B0604020202020204" pitchFamily="34" charset="0"/>
            </a:endParaRPr>
          </a:p>
          <a:p>
            <a:pPr algn="just"/>
            <a:endParaRPr lang="es-MX" dirty="0">
              <a:cs typeface="Arial" panose="020B0604020202020204" pitchFamily="34" charset="0"/>
            </a:endParaRPr>
          </a:p>
          <a:p>
            <a:pPr algn="just"/>
            <a:r>
              <a:rPr lang="es-MX" dirty="0"/>
              <a:t>	</a:t>
            </a:r>
          </a:p>
          <a:p>
            <a:endParaRPr lang="es-MX" dirty="0"/>
          </a:p>
          <a:p>
            <a:endParaRPr lang="es-MX" dirty="0"/>
          </a:p>
          <a:p>
            <a:endParaRPr lang="es-MX" dirty="0"/>
          </a:p>
          <a:p>
            <a:r>
              <a:rPr lang="es-MX" dirty="0"/>
              <a:t>	</a:t>
            </a:r>
          </a:p>
          <a:p>
            <a:pPr algn="just">
              <a:lnSpc>
                <a:spcPct val="107000"/>
              </a:lnSpc>
              <a:spcAft>
                <a:spcPts val="800"/>
              </a:spcAft>
            </a:pPr>
            <a:endParaRPr lang="es-MX" dirty="0">
              <a:ea typeface="Calibri" panose="020F0502020204030204" pitchFamily="34" charset="0"/>
              <a:cs typeface="Arial" panose="020B0604020202020204" pitchFamily="34" charset="0"/>
            </a:endParaRPr>
          </a:p>
          <a:p>
            <a:pPr algn="just">
              <a:lnSpc>
                <a:spcPct val="107000"/>
              </a:lnSpc>
              <a:spcAft>
                <a:spcPts val="800"/>
              </a:spcAft>
            </a:pPr>
            <a:r>
              <a:rPr lang="es-ES" dirty="0">
                <a:ea typeface="Calibri" panose="020F0502020204030204" pitchFamily="34" charset="0"/>
                <a:cs typeface="Arial" panose="020B0604020202020204" pitchFamily="34" charset="0"/>
              </a:rPr>
              <a:t/>
            </a:r>
            <a:br>
              <a:rPr lang="es-ES" dirty="0">
                <a:ea typeface="Calibri" panose="020F0502020204030204" pitchFamily="34" charset="0"/>
                <a:cs typeface="Arial" panose="020B0604020202020204" pitchFamily="34" charset="0"/>
              </a:rPr>
            </a:br>
            <a:r>
              <a:rPr lang="es-ES" dirty="0">
                <a:ea typeface="Calibri" panose="020F0502020204030204" pitchFamily="34" charset="0"/>
                <a:cs typeface="Arial" panose="020B0604020202020204" pitchFamily="34" charset="0"/>
              </a:rPr>
              <a:t> </a:t>
            </a:r>
            <a:endParaRPr lang="es-MX" dirty="0">
              <a:ea typeface="Calibri" panose="020F050202020403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A5EE7609-046A-458F-B1AB-8FF52AF8C2FA}"/>
              </a:ext>
            </a:extLst>
          </p:cNvPr>
          <p:cNvSpPr txBox="1">
            <a:spLocks noChangeArrowheads="1"/>
          </p:cNvSpPr>
          <p:nvPr/>
        </p:nvSpPr>
        <p:spPr bwMode="auto">
          <a:xfrm>
            <a:off x="304800" y="1371600"/>
            <a:ext cx="6172200" cy="4773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8000" tIns="45810" rIns="37800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400" b="1" dirty="0"/>
              <a:t>1.</a:t>
            </a:r>
          </a:p>
          <a:p>
            <a:pPr eaLnBrk="1" hangingPunct="1"/>
            <a:r>
              <a:rPr lang="es-MX" altLang="es-MX" sz="1400" b="1" dirty="0"/>
              <a:t>Introducción</a:t>
            </a:r>
          </a:p>
          <a:p>
            <a:pPr eaLnBrk="1" hangingPunct="1"/>
            <a:endParaRPr lang="es-MX" altLang="es-MX" b="1" dirty="0"/>
          </a:p>
          <a:p>
            <a:pPr algn="just" eaLnBrk="1" hangingPunct="1"/>
            <a:r>
              <a:rPr lang="es-ES" altLang="es-MX" dirty="0">
                <a:cs typeface="Times New Roman" panose="02020603050405020304" pitchFamily="18" charset="0"/>
              </a:rPr>
              <a:t>El presente manual es la versión detallada por escrito de los procedimientos a través de la descripción de los objetivos, funciones, autoridad y responsabilidad de los distintos puestos de trabajo a fin de mantener la estructura organizacional adecuada que permita realizar las funciones, así como las tareas administrativas especificas que se ejecutan en la Sindicatura Municipal del H. Ayuntamiento de Tlatlauquitepec.</a:t>
            </a: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La principal finalidad en su elaboración es que cuente con su propio manual de procedimientos a fin de proporcionar al personal y funcionarios encargados de la dirección, una visión completa de las diversas funciones y actividades que asume y desarrolla esta Unidad Responsable y al mismo tiempo ser un documento guía en la ejecución de las actividades que se realizan.</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Para lograr el mejor cumplimiento de este documento se recomienda efectuar su revisión semestral a fin de incluir las adecuaciones que surjan de los avances en el proceso del ejercicio de Gobierno 2018-2021</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Este manual forma parte del activo fijo de la Sindicatura Municipal, por consiguiente deberá permanecer en el centro de trabajo para efecto de consulta.</a:t>
            </a:r>
            <a:endParaRPr lang="es-MX" altLang="es-MX" dirty="0">
              <a:cs typeface="Arial" panose="020B0604020202020204" pitchFamily="34" charset="0"/>
            </a:endParaRPr>
          </a:p>
          <a:p>
            <a:pPr algn="just" eaLnBrk="1" hangingPunct="1"/>
            <a:endParaRPr lang="es-MX" altLang="es-MX" dirty="0"/>
          </a:p>
          <a:p>
            <a:pPr algn="just" eaLnBrk="1" hangingPunct="1">
              <a:lnSpc>
                <a:spcPct val="110000"/>
              </a:lnSpc>
            </a:pPr>
            <a:endParaRPr lang="es-MX" altLang="es-MX" dirty="0"/>
          </a:p>
        </p:txBody>
      </p:sp>
      <p:sp>
        <p:nvSpPr>
          <p:cNvPr id="17412" name="6 CuadroTexto">
            <a:extLst>
              <a:ext uri="{FF2B5EF4-FFF2-40B4-BE49-F238E27FC236}">
                <a16:creationId xmlns:a16="http://schemas.microsoft.com/office/drawing/2014/main" id="{C788D5F9-C909-4072-8E77-B87F8C781FC5}"/>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AEFBD217-F06C-4696-8EBA-CD23A190588C}" type="slidenum">
              <a:rPr lang="es-MX" altLang="es-MX" sz="1000"/>
              <a:pPr algn="r" eaLnBrk="1" hangingPunct="1"/>
              <a:t>3</a:t>
            </a:fld>
            <a:endParaRPr lang="es-MX" altLang="es-MX" sz="1000"/>
          </a:p>
        </p:txBody>
      </p:sp>
      <p:sp>
        <p:nvSpPr>
          <p:cNvPr id="5" name="Line 15">
            <a:extLst>
              <a:ext uri="{FF2B5EF4-FFF2-40B4-BE49-F238E27FC236}">
                <a16:creationId xmlns:a16="http://schemas.microsoft.com/office/drawing/2014/main" id="{20856DE5-A6A0-4C19-9AA4-D99B3DDE7B57}"/>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7">
            <a:extLst>
              <a:ext uri="{FF2B5EF4-FFF2-40B4-BE49-F238E27FC236}">
                <a16:creationId xmlns:a16="http://schemas.microsoft.com/office/drawing/2014/main" id="{21E7B7A1-AEF7-4B26-A3D8-1BD04E34227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4">
            <a:extLst>
              <a:ext uri="{FF2B5EF4-FFF2-40B4-BE49-F238E27FC236}">
                <a16:creationId xmlns:a16="http://schemas.microsoft.com/office/drawing/2014/main" id="{5D765BD1-871A-4FE7-9271-20D06C136984}"/>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6">
            <a:extLst>
              <a:ext uri="{FF2B5EF4-FFF2-40B4-BE49-F238E27FC236}">
                <a16:creationId xmlns:a16="http://schemas.microsoft.com/office/drawing/2014/main" id="{A364AA40-3CC0-4464-A216-9B16A844A59C}"/>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3B40F9B9-A186-49B5-BA32-32E50AE53E64}"/>
              </a:ext>
            </a:extLst>
          </p:cNvPr>
          <p:cNvGraphicFramePr>
            <a:graphicFrameLocks noGrp="1"/>
          </p:cNvGraphicFramePr>
          <p:nvPr>
            <p:extLst>
              <p:ext uri="{D42A27DB-BD31-4B8C-83A1-F6EECF244321}">
                <p14:modId xmlns:p14="http://schemas.microsoft.com/office/powerpoint/2010/main" val="3042467132"/>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3"/>
            <a:extLst>
              <a:ext uri="{FF2B5EF4-FFF2-40B4-BE49-F238E27FC236}">
                <a16:creationId xmlns:a16="http://schemas.microsoft.com/office/drawing/2014/main" id="{1A73F6DE-9618-4A83-B406-58A3310EF6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22D23CEB-267B-4805-8095-7CFDF81A647D}"/>
              </a:ext>
            </a:extLst>
          </p:cNvPr>
          <p:cNvGraphicFramePr>
            <a:graphicFrameLocks noGrp="1"/>
          </p:cNvGraphicFramePr>
          <p:nvPr>
            <p:extLst>
              <p:ext uri="{D42A27DB-BD31-4B8C-83A1-F6EECF244321}">
                <p14:modId xmlns:p14="http://schemas.microsoft.com/office/powerpoint/2010/main" val="4280729187"/>
              </p:ext>
            </p:extLst>
          </p:nvPr>
        </p:nvGraphicFramePr>
        <p:xfrm>
          <a:off x="5340746" y="8995980"/>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3 de 28</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xt Box 5">
            <a:extLst>
              <a:ext uri="{FF2B5EF4-FFF2-40B4-BE49-F238E27FC236}">
                <a16:creationId xmlns:a16="http://schemas.microsoft.com/office/drawing/2014/main" id="{7ED089B5-F246-411B-89E6-EF4D959915B6}"/>
              </a:ext>
            </a:extLst>
          </p:cNvPr>
          <p:cNvSpPr txBox="1">
            <a:spLocks noChangeArrowheads="1"/>
          </p:cNvSpPr>
          <p:nvPr/>
        </p:nvSpPr>
        <p:spPr bwMode="auto">
          <a:xfrm>
            <a:off x="280987" y="1373932"/>
            <a:ext cx="6172200" cy="5201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8000" tIns="45810" rIns="37800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MX" altLang="es-MX" sz="1400" b="1" dirty="0"/>
          </a:p>
          <a:p>
            <a:pPr eaLnBrk="1" hangingPunct="1"/>
            <a:r>
              <a:rPr lang="es-MX" altLang="es-MX" sz="1400" b="1" dirty="0"/>
              <a:t>2.</a:t>
            </a:r>
          </a:p>
          <a:p>
            <a:pPr eaLnBrk="1" hangingPunct="1"/>
            <a:r>
              <a:rPr lang="es-MX" altLang="es-MX" sz="1400" b="1" dirty="0"/>
              <a:t>Marco Legal</a:t>
            </a:r>
          </a:p>
          <a:p>
            <a:pPr algn="just" eaLnBrk="1" hangingPunct="1"/>
            <a:r>
              <a:rPr lang="es-ES_tradnl" altLang="es-MX" sz="1400" dirty="0">
                <a:cs typeface="Arial" panose="020B0604020202020204" pitchFamily="34" charset="0"/>
              </a:rPr>
              <a:t> </a:t>
            </a:r>
          </a:p>
          <a:p>
            <a:pPr algn="just" eaLnBrk="1" hangingPunct="1"/>
            <a:endParaRPr lang="es-ES" altLang="es-MX" dirty="0">
              <a:cs typeface="Times New Roman" panose="02020603050405020304" pitchFamily="18" charset="0"/>
            </a:endParaRPr>
          </a:p>
          <a:p>
            <a:pPr algn="just" eaLnBrk="1" hangingPunct="1"/>
            <a:r>
              <a:rPr lang="es-ES_tradnl" altLang="es-MX" dirty="0">
                <a:cs typeface="Arial" panose="020B0604020202020204" pitchFamily="34" charset="0"/>
              </a:rPr>
              <a:t> </a:t>
            </a:r>
          </a:p>
          <a:p>
            <a:pPr marL="171450" indent="-171450" algn="just" eaLnBrk="1" hangingPunct="1">
              <a:buFont typeface="Wingdings" panose="05000000000000000000" pitchFamily="2" charset="2"/>
              <a:buChar char="Ø"/>
            </a:pPr>
            <a:r>
              <a:rPr lang="es-CO" altLang="es-MX" dirty="0"/>
              <a:t>Constitución Política de los Estados Unidos Mexicanos.</a:t>
            </a:r>
          </a:p>
          <a:p>
            <a:pPr marL="171450" indent="-171450" algn="just" eaLnBrk="1" hangingPunct="1">
              <a:buFont typeface="Wingdings" panose="05000000000000000000" pitchFamily="2" charset="2"/>
              <a:buChar char="Ø"/>
            </a:pPr>
            <a:endParaRPr lang="es-CO" altLang="es-MX" dirty="0"/>
          </a:p>
          <a:p>
            <a:pPr marL="171450" indent="-171450" algn="just" eaLnBrk="1" hangingPunct="1">
              <a:buFont typeface="Wingdings" panose="05000000000000000000" pitchFamily="2" charset="2"/>
              <a:buChar char="Ø"/>
            </a:pPr>
            <a:r>
              <a:rPr lang="es-CO" altLang="es-MX" dirty="0"/>
              <a:t>Ley Federal del Trabajo.</a:t>
            </a:r>
          </a:p>
          <a:p>
            <a:pPr marL="171450" indent="-171450" algn="just" eaLnBrk="1" hangingPunct="1">
              <a:buFont typeface="Wingdings" panose="05000000000000000000" pitchFamily="2" charset="2"/>
              <a:buChar char="Ø"/>
            </a:pPr>
            <a:endParaRPr lang="es-CO" altLang="es-MX" dirty="0"/>
          </a:p>
          <a:p>
            <a:pPr marL="171450" indent="-171450" algn="just" eaLnBrk="1" hangingPunct="1">
              <a:buFont typeface="Wingdings" panose="05000000000000000000" pitchFamily="2" charset="2"/>
              <a:buChar char="Ø"/>
            </a:pPr>
            <a:r>
              <a:rPr lang="es-MX" altLang="es-MX" dirty="0"/>
              <a:t> Ley de Adquisiciones, Arrendamientos y Servicios del Sector Público Estatal y Municipal, </a:t>
            </a:r>
            <a:endParaRPr lang="es-CO" altLang="es-MX" dirty="0"/>
          </a:p>
          <a:p>
            <a:pPr marL="171450" indent="-171450" algn="just" eaLnBrk="1" hangingPunct="1">
              <a:buFont typeface="Wingdings" panose="05000000000000000000" pitchFamily="2" charset="2"/>
              <a:buChar char="Ø"/>
            </a:pPr>
            <a:endParaRPr lang="es-MX" altLang="es-MX" dirty="0"/>
          </a:p>
          <a:p>
            <a:pPr marL="171450" indent="-171450" algn="just" eaLnBrk="1" hangingPunct="1">
              <a:buFont typeface="Wingdings" panose="05000000000000000000" pitchFamily="2" charset="2"/>
              <a:buChar char="Ø"/>
            </a:pPr>
            <a:r>
              <a:rPr lang="es-CO" altLang="es-MX" dirty="0"/>
              <a:t>Constitución Política del Estado Libre y Soberano de Puebla.</a:t>
            </a:r>
            <a:endParaRPr lang="es-MX" altLang="es-MX" dirty="0"/>
          </a:p>
          <a:p>
            <a:pPr marL="171450" indent="-171450" algn="just" eaLnBrk="1" hangingPunct="1">
              <a:buFont typeface="Wingdings" panose="05000000000000000000" pitchFamily="2" charset="2"/>
              <a:buChar char="Ø"/>
            </a:pPr>
            <a:endParaRPr lang="es-MX" altLang="es-MX" dirty="0"/>
          </a:p>
          <a:p>
            <a:pPr marL="171450" indent="-171450" algn="just" eaLnBrk="1" hangingPunct="1">
              <a:buFont typeface="Wingdings" panose="05000000000000000000" pitchFamily="2" charset="2"/>
              <a:buChar char="Ø"/>
            </a:pPr>
            <a:r>
              <a:rPr lang="es-CO" altLang="es-MX" dirty="0"/>
              <a:t>Ley Orgánica de la Administración Pública del Estado.</a:t>
            </a:r>
          </a:p>
          <a:p>
            <a:pPr marL="171450" indent="-171450" algn="just" eaLnBrk="1" hangingPunct="1">
              <a:buFont typeface="Wingdings" panose="05000000000000000000" pitchFamily="2" charset="2"/>
              <a:buChar char="Ø"/>
            </a:pPr>
            <a:endParaRPr lang="es-CO" altLang="es-MX" dirty="0"/>
          </a:p>
          <a:p>
            <a:pPr marL="171450" indent="-171450" algn="just" eaLnBrk="1" hangingPunct="1">
              <a:buFont typeface="Wingdings" panose="05000000000000000000" pitchFamily="2" charset="2"/>
              <a:buChar char="Ø"/>
            </a:pPr>
            <a:r>
              <a:rPr lang="es-CO" altLang="es-MX" dirty="0"/>
              <a:t>Ley de Responsabilidades de los Servidores Públicos del Estado de Puebla.</a:t>
            </a:r>
          </a:p>
          <a:p>
            <a:pPr marL="171450" indent="-171450" algn="just" eaLnBrk="1" hangingPunct="1">
              <a:buFont typeface="Wingdings" panose="05000000000000000000" pitchFamily="2" charset="2"/>
              <a:buChar char="Ø"/>
            </a:pPr>
            <a:endParaRPr lang="es-CO" altLang="es-MX" dirty="0"/>
          </a:p>
          <a:p>
            <a:pPr marL="171450" indent="-171450" algn="just" eaLnBrk="1" hangingPunct="1">
              <a:buFont typeface="Wingdings" panose="05000000000000000000" pitchFamily="2" charset="2"/>
              <a:buChar char="Ø"/>
            </a:pPr>
            <a:r>
              <a:rPr lang="es-CO" altLang="es-MX" dirty="0"/>
              <a:t>Ley de Transparencia y Acceso a la Información Pública del Estado de Puebla</a:t>
            </a:r>
          </a:p>
          <a:p>
            <a:pPr marL="171450" indent="-171450">
              <a:buFont typeface="Wingdings" panose="05000000000000000000" pitchFamily="2" charset="2"/>
              <a:buChar char="Ø"/>
            </a:pPr>
            <a:endParaRPr lang="es-CO" dirty="0"/>
          </a:p>
          <a:p>
            <a:pPr marL="171450" indent="-171450" algn="just" eaLnBrk="1" hangingPunct="1">
              <a:buFont typeface="Wingdings" panose="05000000000000000000" pitchFamily="2" charset="2"/>
              <a:buChar char="Ø"/>
            </a:pPr>
            <a:r>
              <a:rPr lang="es-MX" altLang="es-MX" dirty="0"/>
              <a:t>Ley Orgánica Municipal del Estado de Puebla.</a:t>
            </a:r>
          </a:p>
          <a:p>
            <a:pPr marL="171450" indent="-171450" algn="just" eaLnBrk="1" hangingPunct="1">
              <a:buFont typeface="Wingdings" panose="05000000000000000000" pitchFamily="2" charset="2"/>
              <a:buChar char="Ø"/>
            </a:pPr>
            <a:endParaRPr lang="es-MX" altLang="es-MX" dirty="0"/>
          </a:p>
          <a:p>
            <a:pPr marL="171450" indent="-171450" algn="just" eaLnBrk="1" hangingPunct="1">
              <a:buFont typeface="Wingdings" panose="05000000000000000000" pitchFamily="2" charset="2"/>
              <a:buChar char="Ø"/>
            </a:pPr>
            <a:r>
              <a:rPr lang="es-MX" altLang="es-MX" dirty="0"/>
              <a:t>Código de Procedimientos Civiles para el Estado Libre y Soberano de Puebla</a:t>
            </a:r>
          </a:p>
          <a:p>
            <a:pPr algn="just" eaLnBrk="1" hangingPunct="1"/>
            <a:endParaRPr lang="es-CO" altLang="es-MX" dirty="0"/>
          </a:p>
          <a:p>
            <a:pPr algn="just" eaLnBrk="1" hangingPunct="1"/>
            <a:endParaRPr lang="es-CO" altLang="es-MX" dirty="0"/>
          </a:p>
        </p:txBody>
      </p:sp>
      <p:sp>
        <p:nvSpPr>
          <p:cNvPr id="18436" name="3 CuadroTexto">
            <a:extLst>
              <a:ext uri="{FF2B5EF4-FFF2-40B4-BE49-F238E27FC236}">
                <a16:creationId xmlns:a16="http://schemas.microsoft.com/office/drawing/2014/main" id="{D391E4AF-A1FB-49BD-89E3-01D4797BF335}"/>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9B912210-B774-4829-A90F-AFC30DC73235}" type="slidenum">
              <a:rPr lang="es-MX" altLang="es-MX" sz="1000"/>
              <a:pPr algn="r" eaLnBrk="1" hangingPunct="1"/>
              <a:t>4</a:t>
            </a:fld>
            <a:endParaRPr lang="es-MX" altLang="es-MX" sz="1000" dirty="0"/>
          </a:p>
        </p:txBody>
      </p:sp>
      <p:sp>
        <p:nvSpPr>
          <p:cNvPr id="5" name="Line 16">
            <a:extLst>
              <a:ext uri="{FF2B5EF4-FFF2-40B4-BE49-F238E27FC236}">
                <a16:creationId xmlns:a16="http://schemas.microsoft.com/office/drawing/2014/main" id="{B9E9E503-ED2C-4BF9-AC64-531ECD02571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C5E053AF-4DFB-4EBB-BD10-53AABD61FA46}"/>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16413335-4F29-48DC-857C-AD1487C3DBD4}"/>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DDF83430-1EB9-4547-AF2D-DD5A7FEF5D30}"/>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34F54408-8E81-4E21-82F5-847E26C43E85}"/>
              </a:ext>
            </a:extLst>
          </p:cNvPr>
          <p:cNvGraphicFramePr>
            <a:graphicFrameLocks noGrp="1"/>
          </p:cNvGraphicFramePr>
          <p:nvPr>
            <p:extLst>
              <p:ext uri="{D42A27DB-BD31-4B8C-83A1-F6EECF244321}">
                <p14:modId xmlns:p14="http://schemas.microsoft.com/office/powerpoint/2010/main" val="1023448706"/>
              </p:ext>
            </p:extLst>
          </p:nvPr>
        </p:nvGraphicFramePr>
        <p:xfrm>
          <a:off x="1947291"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AEE60C0B-2A43-435C-B60C-72529C09DD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95A6427A-BEC7-436B-B404-11C1B52003A2}"/>
              </a:ext>
            </a:extLst>
          </p:cNvPr>
          <p:cNvGraphicFramePr>
            <a:graphicFrameLocks noGrp="1"/>
          </p:cNvGraphicFramePr>
          <p:nvPr>
            <p:extLst>
              <p:ext uri="{D42A27DB-BD31-4B8C-83A1-F6EECF244321}">
                <p14:modId xmlns:p14="http://schemas.microsoft.com/office/powerpoint/2010/main" val="656081404"/>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4 de 28</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6">
            <a:extLst>
              <a:ext uri="{FF2B5EF4-FFF2-40B4-BE49-F238E27FC236}">
                <a16:creationId xmlns:a16="http://schemas.microsoft.com/office/drawing/2014/main" id="{88F01211-5286-485A-81DD-B0F68DA3D51E}"/>
              </a:ext>
            </a:extLst>
          </p:cNvPr>
          <p:cNvSpPr txBox="1">
            <a:spLocks noChangeArrowheads="1"/>
          </p:cNvSpPr>
          <p:nvPr/>
        </p:nvSpPr>
        <p:spPr bwMode="auto">
          <a:xfrm>
            <a:off x="628650" y="2589212"/>
            <a:ext cx="594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20" tIns="45810" rIns="91620" bIns="45810">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l"/>
            <a:r>
              <a:rPr lang="es-MX" altLang="es-MX"/>
              <a:t> </a:t>
            </a:r>
          </a:p>
        </p:txBody>
      </p:sp>
      <p:sp>
        <p:nvSpPr>
          <p:cNvPr id="20483" name="Rectangle 18">
            <a:extLst>
              <a:ext uri="{FF2B5EF4-FFF2-40B4-BE49-F238E27FC236}">
                <a16:creationId xmlns:a16="http://schemas.microsoft.com/office/drawing/2014/main" id="{56AD9000-9161-4515-983A-7B06000E463B}"/>
              </a:ext>
            </a:extLst>
          </p:cNvPr>
          <p:cNvSpPr>
            <a:spLocks noChangeArrowheads="1"/>
          </p:cNvSpPr>
          <p:nvPr/>
        </p:nvSpPr>
        <p:spPr bwMode="auto">
          <a:xfrm>
            <a:off x="381000" y="1219200"/>
            <a:ext cx="61722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20485" name="Text Box 21">
            <a:extLst>
              <a:ext uri="{FF2B5EF4-FFF2-40B4-BE49-F238E27FC236}">
                <a16:creationId xmlns:a16="http://schemas.microsoft.com/office/drawing/2014/main" id="{537B9D85-B2AB-488B-A958-45DBB01CD698}"/>
              </a:ext>
            </a:extLst>
          </p:cNvPr>
          <p:cNvSpPr txBox="1">
            <a:spLocks noChangeArrowheads="1"/>
          </p:cNvSpPr>
          <p:nvPr/>
        </p:nvSpPr>
        <p:spPr bwMode="auto">
          <a:xfrm>
            <a:off x="2230596" y="1614178"/>
            <a:ext cx="25699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400" b="1" dirty="0"/>
              <a:t>3. </a:t>
            </a:r>
          </a:p>
          <a:p>
            <a:pPr eaLnBrk="1" hangingPunct="1"/>
            <a:r>
              <a:rPr lang="es-MX" altLang="es-MX" sz="1400" b="1" dirty="0"/>
              <a:t>Relación de procedimientos</a:t>
            </a:r>
            <a:endParaRPr lang="es-ES" altLang="es-MX" sz="1400" b="1" dirty="0"/>
          </a:p>
        </p:txBody>
      </p:sp>
      <p:sp>
        <p:nvSpPr>
          <p:cNvPr id="20490" name="9 CuadroTexto">
            <a:extLst>
              <a:ext uri="{FF2B5EF4-FFF2-40B4-BE49-F238E27FC236}">
                <a16:creationId xmlns:a16="http://schemas.microsoft.com/office/drawing/2014/main" id="{85A3E927-D36C-4107-AE16-74AA1D18478C}"/>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351B5E13-E6E6-4C25-9C54-482D9756A1F4}" type="slidenum">
              <a:rPr lang="es-MX" altLang="es-MX" sz="1000"/>
              <a:pPr algn="r" eaLnBrk="1" hangingPunct="1"/>
              <a:t>5</a:t>
            </a:fld>
            <a:endParaRPr lang="es-MX" altLang="es-MX" sz="1000"/>
          </a:p>
        </p:txBody>
      </p:sp>
      <p:sp>
        <p:nvSpPr>
          <p:cNvPr id="2" name="Rectángulo 1">
            <a:extLst>
              <a:ext uri="{FF2B5EF4-FFF2-40B4-BE49-F238E27FC236}">
                <a16:creationId xmlns:a16="http://schemas.microsoft.com/office/drawing/2014/main" id="{DF47C5C2-4010-44A1-8B7A-25AF0DAFD4E3}"/>
              </a:ext>
            </a:extLst>
          </p:cNvPr>
          <p:cNvSpPr/>
          <p:nvPr/>
        </p:nvSpPr>
        <p:spPr>
          <a:xfrm>
            <a:off x="628650" y="2589212"/>
            <a:ext cx="5400128" cy="4097468"/>
          </a:xfrm>
          <a:prstGeom prst="rect">
            <a:avLst/>
          </a:prstGeom>
        </p:spPr>
        <p:txBody>
          <a:bodyPr wrap="square">
            <a:spAutoFit/>
          </a:bodyPr>
          <a:lstStyle/>
          <a:p>
            <a:pPr marL="228600" indent="-228600" algn="just">
              <a:buFont typeface="+mj-lt"/>
              <a:buAutoNum type="arabicPeriod"/>
            </a:pPr>
            <a:r>
              <a:rPr lang="es-MX" dirty="0"/>
              <a:t>Procedimiento para brindar asesoría y atención a los ciudadanos, en temas jurídicos.</a:t>
            </a:r>
          </a:p>
          <a:p>
            <a:pPr marL="228600" indent="-228600">
              <a:buFont typeface="+mj-lt"/>
              <a:buAutoNum type="arabicPeriod"/>
            </a:pPr>
            <a:endParaRPr lang="es-MX" dirty="0"/>
          </a:p>
          <a:p>
            <a:pPr marL="228600" indent="-228600" algn="just">
              <a:buFont typeface="+mj-lt"/>
              <a:buAutoNum type="arabicPeriod"/>
            </a:pPr>
            <a:r>
              <a:rPr lang="es-MX" dirty="0"/>
              <a:t>Procedimiento para proporcionar</a:t>
            </a:r>
            <a:r>
              <a:rPr lang="es-MX" dirty="0">
                <a:cs typeface="Arial" panose="020B0604020202020204" pitchFamily="34" charset="0"/>
              </a:rPr>
              <a:t> asistencia Técnico – Jurídica a las unidades responsables del H. Ayuntamiento.</a:t>
            </a:r>
          </a:p>
          <a:p>
            <a:pPr marL="228600" indent="-228600" algn="just">
              <a:buFont typeface="+mj-lt"/>
              <a:buAutoNum type="arabicPeriod"/>
            </a:pPr>
            <a:endParaRPr lang="es-MX" dirty="0">
              <a:cs typeface="Arial" panose="020B0604020202020204" pitchFamily="34" charset="0"/>
            </a:endParaRPr>
          </a:p>
          <a:p>
            <a:pPr marL="228600" indent="-228600" algn="just">
              <a:buFont typeface="+mj-lt"/>
              <a:buAutoNum type="arabicPeriod"/>
            </a:pPr>
            <a:r>
              <a:rPr lang="es-MX" dirty="0">
                <a:cs typeface="Arial" panose="020B0604020202020204" pitchFamily="34" charset="0"/>
              </a:rPr>
              <a:t>Procedimiento para la i</a:t>
            </a:r>
            <a:r>
              <a:rPr lang="es-MX" dirty="0"/>
              <a:t>mpartición de Justicia Municipal en el Juzgado Calificador.</a:t>
            </a:r>
          </a:p>
          <a:p>
            <a:pPr marL="228600" indent="-228600" algn="just">
              <a:buFont typeface="+mj-lt"/>
              <a:buAutoNum type="arabicPeriod"/>
            </a:pPr>
            <a:endParaRPr lang="es-MX" dirty="0"/>
          </a:p>
          <a:p>
            <a:pPr marL="228600" indent="-228600" algn="just">
              <a:buFont typeface="+mj-lt"/>
              <a:buAutoNum type="arabicPeriod"/>
            </a:pPr>
            <a:r>
              <a:rPr lang="es-MX" dirty="0"/>
              <a:t>Representación Legal y Defensa de los intereses del H. Ayuntamiento</a:t>
            </a:r>
          </a:p>
          <a:p>
            <a:pPr marL="228600" indent="-228600" algn="just">
              <a:buFont typeface="+mj-lt"/>
              <a:buAutoNum type="arabicPeriod"/>
            </a:pPr>
            <a:endParaRPr lang="es-MX" dirty="0"/>
          </a:p>
          <a:p>
            <a:pPr marL="228600" indent="-228600" algn="just">
              <a:buFont typeface="+mj-lt"/>
              <a:buAutoNum type="arabicPeriod"/>
            </a:pPr>
            <a:endParaRPr lang="es-MX" dirty="0">
              <a:cs typeface="Arial" panose="020B0604020202020204" pitchFamily="34" charset="0"/>
            </a:endParaRPr>
          </a:p>
          <a:p>
            <a:pPr algn="just"/>
            <a:endParaRPr lang="es-MX" dirty="0">
              <a:cs typeface="Arial" panose="020B0604020202020204" pitchFamily="34" charset="0"/>
            </a:endParaRPr>
          </a:p>
          <a:p>
            <a:pPr algn="just"/>
            <a:r>
              <a:rPr lang="es-MX" dirty="0"/>
              <a:t>	</a:t>
            </a:r>
          </a:p>
          <a:p>
            <a:endParaRPr lang="es-MX" dirty="0"/>
          </a:p>
          <a:p>
            <a:endParaRPr lang="es-MX" dirty="0"/>
          </a:p>
          <a:p>
            <a:endParaRPr lang="es-MX" dirty="0"/>
          </a:p>
          <a:p>
            <a:r>
              <a:rPr lang="es-MX" dirty="0"/>
              <a:t>	</a:t>
            </a:r>
          </a:p>
          <a:p>
            <a:pPr algn="just">
              <a:lnSpc>
                <a:spcPct val="107000"/>
              </a:lnSpc>
              <a:spcAft>
                <a:spcPts val="800"/>
              </a:spcAft>
            </a:pPr>
            <a:endParaRPr lang="es-MX" dirty="0">
              <a:ea typeface="Calibri" panose="020F0502020204030204" pitchFamily="34" charset="0"/>
              <a:cs typeface="Arial" panose="020B0604020202020204" pitchFamily="34" charset="0"/>
            </a:endParaRPr>
          </a:p>
          <a:p>
            <a:pPr algn="just">
              <a:lnSpc>
                <a:spcPct val="107000"/>
              </a:lnSpc>
              <a:spcAft>
                <a:spcPts val="800"/>
              </a:spcAft>
            </a:pPr>
            <a:r>
              <a:rPr lang="es-ES" dirty="0">
                <a:ea typeface="Calibri" panose="020F0502020204030204" pitchFamily="34" charset="0"/>
                <a:cs typeface="Arial" panose="020B0604020202020204" pitchFamily="34" charset="0"/>
              </a:rPr>
              <a:t/>
            </a:r>
            <a:br>
              <a:rPr lang="es-ES" dirty="0">
                <a:ea typeface="Calibri" panose="020F0502020204030204" pitchFamily="34" charset="0"/>
                <a:cs typeface="Arial" panose="020B0604020202020204" pitchFamily="34" charset="0"/>
              </a:rPr>
            </a:br>
            <a:r>
              <a:rPr lang="es-ES" dirty="0">
                <a:ea typeface="Calibri" panose="020F0502020204030204" pitchFamily="34" charset="0"/>
                <a:cs typeface="Arial" panose="020B0604020202020204" pitchFamily="34" charset="0"/>
              </a:rPr>
              <a:t> </a:t>
            </a:r>
            <a:endParaRPr lang="es-MX" dirty="0">
              <a:ea typeface="Calibri" panose="020F0502020204030204" pitchFamily="34" charset="0"/>
              <a:cs typeface="Arial" panose="020B0604020202020204" pitchFamily="34" charset="0"/>
            </a:endParaRPr>
          </a:p>
        </p:txBody>
      </p:sp>
      <p:sp>
        <p:nvSpPr>
          <p:cNvPr id="8" name="Line 15">
            <a:extLst>
              <a:ext uri="{FF2B5EF4-FFF2-40B4-BE49-F238E27FC236}">
                <a16:creationId xmlns:a16="http://schemas.microsoft.com/office/drawing/2014/main" id="{1C505AE4-CA24-4E33-9A92-0049336DDF29}"/>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7">
            <a:extLst>
              <a:ext uri="{FF2B5EF4-FFF2-40B4-BE49-F238E27FC236}">
                <a16:creationId xmlns:a16="http://schemas.microsoft.com/office/drawing/2014/main" id="{3C60CCF4-5040-4580-8DA8-BCF3F7D65D33}"/>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4">
            <a:extLst>
              <a:ext uri="{FF2B5EF4-FFF2-40B4-BE49-F238E27FC236}">
                <a16:creationId xmlns:a16="http://schemas.microsoft.com/office/drawing/2014/main" id="{A90C9913-EC0A-46EA-9720-81D15BD74685}"/>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1" name="Line 16">
            <a:extLst>
              <a:ext uri="{FF2B5EF4-FFF2-40B4-BE49-F238E27FC236}">
                <a16:creationId xmlns:a16="http://schemas.microsoft.com/office/drawing/2014/main" id="{051A3485-7083-429E-8E1D-F0DCBD2AFD87}"/>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pic>
        <p:nvPicPr>
          <p:cNvPr id="13" name="Picture 2077" descr="Resultado de imagen para ayuntamiento de tlatlauquitepec">
            <a:hlinkClick r:id="rId2"/>
            <a:extLst>
              <a:ext uri="{FF2B5EF4-FFF2-40B4-BE49-F238E27FC236}">
                <a16:creationId xmlns:a16="http://schemas.microsoft.com/office/drawing/2014/main" id="{C716601D-6E24-438A-94CE-99076896E7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Tabla 13">
            <a:extLst>
              <a:ext uri="{FF2B5EF4-FFF2-40B4-BE49-F238E27FC236}">
                <a16:creationId xmlns:a16="http://schemas.microsoft.com/office/drawing/2014/main" id="{1E552233-6097-4035-8BE8-E1DAC6F72FD6}"/>
              </a:ext>
            </a:extLst>
          </p:cNvPr>
          <p:cNvGraphicFramePr>
            <a:graphicFrameLocks noGrp="1"/>
          </p:cNvGraphicFramePr>
          <p:nvPr>
            <p:extLst>
              <p:ext uri="{D42A27DB-BD31-4B8C-83A1-F6EECF244321}">
                <p14:modId xmlns:p14="http://schemas.microsoft.com/office/powerpoint/2010/main" val="2345185326"/>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5 de 28</a:t>
                      </a:r>
                    </a:p>
                  </a:txBody>
                  <a:tcPr/>
                </a:tc>
                <a:extLst>
                  <a:ext uri="{0D108BD9-81ED-4DB2-BD59-A6C34878D82A}">
                    <a16:rowId xmlns:a16="http://schemas.microsoft.com/office/drawing/2014/main" val="2061326865"/>
                  </a:ext>
                </a:extLst>
              </a:tr>
            </a:tbl>
          </a:graphicData>
        </a:graphic>
      </p:graphicFrame>
      <p:graphicFrame>
        <p:nvGraphicFramePr>
          <p:cNvPr id="15" name="Tabla 14">
            <a:extLst>
              <a:ext uri="{FF2B5EF4-FFF2-40B4-BE49-F238E27FC236}">
                <a16:creationId xmlns:a16="http://schemas.microsoft.com/office/drawing/2014/main" id="{2535AF7B-CA9D-451F-BF6A-973E6F530B38}"/>
              </a:ext>
            </a:extLst>
          </p:cNvPr>
          <p:cNvGraphicFramePr>
            <a:graphicFrameLocks noGrp="1"/>
          </p:cNvGraphicFramePr>
          <p:nvPr>
            <p:extLst>
              <p:ext uri="{D42A27DB-BD31-4B8C-83A1-F6EECF244321}">
                <p14:modId xmlns:p14="http://schemas.microsoft.com/office/powerpoint/2010/main" val="473588029"/>
              </p:ext>
            </p:extLst>
          </p:nvPr>
        </p:nvGraphicFramePr>
        <p:xfrm>
          <a:off x="1947291"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a:extLst>
              <a:ext uri="{FF2B5EF4-FFF2-40B4-BE49-F238E27FC236}">
                <a16:creationId xmlns:a16="http://schemas.microsoft.com/office/drawing/2014/main" id="{FC87A269-76D7-4120-B5C5-A651DE4E6C8D}"/>
              </a:ext>
            </a:extLst>
          </p:cNvPr>
          <p:cNvSpPr txBox="1"/>
          <p:nvPr/>
        </p:nvSpPr>
        <p:spPr>
          <a:xfrm>
            <a:off x="548680" y="3750196"/>
            <a:ext cx="5760640" cy="738664"/>
          </a:xfrm>
          <a:prstGeom prst="rect">
            <a:avLst/>
          </a:prstGeom>
          <a:noFill/>
        </p:spPr>
        <p:txBody>
          <a:bodyPr wrap="square" rtlCol="0">
            <a:spAutoFit/>
          </a:bodyPr>
          <a:lstStyle/>
          <a:p>
            <a:r>
              <a:rPr lang="es-MX" sz="1400" b="1" dirty="0"/>
              <a:t>4.</a:t>
            </a:r>
          </a:p>
          <a:p>
            <a:endParaRPr lang="es-MX" sz="1400" b="1" dirty="0"/>
          </a:p>
          <a:p>
            <a:r>
              <a:rPr lang="es-MX" sz="1400" b="1" dirty="0"/>
              <a:t>DESCRIPCION DE PROCEDIMIENTOS Y DIAGRAMA DE FLUJO</a:t>
            </a:r>
          </a:p>
        </p:txBody>
      </p:sp>
      <p:sp>
        <p:nvSpPr>
          <p:cNvPr id="3" name="Line 16">
            <a:extLst>
              <a:ext uri="{FF2B5EF4-FFF2-40B4-BE49-F238E27FC236}">
                <a16:creationId xmlns:a16="http://schemas.microsoft.com/office/drawing/2014/main" id="{F3E0F8B1-0817-4E58-AE3F-41B954F96AB1}"/>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6ABCEC5F-B8C2-4FC6-9F8D-E4825935FA4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7">
            <a:extLst>
              <a:ext uri="{FF2B5EF4-FFF2-40B4-BE49-F238E27FC236}">
                <a16:creationId xmlns:a16="http://schemas.microsoft.com/office/drawing/2014/main" id="{7915B25B-1A48-47ED-823C-88EF29D53A8E}"/>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5">
            <a:extLst>
              <a:ext uri="{FF2B5EF4-FFF2-40B4-BE49-F238E27FC236}">
                <a16:creationId xmlns:a16="http://schemas.microsoft.com/office/drawing/2014/main" id="{0D02CF5A-D7A7-4882-8EAC-E6AEC2DE2EAA}"/>
              </a:ext>
            </a:extLst>
          </p:cNvPr>
          <p:cNvSpPr>
            <a:spLocks noChangeShapeType="1"/>
          </p:cNvSpPr>
          <p:nvPr/>
        </p:nvSpPr>
        <p:spPr bwMode="auto">
          <a:xfrm flipH="1">
            <a:off x="6453187" y="408777"/>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pic>
        <p:nvPicPr>
          <p:cNvPr id="8" name="Picture 2077" descr="Resultado de imagen para ayuntamiento de tlatlauquitepec">
            <a:hlinkClick r:id="rId2"/>
            <a:extLst>
              <a:ext uri="{FF2B5EF4-FFF2-40B4-BE49-F238E27FC236}">
                <a16:creationId xmlns:a16="http://schemas.microsoft.com/office/drawing/2014/main" id="{F8C7FB6D-08F8-41F1-8464-6252F616A8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a 8">
            <a:extLst>
              <a:ext uri="{FF2B5EF4-FFF2-40B4-BE49-F238E27FC236}">
                <a16:creationId xmlns:a16="http://schemas.microsoft.com/office/drawing/2014/main" id="{4D921F87-6B59-4B03-B311-61A92BC69D96}"/>
              </a:ext>
            </a:extLst>
          </p:cNvPr>
          <p:cNvGraphicFramePr>
            <a:graphicFrameLocks noGrp="1"/>
          </p:cNvGraphicFramePr>
          <p:nvPr>
            <p:extLst>
              <p:ext uri="{D42A27DB-BD31-4B8C-83A1-F6EECF244321}">
                <p14:modId xmlns:p14="http://schemas.microsoft.com/office/powerpoint/2010/main" val="178461060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6 de 28</a:t>
                      </a:r>
                    </a:p>
                  </a:txBody>
                  <a:tcPr/>
                </a:tc>
                <a:extLst>
                  <a:ext uri="{0D108BD9-81ED-4DB2-BD59-A6C34878D82A}">
                    <a16:rowId xmlns:a16="http://schemas.microsoft.com/office/drawing/2014/main" val="2061326865"/>
                  </a:ext>
                </a:extLst>
              </a:tr>
            </a:tbl>
          </a:graphicData>
        </a:graphic>
      </p:graphicFrame>
      <p:graphicFrame>
        <p:nvGraphicFramePr>
          <p:cNvPr id="10" name="Tabla 9">
            <a:extLst>
              <a:ext uri="{FF2B5EF4-FFF2-40B4-BE49-F238E27FC236}">
                <a16:creationId xmlns:a16="http://schemas.microsoft.com/office/drawing/2014/main" id="{84D9D1BB-DB7A-4C14-AD0F-47AC6DEEA3BD}"/>
              </a:ext>
            </a:extLst>
          </p:cNvPr>
          <p:cNvGraphicFramePr>
            <a:graphicFrameLocks noGrp="1"/>
          </p:cNvGraphicFramePr>
          <p:nvPr>
            <p:extLst>
              <p:ext uri="{D42A27DB-BD31-4B8C-83A1-F6EECF244321}">
                <p14:modId xmlns:p14="http://schemas.microsoft.com/office/powerpoint/2010/main" val="2843032249"/>
              </p:ext>
            </p:extLst>
          </p:nvPr>
        </p:nvGraphicFramePr>
        <p:xfrm>
          <a:off x="1947291"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Tree>
    <p:extLst>
      <p:ext uri="{BB962C8B-B14F-4D97-AF65-F5344CB8AC3E}">
        <p14:creationId xmlns:p14="http://schemas.microsoft.com/office/powerpoint/2010/main" val="8493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1169551"/>
          </a:xfrm>
          <a:prstGeom prst="rect">
            <a:avLst/>
          </a:prstGeom>
          <a:noFill/>
        </p:spPr>
        <p:txBody>
          <a:bodyPr wrap="square" rtlCol="0">
            <a:spAutoFit/>
          </a:bodyPr>
          <a:lstStyle/>
          <a:p>
            <a:r>
              <a:rPr lang="es-MX" sz="1400" b="1" dirty="0"/>
              <a:t>4.1. </a:t>
            </a:r>
          </a:p>
          <a:p>
            <a:endParaRPr lang="es-MX" sz="1400" b="1" dirty="0"/>
          </a:p>
          <a:p>
            <a:pPr algn="l"/>
            <a:r>
              <a:rPr lang="es-MX" sz="1400" b="1" dirty="0"/>
              <a:t>Nombre del procedimiento:</a:t>
            </a:r>
          </a:p>
          <a:p>
            <a:pPr algn="l"/>
            <a:r>
              <a:rPr lang="es-MX" sz="1400" dirty="0"/>
              <a:t>Procedimiento para brindar asesoría y atención a los ciudadanos, en temas jurídicos</a:t>
            </a:r>
            <a:endParaRPr lang="es-MX" sz="1400" b="1" dirty="0"/>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3930652947"/>
              </p:ext>
            </p:extLst>
          </p:nvPr>
        </p:nvGraphicFramePr>
        <p:xfrm>
          <a:off x="692698" y="2742084"/>
          <a:ext cx="5731226" cy="1188720"/>
        </p:xfrm>
        <a:graphic>
          <a:graphicData uri="http://schemas.openxmlformats.org/drawingml/2006/table">
            <a:tbl>
              <a:tblPr>
                <a:tableStyleId>{F5AB1C69-6EDB-4FF4-983F-18BD219EF322}</a:tableStyleId>
              </a:tblPr>
              <a:tblGrid>
                <a:gridCol w="2410741">
                  <a:extLst>
                    <a:ext uri="{9D8B030D-6E8A-4147-A177-3AD203B41FA5}">
                      <a16:colId xmlns:a16="http://schemas.microsoft.com/office/drawing/2014/main" val="2098473293"/>
                    </a:ext>
                  </a:extLst>
                </a:gridCol>
                <a:gridCol w="3320485">
                  <a:extLst>
                    <a:ext uri="{9D8B030D-6E8A-4147-A177-3AD203B41FA5}">
                      <a16:colId xmlns:a16="http://schemas.microsoft.com/office/drawing/2014/main" val="3446197060"/>
                    </a:ext>
                  </a:extLst>
                </a:gridCol>
              </a:tblGrid>
              <a:tr h="54451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Ser un canal de comunicación entre la Sindicatura y los habitantes del Municipio, con el objeto de atender y asesorar a los ciudadanos en temas jurídicos relacionados con diversos trámites que realiza la Sindicatura. </a:t>
                      </a:r>
                      <a:r>
                        <a:rPr lang="es-MX" sz="1800" b="0" i="0" u="none" strike="noStrike" kern="1200" baseline="0" dirty="0">
                          <a:solidFill>
                            <a:schemeClr val="dk1"/>
                          </a:solidFill>
                          <a:latin typeface="+mn-lt"/>
                          <a:ea typeface="+mn-ea"/>
                          <a:cs typeface="+mn-cs"/>
                        </a:rPr>
                        <a:t>	</a:t>
                      </a: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2122063946"/>
              </p:ext>
            </p:extLst>
          </p:nvPr>
        </p:nvGraphicFramePr>
        <p:xfrm>
          <a:off x="637701" y="4204781"/>
          <a:ext cx="5810725" cy="4034854"/>
        </p:xfrm>
        <a:graphic>
          <a:graphicData uri="http://schemas.openxmlformats.org/drawingml/2006/table">
            <a:tbl>
              <a:tblPr>
                <a:tableStyleId>{5C22544A-7EE6-4342-B048-85BDC9FD1C3A}</a:tableStyleId>
              </a:tblPr>
              <a:tblGrid>
                <a:gridCol w="2444180">
                  <a:extLst>
                    <a:ext uri="{9D8B030D-6E8A-4147-A177-3AD203B41FA5}">
                      <a16:colId xmlns:a16="http://schemas.microsoft.com/office/drawing/2014/main" val="1684066273"/>
                    </a:ext>
                  </a:extLst>
                </a:gridCol>
                <a:gridCol w="3366545">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1. Los ciudadanos que requieran presentar alguna petición, formular una consulta, asesoría o atención de la Sindicatura, podrán hacerlo a través de un escrito o comparecencia en la que expresen su solicitud. </a:t>
                      </a:r>
                    </a:p>
                    <a:p>
                      <a:pPr algn="just"/>
                      <a:endParaRPr lang="es-MX" sz="1200" b="0" i="0" u="none" strike="noStrike" kern="1200" baseline="0" dirty="0">
                        <a:solidFill>
                          <a:schemeClr val="dk1"/>
                        </a:solidFill>
                        <a:latin typeface="Arial" panose="020B0604020202020204" pitchFamily="34" charset="0"/>
                        <a:ea typeface="+mn-ea"/>
                        <a:cs typeface="Arial" panose="020B0604020202020204" pitchFamily="34" charset="0"/>
                      </a:endParaRP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2. Las solicitudes que se presenten ante la Sindicatura Municipal, deberán especificar claramente el asunto, el tema, tipo de asesoría y/o consulta. </a:t>
                      </a:r>
                    </a:p>
                    <a:p>
                      <a:pPr algn="just"/>
                      <a:endParaRPr lang="es-MX" sz="1200" b="0" i="0" u="none" strike="noStrike" kern="1200" baseline="0" dirty="0">
                        <a:solidFill>
                          <a:schemeClr val="dk1"/>
                        </a:solidFill>
                        <a:latin typeface="Arial" panose="020B0604020202020204" pitchFamily="34" charset="0"/>
                        <a:ea typeface="+mn-ea"/>
                        <a:cs typeface="Arial" panose="020B0604020202020204" pitchFamily="34" charset="0"/>
                      </a:endParaRP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3. El Síndico Municipal turnará a la Dirección Consultiva, quien a su vez remitirá al Auxiliar Jurídico, las peticiones ciudadanas recibidas, e instruirá la remisión a las instancias municipales competentes y el seguimiento respectivo hasta la total solución del asunto, o bien la determinación de la inviabilidad o improcedencia del requerimiento solicitado.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	</a:t>
                      </a:r>
                    </a:p>
                    <a:p>
                      <a:pPr algn="just">
                        <a:lnSpc>
                          <a:spcPct val="107000"/>
                        </a:lnSpc>
                        <a:spcAft>
                          <a:spcPts val="0"/>
                        </a:spcAft>
                      </a:pPr>
                      <a:endParaRPr lang="es-ES"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353637651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7 de 28</a:t>
                      </a:r>
                    </a:p>
                  </a:txBody>
                  <a:tcPr/>
                </a:tc>
                <a:extLst>
                  <a:ext uri="{0D108BD9-81ED-4DB2-BD59-A6C34878D82A}">
                    <a16:rowId xmlns:a16="http://schemas.microsoft.com/office/drawing/2014/main" val="2061326865"/>
                  </a:ext>
                </a:extLst>
              </a:tr>
            </a:tbl>
          </a:graphicData>
        </a:graphic>
      </p:graphicFrame>
      <p:graphicFrame>
        <p:nvGraphicFramePr>
          <p:cNvPr id="12" name="Tabla 11">
            <a:extLst>
              <a:ext uri="{FF2B5EF4-FFF2-40B4-BE49-F238E27FC236}">
                <a16:creationId xmlns:a16="http://schemas.microsoft.com/office/drawing/2014/main" id="{9123358D-3ED9-43C2-BB6E-96107D554A63}"/>
              </a:ext>
            </a:extLst>
          </p:cNvPr>
          <p:cNvGraphicFramePr>
            <a:graphicFrameLocks noGrp="1"/>
          </p:cNvGraphicFramePr>
          <p:nvPr>
            <p:extLst>
              <p:ext uri="{D42A27DB-BD31-4B8C-83A1-F6EECF244321}">
                <p14:modId xmlns:p14="http://schemas.microsoft.com/office/powerpoint/2010/main" val="2231905387"/>
              </p:ext>
            </p:extLst>
          </p:nvPr>
        </p:nvGraphicFramePr>
        <p:xfrm>
          <a:off x="1947291"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Tree>
    <p:extLst>
      <p:ext uri="{BB962C8B-B14F-4D97-AF65-F5344CB8AC3E}">
        <p14:creationId xmlns:p14="http://schemas.microsoft.com/office/powerpoint/2010/main" val="192399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4010462412"/>
              </p:ext>
            </p:extLst>
          </p:nvPr>
        </p:nvGraphicFramePr>
        <p:xfrm>
          <a:off x="546244" y="2851087"/>
          <a:ext cx="5780866" cy="5020581"/>
        </p:xfrm>
        <a:graphic>
          <a:graphicData uri="http://schemas.openxmlformats.org/drawingml/2006/table">
            <a:tbl>
              <a:tblPr firstRow="1" bandRow="1">
                <a:tableStyleId>{5940675A-B579-460E-94D1-54222C63F5DA}</a:tableStyleId>
              </a:tblPr>
              <a:tblGrid>
                <a:gridCol w="536524">
                  <a:extLst>
                    <a:ext uri="{9D8B030D-6E8A-4147-A177-3AD203B41FA5}">
                      <a16:colId xmlns:a16="http://schemas.microsoft.com/office/drawing/2014/main" val="2269958372"/>
                    </a:ext>
                  </a:extLst>
                </a:gridCol>
                <a:gridCol w="1402260">
                  <a:extLst>
                    <a:ext uri="{9D8B030D-6E8A-4147-A177-3AD203B41FA5}">
                      <a16:colId xmlns:a16="http://schemas.microsoft.com/office/drawing/2014/main" val="3043753496"/>
                    </a:ext>
                  </a:extLst>
                </a:gridCol>
                <a:gridCol w="3842082">
                  <a:extLst>
                    <a:ext uri="{9D8B030D-6E8A-4147-A177-3AD203B41FA5}">
                      <a16:colId xmlns:a16="http://schemas.microsoft.com/office/drawing/2014/main" val="3743977267"/>
                    </a:ext>
                  </a:extLst>
                </a:gridCol>
              </a:tblGrid>
              <a:tr h="628886">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52244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Sindico(a) Municipal</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Recibe solicitud del ciudadano y lo canaliza al Director (a) Consultivo</a:t>
                      </a:r>
                    </a:p>
                  </a:txBody>
                  <a:tcPr marL="68580" marR="68580" marT="0" marB="0"/>
                </a:tc>
                <a:extLst>
                  <a:ext uri="{0D108BD9-81ED-4DB2-BD59-A6C34878D82A}">
                    <a16:rowId xmlns:a16="http://schemas.microsoft.com/office/drawing/2014/main" val="736362764"/>
                  </a:ext>
                </a:extLst>
              </a:tr>
              <a:tr h="8079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Consultivo</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Recibe Solicitud, analiza documentación e información</a:t>
                      </a:r>
                    </a:p>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Sí la documentación no está completa o es insuficiente regresa a paso 1</a:t>
                      </a:r>
                    </a:p>
                  </a:txBody>
                  <a:tcPr marL="68580" marR="68580" marT="0" marB="0"/>
                </a:tc>
                <a:extLst>
                  <a:ext uri="{0D108BD9-81ED-4DB2-BD59-A6C34878D82A}">
                    <a16:rowId xmlns:a16="http://schemas.microsoft.com/office/drawing/2014/main" val="3935992432"/>
                  </a:ext>
                </a:extLst>
              </a:tr>
              <a:tr h="49304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Consultivo</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Remite oficio a Auxiliar Jurídico para el tramite correspondiente.</a:t>
                      </a:r>
                    </a:p>
                  </a:txBody>
                  <a:tcPr marL="68580" marR="68580" marT="0" marB="0"/>
                </a:tc>
                <a:extLst>
                  <a:ext uri="{0D108BD9-81ED-4DB2-BD59-A6C34878D82A}">
                    <a16:rowId xmlns:a16="http://schemas.microsoft.com/office/drawing/2014/main" val="3657339292"/>
                  </a:ext>
                </a:extLst>
              </a:tr>
              <a:tr h="51816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Jurídico</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Recibe oficio emitido por el Director(a) Consultivo, asigna número de expediente y analiza</a:t>
                      </a:r>
                    </a:p>
                  </a:txBody>
                  <a:tcPr marL="68580" marR="68580" marT="0" marB="0"/>
                </a:tc>
                <a:extLst>
                  <a:ext uri="{0D108BD9-81ED-4DB2-BD59-A6C34878D82A}">
                    <a16:rowId xmlns:a16="http://schemas.microsoft.com/office/drawing/2014/main" val="4175772796"/>
                  </a:ext>
                </a:extLst>
              </a:tr>
              <a:tr h="48001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Jurídico</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Emite opinión Jurídica y remite al Director(a) Consultivo para su revisión, visto bueno, firma y notificación</a:t>
                      </a:r>
                    </a:p>
                  </a:txBody>
                  <a:tcPr marL="68580" marR="68580" marT="0" marB="0"/>
                </a:tc>
                <a:extLst>
                  <a:ext uri="{0D108BD9-81ED-4DB2-BD59-A6C34878D82A}">
                    <a16:rowId xmlns:a16="http://schemas.microsoft.com/office/drawing/2014/main" val="1473386933"/>
                  </a:ext>
                </a:extLst>
              </a:tr>
              <a:tr h="50715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Consultivo</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Recibe y revisa</a:t>
                      </a:r>
                    </a:p>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Si hay observaciones regresa a paso 5</a:t>
                      </a:r>
                    </a:p>
                  </a:txBody>
                  <a:tcPr marL="68580" marR="68580" marT="0" marB="0"/>
                </a:tc>
                <a:extLst>
                  <a:ext uri="{0D108BD9-81ED-4DB2-BD59-A6C34878D82A}">
                    <a16:rowId xmlns:a16="http://schemas.microsoft.com/office/drawing/2014/main" val="3905927076"/>
                  </a:ext>
                </a:extLst>
              </a:tr>
              <a:tr h="57606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Consultivo</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Emite oficio a Unidad Responsable, para atender petición ciudadana</a:t>
                      </a:r>
                    </a:p>
                  </a:txBody>
                  <a:tcPr marL="68580" marR="68580" marT="0" marB="0"/>
                </a:tc>
                <a:extLst>
                  <a:ext uri="{0D108BD9-81ED-4DB2-BD59-A6C34878D82A}">
                    <a16:rowId xmlns:a16="http://schemas.microsoft.com/office/drawing/2014/main" val="346264453"/>
                  </a:ext>
                </a:extLst>
              </a:tr>
              <a:tr h="628886">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Unidad Responsable</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Recibe oficio de petición ciudadana y da respuesta a su consulta y termina procedimiento.</a:t>
                      </a:r>
                    </a:p>
                  </a:txBody>
                  <a:tcPr marL="68580" marR="68580" marT="0" marB="0"/>
                </a:tc>
                <a:extLst>
                  <a:ext uri="{0D108BD9-81ED-4DB2-BD59-A6C34878D82A}">
                    <a16:rowId xmlns:a16="http://schemas.microsoft.com/office/drawing/2014/main" val="3113963205"/>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6744" y="1935781"/>
            <a:ext cx="5895527" cy="738664"/>
          </a:xfrm>
          <a:prstGeom prst="rect">
            <a:avLst/>
          </a:prstGeom>
          <a:noFill/>
        </p:spPr>
        <p:txBody>
          <a:bodyPr wrap="square" rtlCol="0">
            <a:spAutoFit/>
          </a:bodyPr>
          <a:lstStyle/>
          <a:p>
            <a:pPr algn="l"/>
            <a:r>
              <a:rPr lang="es-MX" sz="1400" b="1" dirty="0"/>
              <a:t>Nombre del Procedimiento:</a:t>
            </a:r>
          </a:p>
          <a:p>
            <a:pPr algn="l"/>
            <a:r>
              <a:rPr lang="es-MX" sz="1400" b="1" dirty="0"/>
              <a:t>Procedimiento para brindar asesoría y atención a los ciudadanos, en temas jurídicos</a:t>
            </a:r>
          </a:p>
        </p:txBody>
      </p:sp>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222128038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8 de 28</a:t>
                      </a:r>
                    </a:p>
                  </a:txBody>
                  <a:tcPr/>
                </a:tc>
                <a:extLst>
                  <a:ext uri="{0D108BD9-81ED-4DB2-BD59-A6C34878D82A}">
                    <a16:rowId xmlns:a16="http://schemas.microsoft.com/office/drawing/2014/main" val="2061326865"/>
                  </a:ext>
                </a:extLst>
              </a:tr>
            </a:tbl>
          </a:graphicData>
        </a:graphic>
      </p:graphicFrame>
      <p:graphicFrame>
        <p:nvGraphicFramePr>
          <p:cNvPr id="8" name="Tabla 7">
            <a:extLst>
              <a:ext uri="{FF2B5EF4-FFF2-40B4-BE49-F238E27FC236}">
                <a16:creationId xmlns:a16="http://schemas.microsoft.com/office/drawing/2014/main" id="{C0E18906-7B97-4BEB-9129-38FEF0AF7726}"/>
              </a:ext>
            </a:extLst>
          </p:cNvPr>
          <p:cNvGraphicFramePr>
            <a:graphicFrameLocks noGrp="1"/>
          </p:cNvGraphicFramePr>
          <p:nvPr>
            <p:extLst>
              <p:ext uri="{D42A27DB-BD31-4B8C-83A1-F6EECF244321}">
                <p14:modId xmlns:p14="http://schemas.microsoft.com/office/powerpoint/2010/main" val="556757421"/>
              </p:ext>
            </p:extLst>
          </p:nvPr>
        </p:nvGraphicFramePr>
        <p:xfrm>
          <a:off x="1947291"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Sindicatura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spTree>
    <p:extLst>
      <p:ext uri="{BB962C8B-B14F-4D97-AF65-F5344CB8AC3E}">
        <p14:creationId xmlns:p14="http://schemas.microsoft.com/office/powerpoint/2010/main" val="4137317454"/>
      </p:ext>
    </p:extLst>
  </p:cSld>
  <p:clrMapOvr>
    <a:masterClrMapping/>
  </p:clrMapOvr>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2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lgn="l">
          <a:defRPr sz="1100" dirty="0" smtClean="0"/>
        </a:defPPr>
      </a:lstStyle>
    </a:tx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22103</TotalTime>
  <Words>4085</Words>
  <Application>Microsoft Office PowerPoint</Application>
  <PresentationFormat>Personalizado</PresentationFormat>
  <Paragraphs>764</Paragraphs>
  <Slides>29</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29</vt:i4>
      </vt:variant>
    </vt:vector>
  </HeadingPairs>
  <TitlesOfParts>
    <vt:vector size="36" baseType="lpstr">
      <vt:lpstr>Arial</vt:lpstr>
      <vt:lpstr>BinnerD</vt:lpstr>
      <vt:lpstr>Calibri</vt:lpstr>
      <vt:lpstr>Tahoma</vt:lpstr>
      <vt:lpstr>Times New Roman</vt:lpstr>
      <vt:lpstr>Wingdings</vt: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Secretaría de Gobernación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 Lopez C</dc:creator>
  <cp:lastModifiedBy>Admin</cp:lastModifiedBy>
  <cp:revision>1182</cp:revision>
  <cp:lastPrinted>2019-04-09T01:12:25Z</cp:lastPrinted>
  <dcterms:created xsi:type="dcterms:W3CDTF">2000-06-14T21:53:19Z</dcterms:created>
  <dcterms:modified xsi:type="dcterms:W3CDTF">2019-04-09T01:16:54Z</dcterms:modified>
</cp:coreProperties>
</file>