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9"/>
  </p:notesMasterIdLst>
  <p:handoutMasterIdLst>
    <p:handoutMasterId r:id="rId30"/>
  </p:handoutMasterIdLst>
  <p:sldIdLst>
    <p:sldId id="711" r:id="rId2"/>
    <p:sldId id="893" r:id="rId3"/>
    <p:sldId id="717" r:id="rId4"/>
    <p:sldId id="714" r:id="rId5"/>
    <p:sldId id="716" r:id="rId6"/>
    <p:sldId id="715" r:id="rId7"/>
    <p:sldId id="895" r:id="rId8"/>
    <p:sldId id="897" r:id="rId9"/>
    <p:sldId id="896" r:id="rId10"/>
    <p:sldId id="256" r:id="rId11"/>
    <p:sldId id="914" r:id="rId12"/>
    <p:sldId id="912" r:id="rId13"/>
    <p:sldId id="918" r:id="rId14"/>
    <p:sldId id="915" r:id="rId15"/>
    <p:sldId id="916" r:id="rId16"/>
    <p:sldId id="919" r:id="rId17"/>
    <p:sldId id="920" r:id="rId18"/>
    <p:sldId id="921" r:id="rId19"/>
    <p:sldId id="922" r:id="rId20"/>
    <p:sldId id="923" r:id="rId21"/>
    <p:sldId id="924" r:id="rId22"/>
    <p:sldId id="925" r:id="rId23"/>
    <p:sldId id="889" r:id="rId24"/>
    <p:sldId id="890" r:id="rId25"/>
    <p:sldId id="891" r:id="rId26"/>
    <p:sldId id="892" r:id="rId27"/>
    <p:sldId id="911" r:id="rId28"/>
  </p:sldIdLst>
  <p:sldSz cx="6858000" cy="9372600"/>
  <p:notesSz cx="6888163" cy="10020300"/>
  <p:defaultTextStyle>
    <a:defPPr>
      <a:defRPr lang="es-MX"/>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3">
          <p15:clr>
            <a:srgbClr val="A4A3A4"/>
          </p15:clr>
        </p15:guide>
        <p15:guide id="2" pos="411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8686"/>
    <a:srgbClr val="669900"/>
    <a:srgbClr val="FF3399"/>
    <a:srgbClr val="8080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6121" autoAdjust="0"/>
    <p:restoredTop sz="94709" autoAdjust="0"/>
  </p:normalViewPr>
  <p:slideViewPr>
    <p:cSldViewPr>
      <p:cViewPr varScale="1">
        <p:scale>
          <a:sx n="64" d="100"/>
          <a:sy n="64" d="100"/>
        </p:scale>
        <p:origin x="3138" y="66"/>
      </p:cViewPr>
      <p:guideLst>
        <p:guide orient="horz" pos="4313"/>
        <p:guide pos="4110"/>
      </p:guideLst>
    </p:cSldViewPr>
  </p:slideViewPr>
  <p:outlineViewPr>
    <p:cViewPr>
      <p:scale>
        <a:sx n="20" d="100"/>
        <a:sy n="20" d="100"/>
      </p:scale>
      <p:origin x="0" y="3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566" y="-9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12BC23-2AEE-45A8-81A6-677B91F2A1B2}"/>
              </a:ext>
            </a:extLst>
          </p:cNvPr>
          <p:cNvSpPr>
            <a:spLocks noGrp="1" noChangeArrowheads="1"/>
          </p:cNvSpPr>
          <p:nvPr>
            <p:ph type="hdr" sz="quarter"/>
          </p:nvPr>
        </p:nvSpPr>
        <p:spPr bwMode="auto">
          <a:xfrm>
            <a:off x="0"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3" name="Rectangle 3">
            <a:extLst>
              <a:ext uri="{FF2B5EF4-FFF2-40B4-BE49-F238E27FC236}">
                <a16:creationId xmlns:a16="http://schemas.microsoft.com/office/drawing/2014/main" id="{C550F498-A742-4A18-9988-BBAD911CDB38}"/>
              </a:ext>
            </a:extLst>
          </p:cNvPr>
          <p:cNvSpPr>
            <a:spLocks noGrp="1" noChangeArrowheads="1"/>
          </p:cNvSpPr>
          <p:nvPr>
            <p:ph type="dt" sz="quarter" idx="1"/>
          </p:nvPr>
        </p:nvSpPr>
        <p:spPr bwMode="auto">
          <a:xfrm>
            <a:off x="3903087"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5124" name="Rectangle 4">
            <a:extLst>
              <a:ext uri="{FF2B5EF4-FFF2-40B4-BE49-F238E27FC236}">
                <a16:creationId xmlns:a16="http://schemas.microsoft.com/office/drawing/2014/main" id="{8A6F6FD2-805A-414D-BFBA-B434A8814EF6}"/>
              </a:ext>
            </a:extLst>
          </p:cNvPr>
          <p:cNvSpPr>
            <a:spLocks noGrp="1" noChangeArrowheads="1"/>
          </p:cNvSpPr>
          <p:nvPr>
            <p:ph type="ftr" sz="quarter" idx="2"/>
          </p:nvPr>
        </p:nvSpPr>
        <p:spPr bwMode="auto">
          <a:xfrm>
            <a:off x="0"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5" name="Rectangle 5">
            <a:extLst>
              <a:ext uri="{FF2B5EF4-FFF2-40B4-BE49-F238E27FC236}">
                <a16:creationId xmlns:a16="http://schemas.microsoft.com/office/drawing/2014/main" id="{C022FE05-2D85-436F-9730-8B1952F3D3DB}"/>
              </a:ext>
            </a:extLst>
          </p:cNvPr>
          <p:cNvSpPr>
            <a:spLocks noGrp="1" noChangeArrowheads="1"/>
          </p:cNvSpPr>
          <p:nvPr>
            <p:ph type="sldNum" sz="quarter" idx="3"/>
          </p:nvPr>
        </p:nvSpPr>
        <p:spPr bwMode="auto">
          <a:xfrm>
            <a:off x="3903087"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D0E4F117-576D-4674-81FC-1B82913786E2}" type="slidenum">
              <a:rPr lang="es-MX" altLang="es-MX"/>
              <a:pPr/>
              <a:t>‹Nº›</a:t>
            </a:fld>
            <a:endParaRPr lang="es-MX" altLang="es-MX"/>
          </a:p>
        </p:txBody>
      </p:sp>
    </p:spTree>
    <p:extLst>
      <p:ext uri="{BB962C8B-B14F-4D97-AF65-F5344CB8AC3E}">
        <p14:creationId xmlns:p14="http://schemas.microsoft.com/office/powerpoint/2010/main" val="1111362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6515-C2A2-4D21-BC12-C942387AA70C}"/>
              </a:ext>
            </a:extLst>
          </p:cNvPr>
          <p:cNvSpPr>
            <a:spLocks noGrp="1" noChangeArrowheads="1"/>
          </p:cNvSpPr>
          <p:nvPr>
            <p:ph type="hdr" sz="quarter"/>
          </p:nvPr>
        </p:nvSpPr>
        <p:spPr bwMode="auto">
          <a:xfrm>
            <a:off x="0"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5" name="Rectangle 3">
            <a:extLst>
              <a:ext uri="{FF2B5EF4-FFF2-40B4-BE49-F238E27FC236}">
                <a16:creationId xmlns:a16="http://schemas.microsoft.com/office/drawing/2014/main" id="{263824B4-0BC3-4C33-B9AA-A74D0EC96EE9}"/>
              </a:ext>
            </a:extLst>
          </p:cNvPr>
          <p:cNvSpPr>
            <a:spLocks noGrp="1" noChangeArrowheads="1"/>
          </p:cNvSpPr>
          <p:nvPr>
            <p:ph type="dt" idx="1"/>
          </p:nvPr>
        </p:nvSpPr>
        <p:spPr bwMode="auto">
          <a:xfrm>
            <a:off x="3903087"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133124" name="Rectangle 4">
            <a:extLst>
              <a:ext uri="{FF2B5EF4-FFF2-40B4-BE49-F238E27FC236}">
                <a16:creationId xmlns:a16="http://schemas.microsoft.com/office/drawing/2014/main" id="{660D1626-3F94-4D42-BEAD-B745D9ED37C6}"/>
              </a:ext>
            </a:extLst>
          </p:cNvPr>
          <p:cNvSpPr>
            <a:spLocks noGrp="1" noRot="1" noChangeAspect="1" noChangeArrowheads="1" noTextEdit="1"/>
          </p:cNvSpPr>
          <p:nvPr>
            <p:ph type="sldImg" idx="2"/>
          </p:nvPr>
        </p:nvSpPr>
        <p:spPr bwMode="auto">
          <a:xfrm>
            <a:off x="2074863" y="750888"/>
            <a:ext cx="2746375"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337949C1-35EF-4004-95BB-90D58EC1FA80}"/>
              </a:ext>
            </a:extLst>
          </p:cNvPr>
          <p:cNvSpPr>
            <a:spLocks noGrp="1" noChangeArrowheads="1"/>
          </p:cNvSpPr>
          <p:nvPr>
            <p:ph type="body" sz="quarter" idx="3"/>
          </p:nvPr>
        </p:nvSpPr>
        <p:spPr bwMode="auto">
          <a:xfrm>
            <a:off x="918011" y="4762246"/>
            <a:ext cx="5052141" cy="450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4038" name="Rectangle 6">
            <a:extLst>
              <a:ext uri="{FF2B5EF4-FFF2-40B4-BE49-F238E27FC236}">
                <a16:creationId xmlns:a16="http://schemas.microsoft.com/office/drawing/2014/main" id="{E7750080-5B24-4B74-AA14-F1CA193751C5}"/>
              </a:ext>
            </a:extLst>
          </p:cNvPr>
          <p:cNvSpPr>
            <a:spLocks noGrp="1" noChangeArrowheads="1"/>
          </p:cNvSpPr>
          <p:nvPr>
            <p:ph type="ftr" sz="quarter" idx="4"/>
          </p:nvPr>
        </p:nvSpPr>
        <p:spPr bwMode="auto">
          <a:xfrm>
            <a:off x="0"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9" name="Rectangle 7">
            <a:extLst>
              <a:ext uri="{FF2B5EF4-FFF2-40B4-BE49-F238E27FC236}">
                <a16:creationId xmlns:a16="http://schemas.microsoft.com/office/drawing/2014/main" id="{7C3C9F09-33EE-493F-A3E1-CA7D1A372A2F}"/>
              </a:ext>
            </a:extLst>
          </p:cNvPr>
          <p:cNvSpPr>
            <a:spLocks noGrp="1" noChangeArrowheads="1"/>
          </p:cNvSpPr>
          <p:nvPr>
            <p:ph type="sldNum" sz="quarter" idx="5"/>
          </p:nvPr>
        </p:nvSpPr>
        <p:spPr bwMode="auto">
          <a:xfrm>
            <a:off x="3903087"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FC14B46E-0C9F-46DD-8B6A-D7BA471579D1}" type="slidenum">
              <a:rPr lang="es-ES" altLang="es-MX"/>
              <a:pPr/>
              <a:t>‹Nº›</a:t>
            </a:fld>
            <a:endParaRPr lang="es-ES" altLang="es-MX"/>
          </a:p>
        </p:txBody>
      </p:sp>
    </p:spTree>
    <p:extLst>
      <p:ext uri="{BB962C8B-B14F-4D97-AF65-F5344CB8AC3E}">
        <p14:creationId xmlns:p14="http://schemas.microsoft.com/office/powerpoint/2010/main" val="196008720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a:extLst>
              <a:ext uri="{FF2B5EF4-FFF2-40B4-BE49-F238E27FC236}">
                <a16:creationId xmlns:a16="http://schemas.microsoft.com/office/drawing/2014/main" id="{23A6372A-3A29-42A7-B8C5-2D5694FBF660}"/>
              </a:ext>
            </a:extLst>
          </p:cNvPr>
          <p:cNvSpPr>
            <a:spLocks noGrp="1" noRot="1" noChangeAspect="1" noTextEdit="1"/>
          </p:cNvSpPr>
          <p:nvPr>
            <p:ph type="sldImg"/>
          </p:nvPr>
        </p:nvSpPr>
        <p:spPr>
          <a:ln/>
        </p:spPr>
      </p:sp>
      <p:sp>
        <p:nvSpPr>
          <p:cNvPr id="134147" name="2 Marcador de notas">
            <a:extLst>
              <a:ext uri="{FF2B5EF4-FFF2-40B4-BE49-F238E27FC236}">
                <a16:creationId xmlns:a16="http://schemas.microsoft.com/office/drawing/2014/main" id="{CDA6CC45-3587-4C45-8430-7A972203D9F8}"/>
              </a:ext>
            </a:extLst>
          </p:cNvPr>
          <p:cNvSpPr>
            <a:spLocks noGrp="1"/>
          </p:cNvSpPr>
          <p:nvPr>
            <p:ph type="body" idx="1"/>
          </p:nvPr>
        </p:nvSpPr>
        <p:spPr/>
        <p:txBody>
          <a:bodyPr/>
          <a:lstStyle/>
          <a:p>
            <a:endParaRPr lang="es-ES" altLang="es-MX"/>
          </a:p>
        </p:txBody>
      </p:sp>
      <p:sp>
        <p:nvSpPr>
          <p:cNvPr id="134148" name="3 Marcador de número de diapositiva">
            <a:extLst>
              <a:ext uri="{FF2B5EF4-FFF2-40B4-BE49-F238E27FC236}">
                <a16:creationId xmlns:a16="http://schemas.microsoft.com/office/drawing/2014/main" id="{9DD5D443-91D8-4B13-9358-4488AC4297C3}"/>
              </a:ext>
            </a:extLst>
          </p:cNvPr>
          <p:cNvSpPr>
            <a:spLocks noGrp="1"/>
          </p:cNvSpPr>
          <p:nvPr>
            <p:ph type="sldNum" sz="quarter" idx="5"/>
          </p:nvPr>
        </p:nvSpPr>
        <p:spPr>
          <a:noFill/>
        </p:spPr>
        <p:txBody>
          <a:bodyPr/>
          <a:lstStyle>
            <a:lvl1pPr defTabSz="952296" eaLnBrk="0" hangingPunct="0">
              <a:defRPr sz="1200">
                <a:solidFill>
                  <a:schemeClr val="tx1"/>
                </a:solidFill>
                <a:latin typeface="Arial" panose="020B0604020202020204" pitchFamily="34" charset="0"/>
              </a:defRPr>
            </a:lvl1pPr>
            <a:lvl2pPr marL="774224" indent="-297302" defTabSz="952296" eaLnBrk="0" hangingPunct="0">
              <a:defRPr sz="1200">
                <a:solidFill>
                  <a:schemeClr val="tx1"/>
                </a:solidFill>
                <a:latin typeface="Arial" panose="020B0604020202020204" pitchFamily="34" charset="0"/>
              </a:defRPr>
            </a:lvl2pPr>
            <a:lvl3pPr marL="1190757" indent="-238461" defTabSz="952296" eaLnBrk="0" hangingPunct="0">
              <a:defRPr sz="1200">
                <a:solidFill>
                  <a:schemeClr val="tx1"/>
                </a:solidFill>
                <a:latin typeface="Arial" panose="020B0604020202020204" pitchFamily="34" charset="0"/>
              </a:defRPr>
            </a:lvl3pPr>
            <a:lvl4pPr marL="1667678" indent="-238461" defTabSz="952296" eaLnBrk="0" hangingPunct="0">
              <a:defRPr sz="1200">
                <a:solidFill>
                  <a:schemeClr val="tx1"/>
                </a:solidFill>
                <a:latin typeface="Arial" panose="020B0604020202020204" pitchFamily="34" charset="0"/>
              </a:defRPr>
            </a:lvl4pPr>
            <a:lvl5pPr marL="2143051" indent="-238461" defTabSz="952296" eaLnBrk="0" hangingPunct="0">
              <a:defRPr sz="1200">
                <a:solidFill>
                  <a:schemeClr val="tx1"/>
                </a:solidFill>
                <a:latin typeface="Arial" panose="020B0604020202020204" pitchFamily="34" charset="0"/>
              </a:defRPr>
            </a:lvl5pPr>
            <a:lvl6pPr marL="2589004" indent="-238461" algn="ctr" defTabSz="952296" eaLnBrk="0" fontAlgn="base" hangingPunct="0">
              <a:spcBef>
                <a:spcPct val="0"/>
              </a:spcBef>
              <a:spcAft>
                <a:spcPct val="0"/>
              </a:spcAft>
              <a:defRPr sz="1200">
                <a:solidFill>
                  <a:schemeClr val="tx1"/>
                </a:solidFill>
                <a:latin typeface="Arial" panose="020B0604020202020204" pitchFamily="34" charset="0"/>
              </a:defRPr>
            </a:lvl6pPr>
            <a:lvl7pPr marL="3034957" indent="-238461" algn="ctr" defTabSz="952296" eaLnBrk="0" fontAlgn="base" hangingPunct="0">
              <a:spcBef>
                <a:spcPct val="0"/>
              </a:spcBef>
              <a:spcAft>
                <a:spcPct val="0"/>
              </a:spcAft>
              <a:defRPr sz="1200">
                <a:solidFill>
                  <a:schemeClr val="tx1"/>
                </a:solidFill>
                <a:latin typeface="Arial" panose="020B0604020202020204" pitchFamily="34" charset="0"/>
              </a:defRPr>
            </a:lvl7pPr>
            <a:lvl8pPr marL="3480910" indent="-238461" algn="ctr" defTabSz="952296" eaLnBrk="0" fontAlgn="base" hangingPunct="0">
              <a:spcBef>
                <a:spcPct val="0"/>
              </a:spcBef>
              <a:spcAft>
                <a:spcPct val="0"/>
              </a:spcAft>
              <a:defRPr sz="1200">
                <a:solidFill>
                  <a:schemeClr val="tx1"/>
                </a:solidFill>
                <a:latin typeface="Arial" panose="020B0604020202020204" pitchFamily="34" charset="0"/>
              </a:defRPr>
            </a:lvl8pPr>
            <a:lvl9pPr marL="3926863" indent="-238461" algn="ctr" defTabSz="952296"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6CF273D-4363-4A38-8B0C-183467A4E986}" type="slidenum">
              <a:rPr lang="es-ES" altLang="es-MX" sz="1300">
                <a:latin typeface="Times New Roman" panose="02020603050405020304" pitchFamily="18" charset="0"/>
              </a:rPr>
              <a:pPr eaLnBrk="1" hangingPunct="1"/>
              <a:t>3</a:t>
            </a:fld>
            <a:endParaRPr lang="es-ES" altLang="es-MX" sz="1300">
              <a:latin typeface="Times New Roman" panose="02020603050405020304" pitchFamily="18" charset="0"/>
            </a:endParaRPr>
          </a:p>
        </p:txBody>
      </p:sp>
    </p:spTree>
    <p:extLst>
      <p:ext uri="{BB962C8B-B14F-4D97-AF65-F5344CB8AC3E}">
        <p14:creationId xmlns:p14="http://schemas.microsoft.com/office/powerpoint/2010/main" val="4048946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911475"/>
            <a:ext cx="5829300" cy="2009775"/>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311775"/>
            <a:ext cx="4800600" cy="2393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Tree>
    <p:extLst>
      <p:ext uri="{BB962C8B-B14F-4D97-AF65-F5344CB8AC3E}">
        <p14:creationId xmlns:p14="http://schemas.microsoft.com/office/powerpoint/2010/main" val="345473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2187575"/>
            <a:ext cx="6172200" cy="61849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5645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74650"/>
            <a:ext cx="1543050" cy="79978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74650"/>
            <a:ext cx="4476750" cy="79978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28443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342900" y="2187575"/>
            <a:ext cx="6172200" cy="61849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2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338" y="6022975"/>
            <a:ext cx="5829300" cy="1860550"/>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338" y="3971925"/>
            <a:ext cx="5829300" cy="205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623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5052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12162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98675"/>
            <a:ext cx="3030538"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971800"/>
            <a:ext cx="3030538"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4563" y="2098675"/>
            <a:ext cx="3030537"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4563" y="2971800"/>
            <a:ext cx="3030537"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80116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272372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3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3063"/>
            <a:ext cx="2255838" cy="15875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8" y="373063"/>
            <a:ext cx="3833812" cy="79994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60563"/>
            <a:ext cx="2255838" cy="6411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9171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613" y="6561138"/>
            <a:ext cx="4114800" cy="7747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613" y="838200"/>
            <a:ext cx="4114800" cy="56229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344613" y="7335838"/>
            <a:ext cx="4114800" cy="11001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728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 name="Rectangle 97">
            <a:extLst>
              <a:ext uri="{FF2B5EF4-FFF2-40B4-BE49-F238E27FC236}">
                <a16:creationId xmlns:a16="http://schemas.microsoft.com/office/drawing/2014/main" id="{005EF96E-99F4-46C4-BE13-B0E930133717}"/>
              </a:ext>
            </a:extLst>
          </p:cNvPr>
          <p:cNvSpPr>
            <a:spLocks noChangeArrowheads="1"/>
          </p:cNvSpPr>
          <p:nvPr userDrawn="1"/>
        </p:nvSpPr>
        <p:spPr bwMode="auto">
          <a:xfrm>
            <a:off x="2420938"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REVISÓ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Gladys Edith Martínez Castellanos</a:t>
            </a:r>
          </a:p>
          <a:p>
            <a:pPr defTabSz="889000">
              <a:lnSpc>
                <a:spcPct val="90000"/>
              </a:lnSpc>
              <a:spcBef>
                <a:spcPct val="20000"/>
              </a:spcBef>
              <a:defRPr/>
            </a:pPr>
            <a:r>
              <a:rPr lang="es-MX" sz="800" dirty="0">
                <a:latin typeface="Arial" charset="0"/>
              </a:rPr>
              <a:t>Directora de la UDAPI</a:t>
            </a:r>
          </a:p>
        </p:txBody>
      </p:sp>
      <p:sp>
        <p:nvSpPr>
          <p:cNvPr id="1123" name="Line 99">
            <a:extLst>
              <a:ext uri="{FF2B5EF4-FFF2-40B4-BE49-F238E27FC236}">
                <a16:creationId xmlns:a16="http://schemas.microsoft.com/office/drawing/2014/main" id="{717CB76B-F7E6-4231-A67C-1CBCBED3417A}"/>
              </a:ext>
            </a:extLst>
          </p:cNvPr>
          <p:cNvSpPr>
            <a:spLocks noChangeShapeType="1"/>
          </p:cNvSpPr>
          <p:nvPr userDrawn="1"/>
        </p:nvSpPr>
        <p:spPr bwMode="auto">
          <a:xfrm>
            <a:off x="22796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4" name="AutoShape 100">
            <a:extLst>
              <a:ext uri="{FF2B5EF4-FFF2-40B4-BE49-F238E27FC236}">
                <a16:creationId xmlns:a16="http://schemas.microsoft.com/office/drawing/2014/main" id="{9B3270FF-E60B-4AEC-B7F9-E0D32C0E6A12}"/>
              </a:ext>
            </a:extLst>
          </p:cNvPr>
          <p:cNvSpPr>
            <a:spLocks noChangeArrowheads="1"/>
          </p:cNvSpPr>
          <p:nvPr userDrawn="1"/>
        </p:nvSpPr>
        <p:spPr bwMode="auto">
          <a:xfrm>
            <a:off x="381000" y="8382000"/>
            <a:ext cx="6145213" cy="685800"/>
          </a:xfrm>
          <a:prstGeom prst="roundRect">
            <a:avLst>
              <a:gd name="adj" fmla="val 16667"/>
            </a:avLst>
          </a:prstGeom>
          <a:noFill/>
          <a:ln w="9525">
            <a:solidFill>
              <a:schemeClr val="tx1"/>
            </a:solidFill>
            <a:round/>
            <a:headEnd/>
            <a:tailEnd/>
          </a:ln>
          <a:effectLst/>
        </p:spPr>
        <p:txBody>
          <a:bodyPr wrap="none" anchor="ctr"/>
          <a:lstStyle/>
          <a:p>
            <a:pPr>
              <a:defRPr/>
            </a:pPr>
            <a:endParaRPr lang="es-MX" dirty="0">
              <a:latin typeface="Arial" charset="0"/>
            </a:endParaRPr>
          </a:p>
        </p:txBody>
      </p:sp>
      <p:sp>
        <p:nvSpPr>
          <p:cNvPr id="1125" name="Line 101">
            <a:extLst>
              <a:ext uri="{FF2B5EF4-FFF2-40B4-BE49-F238E27FC236}">
                <a16:creationId xmlns:a16="http://schemas.microsoft.com/office/drawing/2014/main" id="{D1E0D96C-1ED6-4C20-B864-0E38EC6C64FB}"/>
              </a:ext>
            </a:extLst>
          </p:cNvPr>
          <p:cNvSpPr>
            <a:spLocks noChangeShapeType="1"/>
          </p:cNvSpPr>
          <p:nvPr userDrawn="1"/>
        </p:nvSpPr>
        <p:spPr bwMode="auto">
          <a:xfrm>
            <a:off x="43370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7" name="Text Box 103">
            <a:extLst>
              <a:ext uri="{FF2B5EF4-FFF2-40B4-BE49-F238E27FC236}">
                <a16:creationId xmlns:a16="http://schemas.microsoft.com/office/drawing/2014/main" id="{919B3035-C354-4C5B-82D0-6FD2C97DE354}"/>
              </a:ext>
            </a:extLst>
          </p:cNvPr>
          <p:cNvSpPr txBox="1">
            <a:spLocks noChangeArrowheads="1"/>
          </p:cNvSpPr>
          <p:nvPr userDrawn="1"/>
        </p:nvSpPr>
        <p:spPr bwMode="auto">
          <a:xfrm>
            <a:off x="3413125" y="257175"/>
            <a:ext cx="2176463" cy="600075"/>
          </a:xfrm>
          <a:prstGeom prst="rect">
            <a:avLst/>
          </a:prstGeom>
          <a:noFill/>
          <a:ln w="9525">
            <a:noFill/>
            <a:miter lim="800000"/>
            <a:headEnd/>
            <a:tailEnd/>
          </a:ln>
          <a:effectLst/>
        </p:spPr>
        <p:txBody>
          <a:bodyPr>
            <a:spAutoFit/>
          </a:bodyPr>
          <a:lstStyle/>
          <a:p>
            <a:pPr algn="just">
              <a:lnSpc>
                <a:spcPct val="110000"/>
              </a:lnSpc>
              <a:defRPr/>
            </a:pPr>
            <a:r>
              <a:rPr lang="es-MX" sz="1000" b="1" kern="0" spc="50" dirty="0">
                <a:solidFill>
                  <a:schemeClr val="bg1">
                    <a:lumMod val="65000"/>
                  </a:schemeClr>
                </a:solidFill>
                <a:latin typeface="Tahoma" pitchFamily="34" charset="0"/>
              </a:rPr>
              <a:t>DIRECCIÓN DEL REGISTRO DEL ESTADO CIVIL DE LAS PERSONAS</a:t>
            </a:r>
            <a:endParaRPr lang="es-ES" sz="1000" b="1" kern="0" spc="50" dirty="0">
              <a:solidFill>
                <a:schemeClr val="bg1">
                  <a:lumMod val="65000"/>
                </a:schemeClr>
              </a:solidFill>
              <a:latin typeface="Tahoma" pitchFamily="34" charset="0"/>
            </a:endParaRPr>
          </a:p>
        </p:txBody>
      </p:sp>
      <p:pic>
        <p:nvPicPr>
          <p:cNvPr id="16391" name="Picture 106">
            <a:extLst>
              <a:ext uri="{FF2B5EF4-FFF2-40B4-BE49-F238E27FC236}">
                <a16:creationId xmlns:a16="http://schemas.microsoft.com/office/drawing/2014/main" id="{78D6E0E2-C045-459A-BB52-1B4DDE0C269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900" y="15875"/>
            <a:ext cx="326866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 name="Line 28">
            <a:extLst>
              <a:ext uri="{FF2B5EF4-FFF2-40B4-BE49-F238E27FC236}">
                <a16:creationId xmlns:a16="http://schemas.microsoft.com/office/drawing/2014/main" id="{732505F7-369C-4D51-AF6A-D12D6CD55AD7}"/>
              </a:ext>
            </a:extLst>
          </p:cNvPr>
          <p:cNvSpPr>
            <a:spLocks noChangeShapeType="1"/>
          </p:cNvSpPr>
          <p:nvPr userDrawn="1"/>
        </p:nvSpPr>
        <p:spPr bwMode="auto">
          <a:xfrm>
            <a:off x="3357563" y="149225"/>
            <a:ext cx="0" cy="914400"/>
          </a:xfrm>
          <a:prstGeom prst="line">
            <a:avLst/>
          </a:prstGeom>
          <a:noFill/>
          <a:ln w="34925">
            <a:solidFill>
              <a:srgbClr val="003300"/>
            </a:solidFill>
            <a:round/>
            <a:headEnd/>
            <a:tailEnd/>
          </a:ln>
        </p:spPr>
        <p:txBody>
          <a:bodyPr/>
          <a:lstStyle/>
          <a:p>
            <a:pPr>
              <a:defRPr/>
            </a:pPr>
            <a:endParaRPr lang="es-MX" dirty="0">
              <a:latin typeface="Arial" charset="0"/>
            </a:endParaRPr>
          </a:p>
        </p:txBody>
      </p:sp>
      <p:sp>
        <p:nvSpPr>
          <p:cNvPr id="11" name="Rectangle 97">
            <a:extLst>
              <a:ext uri="{FF2B5EF4-FFF2-40B4-BE49-F238E27FC236}">
                <a16:creationId xmlns:a16="http://schemas.microsoft.com/office/drawing/2014/main" id="{F4EF41C4-0D0A-4E72-A458-BC7639070D0C}"/>
              </a:ext>
            </a:extLst>
          </p:cNvPr>
          <p:cNvSpPr>
            <a:spLocks noChangeArrowheads="1"/>
          </p:cNvSpPr>
          <p:nvPr userDrawn="1"/>
        </p:nvSpPr>
        <p:spPr bwMode="auto">
          <a:xfrm>
            <a:off x="428625"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ELABORÓ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C.P. Olga Patricia Lira García</a:t>
            </a:r>
          </a:p>
          <a:p>
            <a:pPr defTabSz="889000">
              <a:lnSpc>
                <a:spcPct val="90000"/>
              </a:lnSpc>
              <a:spcBef>
                <a:spcPct val="20000"/>
              </a:spcBef>
              <a:defRPr/>
            </a:pPr>
            <a:r>
              <a:rPr lang="es-MX" sz="800" dirty="0">
                <a:latin typeface="Arial" charset="0"/>
              </a:rPr>
              <a:t>Jefa de Servicios Administrativos Internos</a:t>
            </a:r>
          </a:p>
        </p:txBody>
      </p:sp>
      <p:sp>
        <p:nvSpPr>
          <p:cNvPr id="12" name="Rectangle 97">
            <a:extLst>
              <a:ext uri="{FF2B5EF4-FFF2-40B4-BE49-F238E27FC236}">
                <a16:creationId xmlns:a16="http://schemas.microsoft.com/office/drawing/2014/main" id="{1AA81427-0BB8-4000-A1D9-0140534A50A5}"/>
              </a:ext>
            </a:extLst>
          </p:cNvPr>
          <p:cNvSpPr>
            <a:spLocks noChangeArrowheads="1"/>
          </p:cNvSpPr>
          <p:nvPr userDrawn="1"/>
        </p:nvSpPr>
        <p:spPr bwMode="auto">
          <a:xfrm>
            <a:off x="4572000"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APROBÓ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Luis Ignacio Cubillas Tellechea</a:t>
            </a:r>
          </a:p>
          <a:p>
            <a:pPr defTabSz="889000">
              <a:lnSpc>
                <a:spcPct val="90000"/>
              </a:lnSpc>
              <a:spcBef>
                <a:spcPct val="20000"/>
              </a:spcBef>
              <a:defRPr/>
            </a:pPr>
            <a:r>
              <a:rPr lang="es-MX" sz="800" dirty="0">
                <a:latin typeface="Arial" charset="0"/>
              </a:rPr>
              <a:t>Director del Registro del Estado Civil de las Personas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5988" rtl="0" eaLnBrk="0" fontAlgn="base" hangingPunct="0">
        <a:spcBef>
          <a:spcPct val="0"/>
        </a:spcBef>
        <a:spcAft>
          <a:spcPct val="0"/>
        </a:spcAft>
        <a:defRPr sz="4400">
          <a:solidFill>
            <a:schemeClr val="tx2"/>
          </a:solidFill>
          <a:latin typeface="+mj-lt"/>
          <a:ea typeface="+mj-ea"/>
          <a:cs typeface="+mj-cs"/>
        </a:defRPr>
      </a:lvl1pPr>
      <a:lvl2pPr algn="ctr" defTabSz="915988" rtl="0" eaLnBrk="0" fontAlgn="base" hangingPunct="0">
        <a:spcBef>
          <a:spcPct val="0"/>
        </a:spcBef>
        <a:spcAft>
          <a:spcPct val="0"/>
        </a:spcAft>
        <a:defRPr sz="4400">
          <a:solidFill>
            <a:schemeClr val="tx2"/>
          </a:solidFill>
          <a:latin typeface="Times New Roman" pitchFamily="18" charset="0"/>
        </a:defRPr>
      </a:lvl2pPr>
      <a:lvl3pPr algn="ctr" defTabSz="915988" rtl="0" eaLnBrk="0" fontAlgn="base" hangingPunct="0">
        <a:spcBef>
          <a:spcPct val="0"/>
        </a:spcBef>
        <a:spcAft>
          <a:spcPct val="0"/>
        </a:spcAft>
        <a:defRPr sz="4400">
          <a:solidFill>
            <a:schemeClr val="tx2"/>
          </a:solidFill>
          <a:latin typeface="Times New Roman" pitchFamily="18" charset="0"/>
        </a:defRPr>
      </a:lvl3pPr>
      <a:lvl4pPr algn="ctr" defTabSz="915988" rtl="0" eaLnBrk="0" fontAlgn="base" hangingPunct="0">
        <a:spcBef>
          <a:spcPct val="0"/>
        </a:spcBef>
        <a:spcAft>
          <a:spcPct val="0"/>
        </a:spcAft>
        <a:defRPr sz="4400">
          <a:solidFill>
            <a:schemeClr val="tx2"/>
          </a:solidFill>
          <a:latin typeface="Times New Roman" pitchFamily="18" charset="0"/>
        </a:defRPr>
      </a:lvl4pPr>
      <a:lvl5pPr algn="ctr" defTabSz="915988" rtl="0" eaLnBrk="0" fontAlgn="base" hangingPunct="0">
        <a:spcBef>
          <a:spcPct val="0"/>
        </a:spcBef>
        <a:spcAft>
          <a:spcPct val="0"/>
        </a:spcAft>
        <a:defRPr sz="4400">
          <a:solidFill>
            <a:schemeClr val="tx2"/>
          </a:solidFill>
          <a:latin typeface="Times New Roman" pitchFamily="18" charset="0"/>
        </a:defRPr>
      </a:lvl5pPr>
      <a:lvl6pPr marL="457200" algn="ctr" defTabSz="915988" rtl="0" fontAlgn="base">
        <a:spcBef>
          <a:spcPct val="0"/>
        </a:spcBef>
        <a:spcAft>
          <a:spcPct val="0"/>
        </a:spcAft>
        <a:defRPr sz="4400">
          <a:solidFill>
            <a:schemeClr val="tx2"/>
          </a:solidFill>
          <a:latin typeface="Times New Roman" pitchFamily="18" charset="0"/>
        </a:defRPr>
      </a:lvl6pPr>
      <a:lvl7pPr marL="914400" algn="ctr" defTabSz="915988" rtl="0" fontAlgn="base">
        <a:spcBef>
          <a:spcPct val="0"/>
        </a:spcBef>
        <a:spcAft>
          <a:spcPct val="0"/>
        </a:spcAft>
        <a:defRPr sz="4400">
          <a:solidFill>
            <a:schemeClr val="tx2"/>
          </a:solidFill>
          <a:latin typeface="Times New Roman" pitchFamily="18" charset="0"/>
        </a:defRPr>
      </a:lvl7pPr>
      <a:lvl8pPr marL="1371600" algn="ctr" defTabSz="915988" rtl="0" fontAlgn="base">
        <a:spcBef>
          <a:spcPct val="0"/>
        </a:spcBef>
        <a:spcAft>
          <a:spcPct val="0"/>
        </a:spcAft>
        <a:defRPr sz="4400">
          <a:solidFill>
            <a:schemeClr val="tx2"/>
          </a:solidFill>
          <a:latin typeface="Times New Roman" pitchFamily="18" charset="0"/>
        </a:defRPr>
      </a:lvl8pPr>
      <a:lvl9pPr marL="1828800" algn="ctr" defTabSz="915988" rtl="0" fontAlgn="base">
        <a:spcBef>
          <a:spcPct val="0"/>
        </a:spcBef>
        <a:spcAft>
          <a:spcPct val="0"/>
        </a:spcAft>
        <a:defRPr sz="4400">
          <a:solidFill>
            <a:schemeClr val="tx2"/>
          </a:solidFill>
          <a:latin typeface="Times New Roman" pitchFamily="18" charset="0"/>
        </a:defRPr>
      </a:lvl9pPr>
    </p:titleStyle>
    <p:bodyStyle>
      <a:lvl1pPr marL="344488" indent="-344488" algn="l" defTabSz="915988" rtl="0" eaLnBrk="0" fontAlgn="base" hangingPunct="0">
        <a:spcBef>
          <a:spcPct val="20000"/>
        </a:spcBef>
        <a:spcAft>
          <a:spcPct val="0"/>
        </a:spcAft>
        <a:buChar char="•"/>
        <a:defRPr sz="3200">
          <a:solidFill>
            <a:schemeClr val="tx1"/>
          </a:solidFill>
          <a:latin typeface="+mn-lt"/>
          <a:ea typeface="+mn-ea"/>
          <a:cs typeface="+mn-cs"/>
        </a:defRPr>
      </a:lvl1pPr>
      <a:lvl2pPr marL="744538" indent="-287338" algn="l" defTabSz="915988" rtl="0" eaLnBrk="0" fontAlgn="base" hangingPunct="0">
        <a:spcBef>
          <a:spcPct val="20000"/>
        </a:spcBef>
        <a:spcAft>
          <a:spcPct val="0"/>
        </a:spcAft>
        <a:buChar char="–"/>
        <a:defRPr sz="2700">
          <a:solidFill>
            <a:schemeClr val="tx1"/>
          </a:solidFill>
          <a:latin typeface="+mn-lt"/>
        </a:defRPr>
      </a:lvl2pPr>
      <a:lvl3pPr marL="1144588" indent="-228600" algn="l" defTabSz="915988" rtl="0" eaLnBrk="0" fontAlgn="base" hangingPunct="0">
        <a:spcBef>
          <a:spcPct val="20000"/>
        </a:spcBef>
        <a:spcAft>
          <a:spcPct val="0"/>
        </a:spcAft>
        <a:buChar char="•"/>
        <a:defRPr sz="2400">
          <a:solidFill>
            <a:schemeClr val="tx1"/>
          </a:solidFill>
          <a:latin typeface="+mn-lt"/>
        </a:defRPr>
      </a:lvl3pPr>
      <a:lvl4pPr marL="1601788" indent="-227013" algn="l" defTabSz="915988" rtl="0" eaLnBrk="0" fontAlgn="base" hangingPunct="0">
        <a:spcBef>
          <a:spcPct val="20000"/>
        </a:spcBef>
        <a:spcAft>
          <a:spcPct val="0"/>
        </a:spcAft>
        <a:buChar char="–"/>
        <a:defRPr sz="2000">
          <a:solidFill>
            <a:schemeClr val="tx1"/>
          </a:solidFill>
          <a:latin typeface="+mn-lt"/>
        </a:defRPr>
      </a:lvl4pPr>
      <a:lvl5pPr marL="2062163" indent="-230188" algn="l" defTabSz="915988" rtl="0" eaLnBrk="0" fontAlgn="base" hangingPunct="0">
        <a:spcBef>
          <a:spcPct val="20000"/>
        </a:spcBef>
        <a:spcAft>
          <a:spcPct val="0"/>
        </a:spcAft>
        <a:buChar char="»"/>
        <a:defRPr sz="2000">
          <a:solidFill>
            <a:schemeClr val="tx1"/>
          </a:solidFill>
          <a:latin typeface="+mn-lt"/>
        </a:defRPr>
      </a:lvl5pPr>
      <a:lvl6pPr marL="2519363" indent="-230188" algn="l" defTabSz="915988" rtl="0" fontAlgn="base">
        <a:spcBef>
          <a:spcPct val="20000"/>
        </a:spcBef>
        <a:spcAft>
          <a:spcPct val="0"/>
        </a:spcAft>
        <a:buChar char="»"/>
        <a:defRPr sz="2000">
          <a:solidFill>
            <a:schemeClr val="tx1"/>
          </a:solidFill>
          <a:latin typeface="+mn-lt"/>
        </a:defRPr>
      </a:lvl6pPr>
      <a:lvl7pPr marL="2976563" indent="-230188" algn="l" defTabSz="915988" rtl="0" fontAlgn="base">
        <a:spcBef>
          <a:spcPct val="20000"/>
        </a:spcBef>
        <a:spcAft>
          <a:spcPct val="0"/>
        </a:spcAft>
        <a:buChar char="»"/>
        <a:defRPr sz="2000">
          <a:solidFill>
            <a:schemeClr val="tx1"/>
          </a:solidFill>
          <a:latin typeface="+mn-lt"/>
        </a:defRPr>
      </a:lvl7pPr>
      <a:lvl8pPr marL="3433763" indent="-230188" algn="l" defTabSz="915988" rtl="0" fontAlgn="base">
        <a:spcBef>
          <a:spcPct val="20000"/>
        </a:spcBef>
        <a:spcAft>
          <a:spcPct val="0"/>
        </a:spcAft>
        <a:buChar char="»"/>
        <a:defRPr sz="2000">
          <a:solidFill>
            <a:schemeClr val="tx1"/>
          </a:solidFill>
          <a:latin typeface="+mn-lt"/>
        </a:defRPr>
      </a:lvl8pPr>
      <a:lvl9pPr marL="3890963" indent="-230188" algn="l" defTabSz="915988"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1">
            <a:extLst>
              <a:ext uri="{FF2B5EF4-FFF2-40B4-BE49-F238E27FC236}">
                <a16:creationId xmlns:a16="http://schemas.microsoft.com/office/drawing/2014/main" id="{4A63A89B-E1B8-439D-8855-53F40FDB51CA}"/>
              </a:ext>
            </a:extLst>
          </p:cNvPr>
          <p:cNvSpPr>
            <a:spLocks noChangeArrowheads="1"/>
          </p:cNvSpPr>
          <p:nvPr/>
        </p:nvSpPr>
        <p:spPr bwMode="auto">
          <a:xfrm>
            <a:off x="0" y="0"/>
            <a:ext cx="68580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028" name="Text Box 12">
            <a:extLst>
              <a:ext uri="{FF2B5EF4-FFF2-40B4-BE49-F238E27FC236}">
                <a16:creationId xmlns:a16="http://schemas.microsoft.com/office/drawing/2014/main" id="{4643EB70-EBC8-472D-A5D0-3294E042A85C}"/>
              </a:ext>
            </a:extLst>
          </p:cNvPr>
          <p:cNvSpPr txBox="1">
            <a:spLocks noChangeArrowheads="1"/>
          </p:cNvSpPr>
          <p:nvPr/>
        </p:nvSpPr>
        <p:spPr bwMode="auto">
          <a:xfrm>
            <a:off x="1747837" y="4229100"/>
            <a:ext cx="33988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3200" b="1" dirty="0">
                <a:solidFill>
                  <a:srgbClr val="808080"/>
                </a:solidFill>
              </a:rPr>
              <a:t>Manual de Procedimientos</a:t>
            </a:r>
          </a:p>
        </p:txBody>
      </p:sp>
      <p:sp>
        <p:nvSpPr>
          <p:cNvPr id="2061" name="Text Box 13">
            <a:extLst>
              <a:ext uri="{FF2B5EF4-FFF2-40B4-BE49-F238E27FC236}">
                <a16:creationId xmlns:a16="http://schemas.microsoft.com/office/drawing/2014/main" id="{4133E236-8A68-4BC1-BF45-D391DBE12645}"/>
              </a:ext>
            </a:extLst>
          </p:cNvPr>
          <p:cNvSpPr txBox="1">
            <a:spLocks noChangeArrowheads="1"/>
          </p:cNvSpPr>
          <p:nvPr/>
        </p:nvSpPr>
        <p:spPr bwMode="auto">
          <a:xfrm>
            <a:off x="525462" y="5682367"/>
            <a:ext cx="5951538" cy="584775"/>
          </a:xfrm>
          <a:prstGeom prst="rect">
            <a:avLst/>
          </a:prstGeom>
          <a:noFill/>
          <a:ln w="9525">
            <a:noFill/>
            <a:miter lim="800000"/>
            <a:headEnd/>
            <a:tailEnd/>
          </a:ln>
          <a:effectLst>
            <a:outerShdw dist="17961" dir="2700000" algn="ctr" rotWithShape="0">
              <a:schemeClr val="bg2"/>
            </a:outerShdw>
          </a:effectLst>
        </p:spPr>
        <p:txBody>
          <a:bodyPr>
            <a:spAutoFit/>
          </a:bodyPr>
          <a:lstStyle/>
          <a:p>
            <a:pPr>
              <a:defRPr/>
            </a:pPr>
            <a:r>
              <a:rPr lang="es-MX" sz="3200" b="1" dirty="0">
                <a:solidFill>
                  <a:schemeClr val="bg2"/>
                </a:solidFill>
                <a:latin typeface="Arial" charset="0"/>
              </a:rPr>
              <a:t>DIRECCION DE TURISMO</a:t>
            </a:r>
          </a:p>
        </p:txBody>
      </p:sp>
      <p:sp>
        <p:nvSpPr>
          <p:cNvPr id="1030" name="Line 14">
            <a:extLst>
              <a:ext uri="{FF2B5EF4-FFF2-40B4-BE49-F238E27FC236}">
                <a16:creationId xmlns:a16="http://schemas.microsoft.com/office/drawing/2014/main" id="{A6724057-64E4-4E0C-837C-3F7E625D8A2B}"/>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1" name="Line 15">
            <a:extLst>
              <a:ext uri="{FF2B5EF4-FFF2-40B4-BE49-F238E27FC236}">
                <a16:creationId xmlns:a16="http://schemas.microsoft.com/office/drawing/2014/main" id="{57F2B4AE-4E1B-4843-A0EA-947BE3B2EA3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2" name="Line 16">
            <a:extLst>
              <a:ext uri="{FF2B5EF4-FFF2-40B4-BE49-F238E27FC236}">
                <a16:creationId xmlns:a16="http://schemas.microsoft.com/office/drawing/2014/main" id="{7DBBF162-B9AE-4478-918F-2B4B810BD75D}"/>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3" name="Line 17">
            <a:extLst>
              <a:ext uri="{FF2B5EF4-FFF2-40B4-BE49-F238E27FC236}">
                <a16:creationId xmlns:a16="http://schemas.microsoft.com/office/drawing/2014/main" id="{0F8D3113-7D1E-4780-9E01-64E29C709ED1}"/>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4" name="Text Box 28">
            <a:extLst>
              <a:ext uri="{FF2B5EF4-FFF2-40B4-BE49-F238E27FC236}">
                <a16:creationId xmlns:a16="http://schemas.microsoft.com/office/drawing/2014/main" id="{32CF860B-69D7-4090-B782-90D56E4CF0AA}"/>
              </a:ext>
            </a:extLst>
          </p:cNvPr>
          <p:cNvSpPr txBox="1">
            <a:spLocks noChangeArrowheads="1"/>
          </p:cNvSpPr>
          <p:nvPr/>
        </p:nvSpPr>
        <p:spPr bwMode="auto">
          <a:xfrm>
            <a:off x="3590128" y="8215707"/>
            <a:ext cx="274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smtClean="0">
                <a:solidFill>
                  <a:srgbClr val="808080"/>
                </a:solidFill>
              </a:rPr>
              <a:t>06 DE NOVIEMBRE 2018</a:t>
            </a:r>
            <a:endParaRPr lang="es-MX" altLang="es-MX" sz="1600" b="1" dirty="0">
              <a:solidFill>
                <a:srgbClr val="808080"/>
              </a:solidFill>
            </a:endParaRPr>
          </a:p>
        </p:txBody>
      </p:sp>
      <p:pic>
        <p:nvPicPr>
          <p:cNvPr id="10" name="Picture 2077" descr="Resultado de imagen para ayuntamiento de tlatlauquitepec">
            <a:hlinkClick r:id="rId2"/>
            <a:extLst>
              <a:ext uri="{FF2B5EF4-FFF2-40B4-BE49-F238E27FC236}">
                <a16:creationId xmlns:a16="http://schemas.microsoft.com/office/drawing/2014/main" id="{26DF13B8-E1DC-465A-AF59-3DC8876CE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480308"/>
            <a:ext cx="3362325" cy="336232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6A82C00A-FEDC-48C2-A619-1167E9F1B43F}"/>
              </a:ext>
            </a:extLst>
          </p:cNvPr>
          <p:cNvSpPr txBox="1"/>
          <p:nvPr/>
        </p:nvSpPr>
        <p:spPr>
          <a:xfrm>
            <a:off x="351339" y="8213703"/>
            <a:ext cx="3118931"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HATMPDT08-2018</a:t>
            </a:r>
            <a:endParaRPr lang="es-MX" sz="1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1553146700"/>
              </p:ext>
            </p:extLst>
          </p:nvPr>
        </p:nvGraphicFramePr>
        <p:xfrm>
          <a:off x="548677" y="816431"/>
          <a:ext cx="5904656" cy="45720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a:t>
                      </a:r>
                      <a:r>
                        <a:rPr lang="es-MX" sz="1200" dirty="0">
                          <a:solidFill>
                            <a:schemeClr val="tx1"/>
                          </a:solidFill>
                        </a:rPr>
                        <a:t>Solicitud de requerimientos en Secretaria de Turismo del Estado de Puebla.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3230846329"/>
              </p:ext>
            </p:extLst>
          </p:nvPr>
        </p:nvGraphicFramePr>
        <p:xfrm>
          <a:off x="548679" y="1208974"/>
          <a:ext cx="5904654" cy="370840"/>
        </p:xfrm>
        <a:graphic>
          <a:graphicData uri="http://schemas.openxmlformats.org/drawingml/2006/table">
            <a:tbl>
              <a:tblPr firstRow="1" bandRow="1">
                <a:tableStyleId>{F5AB1C69-6EDB-4FF4-983F-18BD219EF322}</a:tableStyleId>
              </a:tblPr>
              <a:tblGrid>
                <a:gridCol w="1944217">
                  <a:extLst>
                    <a:ext uri="{9D8B030D-6E8A-4147-A177-3AD203B41FA5}">
                      <a16:colId xmlns:a16="http://schemas.microsoft.com/office/drawing/2014/main" val="3531676926"/>
                    </a:ext>
                  </a:extLst>
                </a:gridCol>
                <a:gridCol w="2016224">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370840">
                <a:tc>
                  <a:txBody>
                    <a:bodyPr/>
                    <a:lstStyle/>
                    <a:p>
                      <a:pPr algn="ctr"/>
                      <a:r>
                        <a:rPr lang="es-MX" sz="1100" b="0" dirty="0">
                          <a:solidFill>
                            <a:schemeClr val="tx1"/>
                          </a:solidFill>
                          <a:latin typeface="Arial" panose="020B0604020202020204" pitchFamily="34" charset="0"/>
                          <a:cs typeface="Arial" panose="020B0604020202020204" pitchFamily="34" charset="0"/>
                        </a:rPr>
                        <a:t>Director de Turismo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Auxiliar de Turismo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SECTUR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2393511201"/>
              </p:ext>
            </p:extLst>
          </p:nvPr>
        </p:nvGraphicFramePr>
        <p:xfrm>
          <a:off x="548677" y="1615467"/>
          <a:ext cx="5904656" cy="6848313"/>
        </p:xfrm>
        <a:graphic>
          <a:graphicData uri="http://schemas.openxmlformats.org/drawingml/2006/table">
            <a:tbl>
              <a:tblPr firstRow="1" bandRow="1">
                <a:tableStyleId>{F5AB1C69-6EDB-4FF4-983F-18BD219EF322}</a:tableStyleId>
              </a:tblPr>
              <a:tblGrid>
                <a:gridCol w="1945595">
                  <a:extLst>
                    <a:ext uri="{9D8B030D-6E8A-4147-A177-3AD203B41FA5}">
                      <a16:colId xmlns:a16="http://schemas.microsoft.com/office/drawing/2014/main" val="3531676926"/>
                    </a:ext>
                  </a:extLst>
                </a:gridCol>
                <a:gridCol w="2014848">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040275" y="1732044"/>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639514" y="3761055"/>
            <a:ext cx="1510944" cy="49413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Verifica el oficio, firma y sella de autorizado.</a:t>
            </a: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4742061" y="3222607"/>
            <a:ext cx="1567050" cy="42671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Envía contestación a la solicitud</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3309223" y="7724444"/>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497475" y="2033796"/>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4" name="Conector recto de flecha 53">
            <a:extLst>
              <a:ext uri="{FF2B5EF4-FFF2-40B4-BE49-F238E27FC236}">
                <a16:creationId xmlns:a16="http://schemas.microsoft.com/office/drawing/2014/main" id="{E2AFB093-8B37-451E-945E-FA6AD3E0335D}"/>
              </a:ext>
            </a:extLst>
          </p:cNvPr>
          <p:cNvCxnSpPr>
            <a:cxnSpLocks/>
          </p:cNvCxnSpPr>
          <p:nvPr/>
        </p:nvCxnSpPr>
        <p:spPr bwMode="auto">
          <a:xfrm>
            <a:off x="3571626" y="6259817"/>
            <a:ext cx="0" cy="58707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881067" y="2141014"/>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3940486" y="1662051"/>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1863569" y="3526714"/>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3940486" y="2851655"/>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5953038" y="3007163"/>
            <a:ext cx="269626" cy="215444"/>
          </a:xfrm>
          <a:prstGeom prst="rect">
            <a:avLst/>
          </a:prstGeom>
          <a:noFill/>
        </p:spPr>
        <p:txBody>
          <a:bodyPr wrap="square" rtlCol="0">
            <a:spAutoFit/>
          </a:bodyPr>
          <a:lstStyle/>
          <a:p>
            <a:r>
              <a:rPr lang="es-MX" sz="8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2713700" y="3096803"/>
            <a:ext cx="1644770" cy="60719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Envía por correo electrónico la solicitud a la dependencia</a:t>
            </a:r>
            <a:endParaRPr kumimoji="0" lang="es-MX" sz="1000" b="0" i="0" u="none" strike="noStrike" cap="none" normalizeH="0" baseline="0" dirty="0">
              <a:ln>
                <a:noFill/>
              </a:ln>
              <a:solidFill>
                <a:schemeClr val="tx1"/>
              </a:solidFill>
              <a:effectLst/>
              <a:latin typeface="Arial" charset="0"/>
            </a:endParaRPr>
          </a:p>
        </p:txBody>
      </p:sp>
      <p:sp>
        <p:nvSpPr>
          <p:cNvPr id="65" name="CuadroTexto 64">
            <a:extLst>
              <a:ext uri="{FF2B5EF4-FFF2-40B4-BE49-F238E27FC236}">
                <a16:creationId xmlns:a16="http://schemas.microsoft.com/office/drawing/2014/main" id="{75DF6D7E-6102-40C7-9E9D-65316A0C2007}"/>
              </a:ext>
            </a:extLst>
          </p:cNvPr>
          <p:cNvSpPr txBox="1"/>
          <p:nvPr/>
        </p:nvSpPr>
        <p:spPr>
          <a:xfrm>
            <a:off x="5959385" y="1882920"/>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3940486" y="4076038"/>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263002043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9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33378" y="2355071"/>
            <a:ext cx="1536929" cy="49658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Solicita al auxiliar la redacción del oficio de solicitud</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4742061" y="2127432"/>
            <a:ext cx="1567050" cy="58263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Verifica la disponibilidad de recursos para la atención de la solicitud.</a:t>
            </a:r>
            <a:endParaRPr lang="es-MX" sz="1000" dirty="0">
              <a:latin typeface="Arial" panose="020B060402020202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633379" y="7126312"/>
            <a:ext cx="1517079" cy="51704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Realiza las acciones correspondientes</a:t>
            </a:r>
            <a:endParaRPr kumimoji="0" lang="es-MX" sz="1000" b="0" i="0" u="none" strike="noStrike" cap="none" normalizeH="0" baseline="0" dirty="0">
              <a:ln>
                <a:noFill/>
              </a:ln>
              <a:solidFill>
                <a:schemeClr val="tx1"/>
              </a:solidFill>
              <a:effectLst/>
              <a:latin typeface="Arial" charset="0"/>
            </a:endParaRPr>
          </a:p>
        </p:txBody>
      </p: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3902106" y="5457682"/>
            <a:ext cx="319134" cy="215444"/>
          </a:xfrm>
          <a:prstGeom prst="rect">
            <a:avLst/>
          </a:prstGeom>
          <a:noFill/>
        </p:spPr>
        <p:txBody>
          <a:bodyPr wrap="square" rtlCol="0">
            <a:spAutoFit/>
          </a:bodyPr>
          <a:lstStyle/>
          <a:p>
            <a:r>
              <a:rPr lang="es-MX" sz="800" dirty="0"/>
              <a:t>8</a:t>
            </a:r>
          </a:p>
        </p:txBody>
      </p:sp>
      <p:cxnSp>
        <p:nvCxnSpPr>
          <p:cNvPr id="92" name="Conector recto de flecha 91">
            <a:extLst>
              <a:ext uri="{FF2B5EF4-FFF2-40B4-BE49-F238E27FC236}">
                <a16:creationId xmlns:a16="http://schemas.microsoft.com/office/drawing/2014/main" id="{E60D94AB-C426-40DC-BCD2-CBC6345B2A04}"/>
              </a:ext>
            </a:extLst>
          </p:cNvPr>
          <p:cNvCxnSpPr>
            <a:cxnSpLocks/>
          </p:cNvCxnSpPr>
          <p:nvPr/>
        </p:nvCxnSpPr>
        <p:spPr bwMode="auto">
          <a:xfrm>
            <a:off x="3571626" y="7350601"/>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Diagrama de flujo: decisión 25">
            <a:extLst>
              <a:ext uri="{FF2B5EF4-FFF2-40B4-BE49-F238E27FC236}">
                <a16:creationId xmlns:a16="http://schemas.microsoft.com/office/drawing/2014/main" id="{697D27A7-F6C1-4443-849C-2A8768C40B66}"/>
              </a:ext>
            </a:extLst>
          </p:cNvPr>
          <p:cNvSpPr/>
          <p:nvPr/>
        </p:nvSpPr>
        <p:spPr bwMode="auto">
          <a:xfrm>
            <a:off x="2764067" y="6878606"/>
            <a:ext cx="1594403" cy="471995"/>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Respuesta</a:t>
            </a:r>
          </a:p>
        </p:txBody>
      </p:sp>
      <p:sp>
        <p:nvSpPr>
          <p:cNvPr id="61" name="CuadroTexto 60">
            <a:extLst>
              <a:ext uri="{FF2B5EF4-FFF2-40B4-BE49-F238E27FC236}">
                <a16:creationId xmlns:a16="http://schemas.microsoft.com/office/drawing/2014/main" id="{AE40CA48-8E4D-4C42-8F2E-E65FA22C8A8E}"/>
              </a:ext>
            </a:extLst>
          </p:cNvPr>
          <p:cNvSpPr txBox="1"/>
          <p:nvPr/>
        </p:nvSpPr>
        <p:spPr>
          <a:xfrm>
            <a:off x="2517528" y="6893374"/>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3571626" y="7334295"/>
            <a:ext cx="316112" cy="215444"/>
          </a:xfrm>
          <a:prstGeom prst="rect">
            <a:avLst/>
          </a:prstGeom>
          <a:noFill/>
        </p:spPr>
        <p:txBody>
          <a:bodyPr wrap="none" rtlCol="0">
            <a:spAutoFit/>
          </a:bodyPr>
          <a:lstStyle/>
          <a:p>
            <a:r>
              <a:rPr lang="es-MX" sz="800" dirty="0"/>
              <a:t>No</a:t>
            </a:r>
          </a:p>
        </p:txBody>
      </p:sp>
      <p:cxnSp>
        <p:nvCxnSpPr>
          <p:cNvPr id="64" name="Conector recto de flecha 63">
            <a:extLst>
              <a:ext uri="{FF2B5EF4-FFF2-40B4-BE49-F238E27FC236}">
                <a16:creationId xmlns:a16="http://schemas.microsoft.com/office/drawing/2014/main" id="{A29CC963-285D-4682-9876-4F0C3ACC7DB6}"/>
              </a:ext>
            </a:extLst>
          </p:cNvPr>
          <p:cNvCxnSpPr>
            <a:cxnSpLocks/>
          </p:cNvCxnSpPr>
          <p:nvPr/>
        </p:nvCxnSpPr>
        <p:spPr bwMode="auto">
          <a:xfrm>
            <a:off x="1385128" y="7643354"/>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1122726" y="8004447"/>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3" name="Documento 2"/>
          <p:cNvSpPr/>
          <p:nvPr/>
        </p:nvSpPr>
        <p:spPr bwMode="auto">
          <a:xfrm>
            <a:off x="2713700" y="1870915"/>
            <a:ext cx="1644770"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Realiza la redacción del oficio de solicitud.</a:t>
            </a:r>
          </a:p>
        </p:txBody>
      </p:sp>
      <p:sp>
        <p:nvSpPr>
          <p:cNvPr id="10" name="Proceso 9"/>
          <p:cNvSpPr/>
          <p:nvPr/>
        </p:nvSpPr>
        <p:spPr bwMode="auto">
          <a:xfrm>
            <a:off x="2713700" y="4407123"/>
            <a:ext cx="1644770" cy="58385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Revisa el correo electrónico para revisar la contestación.</a:t>
            </a:r>
          </a:p>
        </p:txBody>
      </p:sp>
      <p:sp>
        <p:nvSpPr>
          <p:cNvPr id="11" name="Proceso 10"/>
          <p:cNvSpPr/>
          <p:nvPr/>
        </p:nvSpPr>
        <p:spPr bwMode="auto">
          <a:xfrm>
            <a:off x="2713700" y="5747988"/>
            <a:ext cx="1644770" cy="51182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Informa al Director de Turismo sobre resolución.</a:t>
            </a:r>
          </a:p>
        </p:txBody>
      </p:sp>
      <p:cxnSp>
        <p:nvCxnSpPr>
          <p:cNvPr id="13" name="Conector angular 12"/>
          <p:cNvCxnSpPr>
            <a:stCxn id="26" idx="1"/>
          </p:cNvCxnSpPr>
          <p:nvPr/>
        </p:nvCxnSpPr>
        <p:spPr bwMode="auto">
          <a:xfrm rot="10800000" flipV="1">
            <a:off x="2144323" y="7114604"/>
            <a:ext cx="619744" cy="217810"/>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19" name="Conector angular 18"/>
          <p:cNvCxnSpPr>
            <a:stCxn id="2" idx="3"/>
          </p:cNvCxnSpPr>
          <p:nvPr/>
        </p:nvCxnSpPr>
        <p:spPr bwMode="auto">
          <a:xfrm flipV="1">
            <a:off x="2170307" y="2137919"/>
            <a:ext cx="543393" cy="465444"/>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28" name="Conector angular 27"/>
          <p:cNvCxnSpPr>
            <a:stCxn id="3" idx="2"/>
            <a:endCxn id="17" idx="0"/>
          </p:cNvCxnSpPr>
          <p:nvPr/>
        </p:nvCxnSpPr>
        <p:spPr bwMode="auto">
          <a:xfrm rot="5400000">
            <a:off x="1806539" y="2031508"/>
            <a:ext cx="1317995" cy="2141099"/>
          </a:xfrm>
          <a:prstGeom prst="bentConnector3">
            <a:avLst>
              <a:gd name="adj1" fmla="val 42773"/>
            </a:avLst>
          </a:prstGeom>
          <a:solidFill>
            <a:schemeClr val="accent1"/>
          </a:solidFill>
          <a:ln w="9525" cap="flat" cmpd="sng" algn="ctr">
            <a:solidFill>
              <a:schemeClr val="tx1"/>
            </a:solidFill>
            <a:prstDash val="solid"/>
            <a:round/>
            <a:headEnd type="none" w="med" len="med"/>
            <a:tailEnd type="triangle"/>
          </a:ln>
          <a:effectLst/>
        </p:spPr>
      </p:cxnSp>
      <p:cxnSp>
        <p:nvCxnSpPr>
          <p:cNvPr id="38" name="Conector angular 37"/>
          <p:cNvCxnSpPr>
            <a:stCxn id="17" idx="3"/>
          </p:cNvCxnSpPr>
          <p:nvPr/>
        </p:nvCxnSpPr>
        <p:spPr bwMode="auto">
          <a:xfrm flipV="1">
            <a:off x="2150458" y="3526714"/>
            <a:ext cx="563242" cy="481407"/>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40" name="Conector angular 39"/>
          <p:cNvCxnSpPr>
            <a:stCxn id="62" idx="3"/>
            <a:endCxn id="35" idx="1"/>
          </p:cNvCxnSpPr>
          <p:nvPr/>
        </p:nvCxnSpPr>
        <p:spPr bwMode="auto">
          <a:xfrm flipV="1">
            <a:off x="4358470" y="2418749"/>
            <a:ext cx="383591" cy="981650"/>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43" name="Conector recto de flecha 42"/>
          <p:cNvCxnSpPr>
            <a:stCxn id="35" idx="2"/>
          </p:cNvCxnSpPr>
          <p:nvPr/>
        </p:nvCxnSpPr>
        <p:spPr bwMode="auto">
          <a:xfrm flipH="1">
            <a:off x="5517232" y="2710066"/>
            <a:ext cx="8354" cy="51254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5" name="Conector angular 44"/>
          <p:cNvCxnSpPr>
            <a:stCxn id="18" idx="2"/>
          </p:cNvCxnSpPr>
          <p:nvPr/>
        </p:nvCxnSpPr>
        <p:spPr bwMode="auto">
          <a:xfrm rot="5400000">
            <a:off x="4423541" y="3584255"/>
            <a:ext cx="1036974" cy="1167116"/>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51" name="Conector recto de flecha 50"/>
          <p:cNvCxnSpPr>
            <a:stCxn id="10" idx="2"/>
            <a:endCxn id="11" idx="0"/>
          </p:cNvCxnSpPr>
          <p:nvPr/>
        </p:nvCxnSpPr>
        <p:spPr bwMode="auto">
          <a:xfrm>
            <a:off x="3536085" y="4990977"/>
            <a:ext cx="0" cy="75701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1" name="CuadroTexto 70">
            <a:extLst>
              <a:ext uri="{FF2B5EF4-FFF2-40B4-BE49-F238E27FC236}">
                <a16:creationId xmlns:a16="http://schemas.microsoft.com/office/drawing/2014/main" id="{0EC0F741-C240-444E-AE2C-6CAA6AD22C1E}"/>
              </a:ext>
            </a:extLst>
          </p:cNvPr>
          <p:cNvSpPr txBox="1"/>
          <p:nvPr/>
        </p:nvSpPr>
        <p:spPr>
          <a:xfrm rot="10800000" flipV="1">
            <a:off x="1825189" y="6924198"/>
            <a:ext cx="319134" cy="215444"/>
          </a:xfrm>
          <a:prstGeom prst="rect">
            <a:avLst/>
          </a:prstGeom>
          <a:noFill/>
        </p:spPr>
        <p:txBody>
          <a:bodyPr wrap="square" rtlCol="0">
            <a:spAutoFit/>
          </a:bodyPr>
          <a:lstStyle/>
          <a:p>
            <a:r>
              <a:rPr lang="es-MX" sz="800" dirty="0"/>
              <a:t>9</a:t>
            </a:r>
          </a:p>
        </p:txBody>
      </p:sp>
    </p:spTree>
    <p:extLst>
      <p:ext uri="{BB962C8B-B14F-4D97-AF65-F5344CB8AC3E}">
        <p14:creationId xmlns:p14="http://schemas.microsoft.com/office/powerpoint/2010/main" val="205363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32263" y="1445940"/>
            <a:ext cx="5921073" cy="1169551"/>
          </a:xfrm>
          <a:prstGeom prst="rect">
            <a:avLst/>
          </a:prstGeom>
          <a:noFill/>
        </p:spPr>
        <p:txBody>
          <a:bodyPr wrap="square" rtlCol="0">
            <a:spAutoFit/>
          </a:bodyPr>
          <a:lstStyle/>
          <a:p>
            <a:r>
              <a:rPr lang="es-MX" sz="1400" b="1" dirty="0"/>
              <a:t>4.2</a:t>
            </a:r>
          </a:p>
          <a:p>
            <a:endParaRPr lang="es-MX" sz="1400" b="1" dirty="0"/>
          </a:p>
          <a:p>
            <a:pPr algn="l"/>
            <a:r>
              <a:rPr lang="es-MX" sz="1400" b="1" dirty="0"/>
              <a:t>Nombre del procedimiento: </a:t>
            </a:r>
            <a:r>
              <a:rPr lang="es-MX" sz="1400" dirty="0"/>
              <a:t>Promoción del Patrimonio Cultural Material e Inmaterial del Municipio.</a:t>
            </a: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125631673"/>
              </p:ext>
            </p:extLst>
          </p:nvPr>
        </p:nvGraphicFramePr>
        <p:xfrm>
          <a:off x="510169" y="2989250"/>
          <a:ext cx="5915024" cy="54864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Dar a conocer los atractivos con los que cuenta el municipio y que pueden ser explotados turísticamente.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2336110946"/>
              </p:ext>
            </p:extLst>
          </p:nvPr>
        </p:nvGraphicFramePr>
        <p:xfrm>
          <a:off x="482174" y="3906843"/>
          <a:ext cx="5915024" cy="164592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Generar estrategias adecuadas para llevar a cabo una promoción que tenga un buen impacto tanto en la población como en los turistas.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Trabajar en conjunto con los diferentes departamentos que se relacionen con el turismo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Utilizar la inventiva, la creatividad y ser innovador en la promoción.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4.- Mantener una estrecha vinculación con cultura. 	</a:t>
                      </a: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72301647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1485148193"/>
              </p:ext>
            </p:extLst>
          </p:nvPr>
        </p:nvGraphicFramePr>
        <p:xfrm>
          <a:off x="5036989" y="8912203"/>
          <a:ext cx="1455887" cy="370840"/>
        </p:xfrm>
        <a:graphic>
          <a:graphicData uri="http://schemas.openxmlformats.org/drawingml/2006/table">
            <a:tbl>
              <a:tblPr firstRow="1" bandRow="1">
                <a:tableStyleId>{F5AB1C69-6EDB-4FF4-983F-18BD219EF322}</a:tableStyleId>
              </a:tblPr>
              <a:tblGrid>
                <a:gridCol w="1455887">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10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30529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288976517"/>
              </p:ext>
            </p:extLst>
          </p:nvPr>
        </p:nvGraphicFramePr>
        <p:xfrm>
          <a:off x="404664" y="1933534"/>
          <a:ext cx="5904656" cy="6692955"/>
        </p:xfrm>
        <a:graphic>
          <a:graphicData uri="http://schemas.openxmlformats.org/drawingml/2006/table">
            <a:tbl>
              <a:tblPr firstRow="1" bandRow="1">
                <a:tableStyleId>{5940675A-B579-460E-94D1-54222C63F5DA}</a:tableStyleId>
              </a:tblPr>
              <a:tblGrid>
                <a:gridCol w="645035">
                  <a:extLst>
                    <a:ext uri="{9D8B030D-6E8A-4147-A177-3AD203B41FA5}">
                      <a16:colId xmlns:a16="http://schemas.microsoft.com/office/drawing/2014/main" val="2446579786"/>
                    </a:ext>
                  </a:extLst>
                </a:gridCol>
                <a:gridCol w="1747312">
                  <a:extLst>
                    <a:ext uri="{9D8B030D-6E8A-4147-A177-3AD203B41FA5}">
                      <a16:colId xmlns:a16="http://schemas.microsoft.com/office/drawing/2014/main" val="3043753496"/>
                    </a:ext>
                  </a:extLst>
                </a:gridCol>
                <a:gridCol w="3512309">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26544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Planeación de trabajo. 	</a:t>
                      </a:r>
                    </a:p>
                  </a:txBody>
                  <a:tcPr marL="68580" marR="68580" marT="0" marB="0"/>
                </a:tc>
                <a:extLst>
                  <a:ext uri="{0D108BD9-81ED-4DB2-BD59-A6C34878D82A}">
                    <a16:rowId xmlns:a16="http://schemas.microsoft.com/office/drawing/2014/main" val="736362764"/>
                  </a:ext>
                </a:extLst>
              </a:tr>
              <a:tr h="57606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Apoya identificando el Patrimonio Cultural Material que puede ser promovido como atractivo turístico. </a:t>
                      </a:r>
                    </a:p>
                  </a:txBody>
                  <a:tcPr marL="68580" marR="68580" marT="0" marB="0"/>
                </a:tc>
                <a:extLst>
                  <a:ext uri="{0D108BD9-81ED-4DB2-BD59-A6C34878D82A}">
                    <a16:rowId xmlns:a16="http://schemas.microsoft.com/office/drawing/2014/main" val="3935992432"/>
                  </a:ext>
                </a:extLst>
              </a:tr>
              <a:tr h="44713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 base al reporte determina los atractivos turísticos que son viables para su promoción.</a:t>
                      </a:r>
                    </a:p>
                  </a:txBody>
                  <a:tcPr marL="68580" marR="68580" marT="0" marB="0"/>
                </a:tc>
                <a:extLst>
                  <a:ext uri="{0D108BD9-81ED-4DB2-BD59-A6C34878D82A}">
                    <a16:rowId xmlns:a16="http://schemas.microsoft.com/office/drawing/2014/main" val="3657339292"/>
                  </a:ext>
                </a:extLst>
              </a:tr>
              <a:tr h="41696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Director de Turismo</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son viables se da seguimientos si no se archivan. </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63391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formato para solicitar el alta en el Inventario Turístico del o los atractivos identificados. </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4620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SECTUR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PUEBLA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Incluye los atractivos turísticos en su página www.puebla.travel.</a:t>
                      </a:r>
                    </a:p>
                  </a:txBody>
                  <a:tcPr marL="68580" marR="68580" marT="0" marB="0"/>
                </a:tc>
                <a:extLst>
                  <a:ext uri="{0D108BD9-81ED-4DB2-BD59-A6C34878D82A}">
                    <a16:rowId xmlns:a16="http://schemas.microsoft.com/office/drawing/2014/main" val="3905927076"/>
                  </a:ext>
                </a:extLst>
              </a:tr>
              <a:tr h="63968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Turismo</a:t>
                      </a: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información estadística de ocupación hotelera y restaurantera e invita a los prestadores a apoyar en la promoción turística del municipio. </a:t>
                      </a:r>
                    </a:p>
                  </a:txBody>
                  <a:tcPr marL="68580" marR="68580" marT="0" marB="0"/>
                </a:tc>
                <a:extLst>
                  <a:ext uri="{0D108BD9-81ED-4DB2-BD59-A6C34878D82A}">
                    <a16:rowId xmlns:a16="http://schemas.microsoft.com/office/drawing/2014/main" val="10007"/>
                  </a:ext>
                </a:extLst>
              </a:tr>
              <a:tr h="44348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propuesta de promoción turística del municipio mediante medios masivos, folletos etc. </a:t>
                      </a:r>
                    </a:p>
                  </a:txBody>
                  <a:tcPr marL="68580" marR="68580" marT="0" marB="0"/>
                </a:tc>
                <a:extLst>
                  <a:ext uri="{0D108BD9-81ED-4DB2-BD59-A6C34878D82A}">
                    <a16:rowId xmlns:a16="http://schemas.microsoft.com/office/drawing/2014/main" val="10008"/>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propuesta y autoriza su promoción con el apoyo de comunicación. </a:t>
                      </a:r>
                    </a:p>
                  </a:txBody>
                  <a:tcPr marL="68580" marR="68580" marT="0" marB="0"/>
                </a:tc>
                <a:extLst>
                  <a:ext uri="{0D108BD9-81ED-4DB2-BD59-A6C34878D82A}">
                    <a16:rowId xmlns:a16="http://schemas.microsoft.com/office/drawing/2014/main" val="10009"/>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Lleva a cabo la promoción de manera directa con los visitantes por medio de módulos de información entregando folletos y realizando encuestas.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r h="26986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Turismo</a:t>
                      </a:r>
                    </a:p>
                  </a:txBody>
                  <a:tcPr marL="68580" marR="68580" marT="0" marB="0"/>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reportes con las encuestas realizadas.</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4320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 base a los reportes se revisan las estrategias de promoción y se implementan mejoras.</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r h="585957">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 PROCEDIMIENTO </a:t>
                      </a: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indent="0" algn="just"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332656" y="1320838"/>
            <a:ext cx="5976664" cy="738664"/>
          </a:xfrm>
          <a:prstGeom prst="rect">
            <a:avLst/>
          </a:prstGeom>
          <a:noFill/>
        </p:spPr>
        <p:txBody>
          <a:bodyPr wrap="square" rtlCol="0">
            <a:spAutoFit/>
          </a:bodyPr>
          <a:lstStyle/>
          <a:p>
            <a:pPr lvl="0" algn="l" fontAlgn="auto">
              <a:spcBef>
                <a:spcPts val="0"/>
              </a:spcBef>
              <a:spcAft>
                <a:spcPts val="0"/>
              </a:spcAft>
              <a:defRPr/>
            </a:pPr>
            <a:r>
              <a:rPr lang="es-MX" sz="1400" b="1" dirty="0"/>
              <a:t>Nombre del Procedimiento:</a:t>
            </a:r>
            <a:r>
              <a:rPr lang="es-MX" sz="1400" dirty="0"/>
              <a:t> Promoción del Patrimonio Cultural Material e Inmaterial del Municipio.</a:t>
            </a:r>
            <a:endParaRPr lang="es-MX" sz="1400" dirty="0">
              <a:cs typeface="Arial" panose="020B0604020202020204" pitchFamily="34" charset="0"/>
            </a:endParaRPr>
          </a:p>
          <a:p>
            <a:pPr algn="just"/>
            <a:endParaRPr lang="es-MX" sz="1400" b="1" dirty="0"/>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297342470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1799253022"/>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11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156579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397678458"/>
              </p:ext>
            </p:extLst>
          </p:nvPr>
        </p:nvGraphicFramePr>
        <p:xfrm>
          <a:off x="548677" y="767832"/>
          <a:ext cx="5904656" cy="505799"/>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50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Procedimiento para la </a:t>
                      </a:r>
                      <a:r>
                        <a:rPr lang="es-MX" sz="1200" dirty="0">
                          <a:solidFill>
                            <a:schemeClr val="tx1"/>
                          </a:solidFill>
                        </a:rPr>
                        <a:t>Promoción del Patrimonio Cultural Material e Inmaterial del Municipio.</a:t>
                      </a:r>
                      <a:endParaRPr lang="es-ES"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3385201466"/>
              </p:ext>
            </p:extLst>
          </p:nvPr>
        </p:nvGraphicFramePr>
        <p:xfrm>
          <a:off x="548677" y="1289121"/>
          <a:ext cx="5904652" cy="426720"/>
        </p:xfrm>
        <a:graphic>
          <a:graphicData uri="http://schemas.openxmlformats.org/drawingml/2006/table">
            <a:tbl>
              <a:tblPr firstRow="1" bandRow="1">
                <a:tableStyleId>{F5AB1C69-6EDB-4FF4-983F-18BD219EF322}</a:tableStyleId>
              </a:tblPr>
              <a:tblGrid>
                <a:gridCol w="1728195">
                  <a:extLst>
                    <a:ext uri="{9D8B030D-6E8A-4147-A177-3AD203B41FA5}">
                      <a16:colId xmlns:a16="http://schemas.microsoft.com/office/drawing/2014/main" val="3531676926"/>
                    </a:ext>
                  </a:extLst>
                </a:gridCol>
                <a:gridCol w="1512168">
                  <a:extLst>
                    <a:ext uri="{9D8B030D-6E8A-4147-A177-3AD203B41FA5}">
                      <a16:colId xmlns:a16="http://schemas.microsoft.com/office/drawing/2014/main" val="4179167614"/>
                    </a:ext>
                  </a:extLst>
                </a:gridCol>
                <a:gridCol w="1656184">
                  <a:extLst>
                    <a:ext uri="{9D8B030D-6E8A-4147-A177-3AD203B41FA5}">
                      <a16:colId xmlns:a16="http://schemas.microsoft.com/office/drawing/2014/main" val="245987141"/>
                    </a:ext>
                  </a:extLst>
                </a:gridCol>
                <a:gridCol w="1008105">
                  <a:extLst>
                    <a:ext uri="{9D8B030D-6E8A-4147-A177-3AD203B41FA5}">
                      <a16:colId xmlns:a16="http://schemas.microsoft.com/office/drawing/2014/main" val="2162802058"/>
                    </a:ext>
                  </a:extLst>
                </a:gridCol>
              </a:tblGrid>
              <a:tr h="266963">
                <a:tc>
                  <a:txBody>
                    <a:bodyPr/>
                    <a:lstStyle/>
                    <a:p>
                      <a:pPr algn="ctr"/>
                      <a:r>
                        <a:rPr lang="es-MX" sz="1100" b="0" dirty="0">
                          <a:solidFill>
                            <a:schemeClr val="tx1"/>
                          </a:solidFill>
                          <a:latin typeface="Arial" panose="020B0604020202020204" pitchFamily="34" charset="0"/>
                          <a:cs typeface="Arial" panose="020B0604020202020204" pitchFamily="34" charset="0"/>
                        </a:rPr>
                        <a:t>Directora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1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Turismo</a:t>
                      </a:r>
                      <a:endParaRPr lang="es-MX" sz="12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SECTUR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3704614733"/>
              </p:ext>
            </p:extLst>
          </p:nvPr>
        </p:nvGraphicFramePr>
        <p:xfrm>
          <a:off x="548673" y="1688741"/>
          <a:ext cx="5904653" cy="6678627"/>
        </p:xfrm>
        <a:graphic>
          <a:graphicData uri="http://schemas.openxmlformats.org/drawingml/2006/table">
            <a:tbl>
              <a:tblPr firstRow="1" bandRow="1">
                <a:tableStyleId>{F5AB1C69-6EDB-4FF4-983F-18BD219EF322}</a:tableStyleId>
              </a:tblPr>
              <a:tblGrid>
                <a:gridCol w="1728199">
                  <a:extLst>
                    <a:ext uri="{9D8B030D-6E8A-4147-A177-3AD203B41FA5}">
                      <a16:colId xmlns:a16="http://schemas.microsoft.com/office/drawing/2014/main" val="3531676926"/>
                    </a:ext>
                  </a:extLst>
                </a:gridCol>
                <a:gridCol w="1512168">
                  <a:extLst>
                    <a:ext uri="{9D8B030D-6E8A-4147-A177-3AD203B41FA5}">
                      <a16:colId xmlns:a16="http://schemas.microsoft.com/office/drawing/2014/main" val="4179167614"/>
                    </a:ext>
                  </a:extLst>
                </a:gridCol>
                <a:gridCol w="1656184">
                  <a:extLst>
                    <a:ext uri="{9D8B030D-6E8A-4147-A177-3AD203B41FA5}">
                      <a16:colId xmlns:a16="http://schemas.microsoft.com/office/drawing/2014/main" val="2350135489"/>
                    </a:ext>
                  </a:extLst>
                </a:gridCol>
                <a:gridCol w="1008102">
                  <a:extLst>
                    <a:ext uri="{9D8B030D-6E8A-4147-A177-3AD203B41FA5}">
                      <a16:colId xmlns:a16="http://schemas.microsoft.com/office/drawing/2014/main" val="245987141"/>
                    </a:ext>
                  </a:extLst>
                </a:gridCol>
              </a:tblGrid>
              <a:tr h="6678627">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999470" y="1770324"/>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396859" y="2080676"/>
            <a:ext cx="1324690" cy="70613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latin typeface="Arial" panose="020B0604020202020204" pitchFamily="34" charset="0"/>
                <a:cs typeface="Arial" panose="020B0604020202020204" pitchFamily="34" charset="0"/>
              </a:rPr>
              <a:t>Identifica el patrimonio cultural que puede ser atractivo turístico </a:t>
            </a:r>
            <a:r>
              <a:rPr lang="es-MX" sz="1000" dirty="0">
                <a:solidFill>
                  <a:schemeClr val="tx1"/>
                </a:solidFill>
                <a:latin typeface="Arial" panose="020B0604020202020204" pitchFamily="34" charset="0"/>
                <a:cs typeface="Arial" panose="020B0604020202020204" pitchFamily="34" charset="0"/>
              </a:rPr>
              <a:t>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702495" y="3118465"/>
            <a:ext cx="1436019" cy="54917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Determina la viabilidad turística del atractivo </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420504" y="2080676"/>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896140" y="2217676"/>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3381973" y="1904227"/>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1896140" y="2920788"/>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1736675" y="3988921"/>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6132328" y="3750416"/>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5062187" y="2726981"/>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3332564" y="4420136"/>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3236612406"/>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12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702495" y="2404706"/>
            <a:ext cx="1438140" cy="38210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Planeación del Trabajo</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2369528" y="4597435"/>
            <a:ext cx="1328842" cy="72098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Información estadística de ocupación de visitantes</a:t>
            </a:r>
            <a:r>
              <a:rPr lang="es-MX" sz="1000" dirty="0">
                <a:solidFill>
                  <a:schemeClr val="tx1"/>
                </a:solidFill>
                <a:latin typeface="Arial" panose="020B0604020202020204" pitchFamily="34" charset="0"/>
                <a:cs typeface="Arial" panose="020B0604020202020204" pitchFamily="34" charset="0"/>
              </a:rPr>
              <a:t>.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5062187" y="5009616"/>
            <a:ext cx="319134" cy="215444"/>
          </a:xfrm>
          <a:prstGeom prst="rect">
            <a:avLst/>
          </a:prstGeom>
          <a:noFill/>
        </p:spPr>
        <p:txBody>
          <a:bodyPr wrap="square" rtlCol="0">
            <a:spAutoFit/>
          </a:bodyPr>
          <a:lstStyle/>
          <a:p>
            <a:r>
              <a:rPr lang="es-MX" sz="800" dirty="0"/>
              <a:t>8</a:t>
            </a:r>
          </a:p>
        </p:txBody>
      </p:sp>
      <p:sp>
        <p:nvSpPr>
          <p:cNvPr id="61" name="CuadroTexto 60">
            <a:extLst>
              <a:ext uri="{FF2B5EF4-FFF2-40B4-BE49-F238E27FC236}">
                <a16:creationId xmlns:a16="http://schemas.microsoft.com/office/drawing/2014/main" id="{AE40CA48-8E4D-4C42-8F2E-E65FA22C8A8E}"/>
              </a:ext>
            </a:extLst>
          </p:cNvPr>
          <p:cNvSpPr txBox="1"/>
          <p:nvPr/>
        </p:nvSpPr>
        <p:spPr>
          <a:xfrm>
            <a:off x="2052797" y="4111813"/>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1155339" y="4619808"/>
            <a:ext cx="316112" cy="215444"/>
          </a:xfrm>
          <a:prstGeom prst="rect">
            <a:avLst/>
          </a:prstGeom>
          <a:noFill/>
        </p:spPr>
        <p:txBody>
          <a:bodyPr wrap="none" rtlCol="0">
            <a:spAutoFit/>
          </a:bodyPr>
          <a:lstStyle/>
          <a:p>
            <a:r>
              <a:rPr lang="es-MX" sz="800" dirty="0"/>
              <a:t>No</a:t>
            </a:r>
          </a:p>
        </p:txBody>
      </p: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1170353" y="7979176"/>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3" name="Diagrama de flujo: decisión 2">
            <a:extLst>
              <a:ext uri="{FF2B5EF4-FFF2-40B4-BE49-F238E27FC236}">
                <a16:creationId xmlns:a16="http://schemas.microsoft.com/office/drawing/2014/main" id="{2DE4A1F5-48AA-41E1-AA7D-7B3A715A63EB}"/>
              </a:ext>
            </a:extLst>
          </p:cNvPr>
          <p:cNvSpPr/>
          <p:nvPr/>
        </p:nvSpPr>
        <p:spPr bwMode="auto">
          <a:xfrm>
            <a:off x="702495" y="4048639"/>
            <a:ext cx="1436019" cy="529575"/>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Autoriza</a:t>
            </a:r>
          </a:p>
        </p:txBody>
      </p:sp>
      <p:cxnSp>
        <p:nvCxnSpPr>
          <p:cNvPr id="72" name="Conector: angular 71">
            <a:extLst>
              <a:ext uri="{FF2B5EF4-FFF2-40B4-BE49-F238E27FC236}">
                <a16:creationId xmlns:a16="http://schemas.microsoft.com/office/drawing/2014/main" id="{16667687-3A1A-409E-9082-8053FDD57465}"/>
              </a:ext>
            </a:extLst>
          </p:cNvPr>
          <p:cNvCxnSpPr>
            <a:cxnSpLocks/>
          </p:cNvCxnSpPr>
          <p:nvPr/>
        </p:nvCxnSpPr>
        <p:spPr bwMode="auto">
          <a:xfrm rot="10800000" flipV="1">
            <a:off x="3698371" y="4370912"/>
            <a:ext cx="1845698" cy="602012"/>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p:spPr>
      </p:cxnSp>
      <p:sp>
        <p:nvSpPr>
          <p:cNvPr id="78" name="Diagrama de flujo: proceso 77">
            <a:extLst>
              <a:ext uri="{FF2B5EF4-FFF2-40B4-BE49-F238E27FC236}">
                <a16:creationId xmlns:a16="http://schemas.microsoft.com/office/drawing/2014/main" id="{BC946683-6406-4DEA-A734-18AE8A19D13D}"/>
              </a:ext>
            </a:extLst>
          </p:cNvPr>
          <p:cNvSpPr/>
          <p:nvPr/>
        </p:nvSpPr>
        <p:spPr bwMode="auto">
          <a:xfrm>
            <a:off x="600285" y="5794085"/>
            <a:ext cx="1538229" cy="56360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Autoriza propuesta y solicita apoyo de Comunicación</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6" name="Diagrama de flujo: proceso 95">
            <a:extLst>
              <a:ext uri="{FF2B5EF4-FFF2-40B4-BE49-F238E27FC236}">
                <a16:creationId xmlns:a16="http://schemas.microsoft.com/office/drawing/2014/main" id="{E7034609-800C-413F-AF56-79356F3CB5BD}"/>
              </a:ext>
            </a:extLst>
          </p:cNvPr>
          <p:cNvSpPr/>
          <p:nvPr/>
        </p:nvSpPr>
        <p:spPr bwMode="auto">
          <a:xfrm>
            <a:off x="5544069" y="3957760"/>
            <a:ext cx="843923" cy="107524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Incluye los atractivos turísticos en su página www.puebla.travel.</a:t>
            </a:r>
          </a:p>
        </p:txBody>
      </p:sp>
      <p:cxnSp>
        <p:nvCxnSpPr>
          <p:cNvPr id="107" name="Conector recto de flecha 106">
            <a:extLst>
              <a:ext uri="{FF2B5EF4-FFF2-40B4-BE49-F238E27FC236}">
                <a16:creationId xmlns:a16="http://schemas.microsoft.com/office/drawing/2014/main" id="{05B1AAFF-C943-4422-8E06-B760EEAB4FC8}"/>
              </a:ext>
            </a:extLst>
          </p:cNvPr>
          <p:cNvCxnSpPr>
            <a:cxnSpLocks/>
          </p:cNvCxnSpPr>
          <p:nvPr/>
        </p:nvCxnSpPr>
        <p:spPr bwMode="auto">
          <a:xfrm flipH="1">
            <a:off x="1420503" y="7684404"/>
            <a:ext cx="1" cy="294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0" name="Diagrama de flujo: documento 109">
            <a:extLst>
              <a:ext uri="{FF2B5EF4-FFF2-40B4-BE49-F238E27FC236}">
                <a16:creationId xmlns:a16="http://schemas.microsoft.com/office/drawing/2014/main" id="{68C665E5-DB5A-4D64-816E-E8C8CA457C7C}"/>
              </a:ext>
            </a:extLst>
          </p:cNvPr>
          <p:cNvSpPr/>
          <p:nvPr/>
        </p:nvSpPr>
        <p:spPr bwMode="auto">
          <a:xfrm>
            <a:off x="3873309" y="2973274"/>
            <a:ext cx="1444914" cy="916069"/>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Elabora formato para solicitar el alta en el Inventario Turístico del o los atractivos identificados. </a:t>
            </a:r>
            <a:endParaRPr lang="es-MX" sz="1000" dirty="0">
              <a:latin typeface="Arial" panose="020B0604020202020204" pitchFamily="34" charset="0"/>
              <a:cs typeface="Arial" panose="020B0604020202020204" pitchFamily="34" charset="0"/>
            </a:endParaRPr>
          </a:p>
        </p:txBody>
      </p:sp>
      <p:sp>
        <p:nvSpPr>
          <p:cNvPr id="111" name="CuadroTexto 110">
            <a:extLst>
              <a:ext uri="{FF2B5EF4-FFF2-40B4-BE49-F238E27FC236}">
                <a16:creationId xmlns:a16="http://schemas.microsoft.com/office/drawing/2014/main" id="{28E0CADF-3E3D-473B-A243-B882354B62FC}"/>
              </a:ext>
            </a:extLst>
          </p:cNvPr>
          <p:cNvSpPr txBox="1"/>
          <p:nvPr/>
        </p:nvSpPr>
        <p:spPr>
          <a:xfrm rot="10800000" flipV="1">
            <a:off x="5058963" y="5802662"/>
            <a:ext cx="319134" cy="215444"/>
          </a:xfrm>
          <a:prstGeom prst="rect">
            <a:avLst/>
          </a:prstGeom>
          <a:noFill/>
        </p:spPr>
        <p:txBody>
          <a:bodyPr wrap="square" rtlCol="0">
            <a:spAutoFit/>
          </a:bodyPr>
          <a:lstStyle/>
          <a:p>
            <a:r>
              <a:rPr lang="es-MX" sz="800" dirty="0"/>
              <a:t>10</a:t>
            </a:r>
          </a:p>
        </p:txBody>
      </p:sp>
      <p:sp>
        <p:nvSpPr>
          <p:cNvPr id="112" name="CuadroTexto 111">
            <a:extLst>
              <a:ext uri="{FF2B5EF4-FFF2-40B4-BE49-F238E27FC236}">
                <a16:creationId xmlns:a16="http://schemas.microsoft.com/office/drawing/2014/main" id="{41F70F89-7510-486B-9481-6DA031AA653E}"/>
              </a:ext>
            </a:extLst>
          </p:cNvPr>
          <p:cNvSpPr txBox="1"/>
          <p:nvPr/>
        </p:nvSpPr>
        <p:spPr>
          <a:xfrm rot="10800000" flipV="1">
            <a:off x="1857862" y="5616903"/>
            <a:ext cx="319134" cy="215444"/>
          </a:xfrm>
          <a:prstGeom prst="rect">
            <a:avLst/>
          </a:prstGeom>
          <a:noFill/>
        </p:spPr>
        <p:txBody>
          <a:bodyPr wrap="square" rtlCol="0">
            <a:spAutoFit/>
          </a:bodyPr>
          <a:lstStyle/>
          <a:p>
            <a:r>
              <a:rPr lang="es-MX" sz="800" dirty="0"/>
              <a:t>9</a:t>
            </a:r>
          </a:p>
        </p:txBody>
      </p:sp>
      <p:sp>
        <p:nvSpPr>
          <p:cNvPr id="10" name="Proceso 9"/>
          <p:cNvSpPr/>
          <p:nvPr/>
        </p:nvSpPr>
        <p:spPr bwMode="auto">
          <a:xfrm>
            <a:off x="3873309" y="5201843"/>
            <a:ext cx="1431252" cy="45694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Plan de promoción de actividad tradicional</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Proceso 10"/>
          <p:cNvSpPr/>
          <p:nvPr/>
        </p:nvSpPr>
        <p:spPr bwMode="auto">
          <a:xfrm>
            <a:off x="3873309" y="5998957"/>
            <a:ext cx="1420399" cy="39894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Lleva a cabo la promoción</a:t>
            </a:r>
            <a:endParaRPr kumimoji="0" lang="es-MX" sz="1000" b="0" i="0" u="none" strike="noStrike" cap="none" normalizeH="0" baseline="0" dirty="0">
              <a:ln>
                <a:noFill/>
              </a:ln>
              <a:solidFill>
                <a:schemeClr val="tx1"/>
              </a:solidFill>
              <a:effectLst/>
              <a:latin typeface="Arial" charset="0"/>
            </a:endParaRPr>
          </a:p>
        </p:txBody>
      </p:sp>
      <p:sp>
        <p:nvSpPr>
          <p:cNvPr id="12" name="Proceso 11"/>
          <p:cNvSpPr/>
          <p:nvPr/>
        </p:nvSpPr>
        <p:spPr bwMode="auto">
          <a:xfrm>
            <a:off x="2369528" y="6606397"/>
            <a:ext cx="1328842" cy="25797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Elabora reportes</a:t>
            </a:r>
            <a:endParaRPr kumimoji="0" lang="es-MX" sz="1000" b="0" i="0" u="none" strike="noStrike" cap="none" normalizeH="0" baseline="0" dirty="0">
              <a:ln>
                <a:noFill/>
              </a:ln>
              <a:solidFill>
                <a:schemeClr val="tx1"/>
              </a:solidFill>
              <a:effectLst/>
              <a:latin typeface="Arial" charset="0"/>
            </a:endParaRPr>
          </a:p>
        </p:txBody>
      </p:sp>
      <p:sp>
        <p:nvSpPr>
          <p:cNvPr id="54" name="CuadroTexto 53">
            <a:extLst>
              <a:ext uri="{FF2B5EF4-FFF2-40B4-BE49-F238E27FC236}">
                <a16:creationId xmlns:a16="http://schemas.microsoft.com/office/drawing/2014/main" id="{28E0CADF-3E3D-473B-A243-B882354B62FC}"/>
              </a:ext>
            </a:extLst>
          </p:cNvPr>
          <p:cNvSpPr txBox="1"/>
          <p:nvPr/>
        </p:nvSpPr>
        <p:spPr>
          <a:xfrm rot="10800000" flipV="1">
            <a:off x="3393752" y="6441968"/>
            <a:ext cx="319134" cy="215444"/>
          </a:xfrm>
          <a:prstGeom prst="rect">
            <a:avLst/>
          </a:prstGeom>
          <a:noFill/>
        </p:spPr>
        <p:txBody>
          <a:bodyPr wrap="square" rtlCol="0">
            <a:spAutoFit/>
          </a:bodyPr>
          <a:lstStyle/>
          <a:p>
            <a:r>
              <a:rPr lang="es-MX" sz="800" dirty="0"/>
              <a:t>11</a:t>
            </a:r>
          </a:p>
        </p:txBody>
      </p:sp>
      <p:sp>
        <p:nvSpPr>
          <p:cNvPr id="57" name="CuadroTexto 56">
            <a:extLst>
              <a:ext uri="{FF2B5EF4-FFF2-40B4-BE49-F238E27FC236}">
                <a16:creationId xmlns:a16="http://schemas.microsoft.com/office/drawing/2014/main" id="{28E0CADF-3E3D-473B-A243-B882354B62FC}"/>
              </a:ext>
            </a:extLst>
          </p:cNvPr>
          <p:cNvSpPr txBox="1"/>
          <p:nvPr/>
        </p:nvSpPr>
        <p:spPr>
          <a:xfrm rot="10800000" flipV="1">
            <a:off x="1819380" y="6763314"/>
            <a:ext cx="319134" cy="215444"/>
          </a:xfrm>
          <a:prstGeom prst="rect">
            <a:avLst/>
          </a:prstGeom>
          <a:noFill/>
        </p:spPr>
        <p:txBody>
          <a:bodyPr wrap="square" rtlCol="0">
            <a:spAutoFit/>
          </a:bodyPr>
          <a:lstStyle/>
          <a:p>
            <a:r>
              <a:rPr lang="es-MX" sz="800" dirty="0"/>
              <a:t>12</a:t>
            </a:r>
          </a:p>
        </p:txBody>
      </p:sp>
      <p:sp>
        <p:nvSpPr>
          <p:cNvPr id="13" name="Proceso 12"/>
          <p:cNvSpPr/>
          <p:nvPr/>
        </p:nvSpPr>
        <p:spPr bwMode="auto">
          <a:xfrm>
            <a:off x="600285" y="6953604"/>
            <a:ext cx="1540350" cy="71473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lnSpc>
                <a:spcPct val="107000"/>
              </a:lnSpc>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Se revisan las estrategias de promoción y se implementan mejoras.</a:t>
            </a:r>
            <a:endParaRPr lang="es-MX" sz="10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cxnSp>
        <p:nvCxnSpPr>
          <p:cNvPr id="28" name="Conector recto de flecha 27"/>
          <p:cNvCxnSpPr>
            <a:stCxn id="2" idx="2"/>
            <a:endCxn id="17" idx="0"/>
          </p:cNvCxnSpPr>
          <p:nvPr/>
        </p:nvCxnSpPr>
        <p:spPr bwMode="auto">
          <a:xfrm flipH="1">
            <a:off x="1420505" y="2786806"/>
            <a:ext cx="1060" cy="33165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2" name="Conector recto de flecha 31"/>
          <p:cNvCxnSpPr>
            <a:stCxn id="2" idx="3"/>
          </p:cNvCxnSpPr>
          <p:nvPr/>
        </p:nvCxnSpPr>
        <p:spPr bwMode="auto">
          <a:xfrm>
            <a:off x="2140635" y="2595756"/>
            <a:ext cx="25622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Conector recto de flecha 33"/>
          <p:cNvCxnSpPr>
            <a:stCxn id="17" idx="2"/>
            <a:endCxn id="3" idx="0"/>
          </p:cNvCxnSpPr>
          <p:nvPr/>
        </p:nvCxnSpPr>
        <p:spPr bwMode="auto">
          <a:xfrm>
            <a:off x="1420505" y="3667638"/>
            <a:ext cx="0" cy="3810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7" name="Conector recto de flecha 36"/>
          <p:cNvCxnSpPr>
            <a:stCxn id="3" idx="2"/>
          </p:cNvCxnSpPr>
          <p:nvPr/>
        </p:nvCxnSpPr>
        <p:spPr bwMode="auto">
          <a:xfrm flipH="1">
            <a:off x="1420504" y="4578214"/>
            <a:ext cx="1" cy="39368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8" name="Almacenamiento interno 37"/>
          <p:cNvSpPr/>
          <p:nvPr/>
        </p:nvSpPr>
        <p:spPr bwMode="auto">
          <a:xfrm>
            <a:off x="999470" y="4971255"/>
            <a:ext cx="896670" cy="550302"/>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Se archiva </a:t>
            </a:r>
          </a:p>
        </p:txBody>
      </p:sp>
      <p:cxnSp>
        <p:nvCxnSpPr>
          <p:cNvPr id="40" name="Conector angular 39"/>
          <p:cNvCxnSpPr>
            <a:stCxn id="16" idx="2"/>
            <a:endCxn id="17" idx="3"/>
          </p:cNvCxnSpPr>
          <p:nvPr/>
        </p:nvCxnSpPr>
        <p:spPr bwMode="auto">
          <a:xfrm rot="5400000">
            <a:off x="2295736" y="2629584"/>
            <a:ext cx="606246" cy="92069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43" name="Conector angular 42"/>
          <p:cNvCxnSpPr>
            <a:stCxn id="3" idx="3"/>
            <a:endCxn id="110" idx="1"/>
          </p:cNvCxnSpPr>
          <p:nvPr/>
        </p:nvCxnSpPr>
        <p:spPr bwMode="auto">
          <a:xfrm flipV="1">
            <a:off x="2138514" y="3431309"/>
            <a:ext cx="1734795" cy="882118"/>
          </a:xfrm>
          <a:prstGeom prst="bentConnector3">
            <a:avLst>
              <a:gd name="adj1" fmla="val 67282"/>
            </a:avLst>
          </a:prstGeom>
          <a:solidFill>
            <a:schemeClr val="accent1"/>
          </a:solidFill>
          <a:ln w="9525" cap="flat" cmpd="sng" algn="ctr">
            <a:solidFill>
              <a:schemeClr val="tx1"/>
            </a:solidFill>
            <a:prstDash val="solid"/>
            <a:round/>
            <a:headEnd type="none" w="med" len="med"/>
            <a:tailEnd type="triangle"/>
          </a:ln>
          <a:effectLst/>
        </p:spPr>
      </p:cxnSp>
      <p:cxnSp>
        <p:nvCxnSpPr>
          <p:cNvPr id="46" name="Conector angular 45"/>
          <p:cNvCxnSpPr>
            <a:stCxn id="110" idx="3"/>
            <a:endCxn id="96" idx="0"/>
          </p:cNvCxnSpPr>
          <p:nvPr/>
        </p:nvCxnSpPr>
        <p:spPr bwMode="auto">
          <a:xfrm>
            <a:off x="5318223" y="3431309"/>
            <a:ext cx="647808" cy="526451"/>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51" name="Conector angular 50"/>
          <p:cNvCxnSpPr>
            <a:stCxn id="76" idx="2"/>
            <a:endCxn id="10" idx="1"/>
          </p:cNvCxnSpPr>
          <p:nvPr/>
        </p:nvCxnSpPr>
        <p:spPr bwMode="auto">
          <a:xfrm rot="16200000" flipH="1">
            <a:off x="3397684" y="4954689"/>
            <a:ext cx="111890" cy="83936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62" name="Conector angular 61"/>
          <p:cNvCxnSpPr>
            <a:stCxn id="78" idx="3"/>
            <a:endCxn id="11" idx="1"/>
          </p:cNvCxnSpPr>
          <p:nvPr/>
        </p:nvCxnSpPr>
        <p:spPr bwMode="auto">
          <a:xfrm>
            <a:off x="2138514" y="6075887"/>
            <a:ext cx="1734795" cy="122541"/>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71" name="Conector angular 70"/>
          <p:cNvCxnSpPr>
            <a:stCxn id="11" idx="2"/>
          </p:cNvCxnSpPr>
          <p:nvPr/>
        </p:nvCxnSpPr>
        <p:spPr bwMode="auto">
          <a:xfrm rot="5400000">
            <a:off x="3983786" y="6135662"/>
            <a:ext cx="337486" cy="86196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77" name="Conector angular 76"/>
          <p:cNvCxnSpPr>
            <a:stCxn id="12" idx="2"/>
            <a:endCxn id="13" idx="3"/>
          </p:cNvCxnSpPr>
          <p:nvPr/>
        </p:nvCxnSpPr>
        <p:spPr bwMode="auto">
          <a:xfrm rot="5400000">
            <a:off x="2363994" y="6641014"/>
            <a:ext cx="446596" cy="893314"/>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81649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32263" y="1445940"/>
            <a:ext cx="5921073" cy="738664"/>
          </a:xfrm>
          <a:prstGeom prst="rect">
            <a:avLst/>
          </a:prstGeom>
          <a:noFill/>
        </p:spPr>
        <p:txBody>
          <a:bodyPr wrap="square" rtlCol="0">
            <a:spAutoFit/>
          </a:bodyPr>
          <a:lstStyle/>
          <a:p>
            <a:r>
              <a:rPr lang="es-MX" sz="1400" b="1" dirty="0"/>
              <a:t>4.3</a:t>
            </a:r>
          </a:p>
          <a:p>
            <a:endParaRPr lang="es-MX" sz="1400" b="1" dirty="0"/>
          </a:p>
          <a:p>
            <a:pPr algn="l"/>
            <a:r>
              <a:rPr lang="es-MX" sz="1400" b="1" dirty="0"/>
              <a:t>Nombre del procedimiento: </a:t>
            </a:r>
            <a:r>
              <a:rPr lang="es-MX" sz="1400" dirty="0"/>
              <a:t>Realización de eventos turísticos. </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3027979864"/>
              </p:ext>
            </p:extLst>
          </p:nvPr>
        </p:nvGraphicFramePr>
        <p:xfrm>
          <a:off x="510169" y="2989250"/>
          <a:ext cx="5915024" cy="73152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Atraer la mayor cantidad de turismo al municipio</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mediante actividades turísticas que beneficien a los habitantes y contribuyan a generar una mayor derrama económica.</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918256142"/>
              </p:ext>
            </p:extLst>
          </p:nvPr>
        </p:nvGraphicFramePr>
        <p:xfrm>
          <a:off x="482174" y="3906843"/>
          <a:ext cx="5915024" cy="146304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Invitación de asistentes.</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Publicidad atractiva.</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Disminución de costos.</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4. Revisión de afectación por eventos.</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5. Solicitudes de permisos necesarios.</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6. Solicitudes de asistencia de vialidad, seguridad pública y paramédica.</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7. Solución de equipamiento necesario.</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02839700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748976838"/>
              </p:ext>
            </p:extLst>
          </p:nvPr>
        </p:nvGraphicFramePr>
        <p:xfrm>
          <a:off x="5036990" y="8912203"/>
          <a:ext cx="1455886" cy="370840"/>
        </p:xfrm>
        <a:graphic>
          <a:graphicData uri="http://schemas.openxmlformats.org/drawingml/2006/table">
            <a:tbl>
              <a:tblPr firstRow="1" bandRow="1">
                <a:tableStyleId>{F5AB1C69-6EDB-4FF4-983F-18BD219EF322}</a:tableStyleId>
              </a:tblPr>
              <a:tblGrid>
                <a:gridCol w="1455886">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13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706998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809923294"/>
              </p:ext>
            </p:extLst>
          </p:nvPr>
        </p:nvGraphicFramePr>
        <p:xfrm>
          <a:off x="474628" y="1930833"/>
          <a:ext cx="5820407" cy="5479168"/>
        </p:xfrm>
        <a:graphic>
          <a:graphicData uri="http://schemas.openxmlformats.org/drawingml/2006/table">
            <a:tbl>
              <a:tblPr firstRow="1" bandRow="1">
                <a:tableStyleId>{5940675A-B579-460E-94D1-54222C63F5DA}</a:tableStyleId>
              </a:tblPr>
              <a:tblGrid>
                <a:gridCol w="650116">
                  <a:extLst>
                    <a:ext uri="{9D8B030D-6E8A-4147-A177-3AD203B41FA5}">
                      <a16:colId xmlns:a16="http://schemas.microsoft.com/office/drawing/2014/main" val="2446579786"/>
                    </a:ext>
                  </a:extLst>
                </a:gridCol>
                <a:gridCol w="1584176">
                  <a:extLst>
                    <a:ext uri="{9D8B030D-6E8A-4147-A177-3AD203B41FA5}">
                      <a16:colId xmlns:a16="http://schemas.microsoft.com/office/drawing/2014/main" val="3043753496"/>
                    </a:ext>
                  </a:extLst>
                </a:gridCol>
                <a:gridCol w="3586115">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Solicita al organizador de eventos,</a:t>
                      </a:r>
                      <a:r>
                        <a:rPr lang="es-MX" sz="1200" baseline="0" dirty="0">
                          <a:solidFill>
                            <a:srgbClr val="000000"/>
                          </a:solidFill>
                          <a:effectLst/>
                          <a:latin typeface="Arial" panose="020B0604020202020204" pitchFamily="34" charset="0"/>
                          <a:ea typeface="Calibri" panose="020F0502020204030204" pitchFamily="34" charset="0"/>
                          <a:cs typeface="Arial" panose="020B0604020202020204" pitchFamily="34" charset="0"/>
                        </a:rPr>
                        <a:t> la logística del o de los eventos a desarrollar.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Organizador de eventos</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Elaboración de logística de los eventos a desarrollar.</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Organizador de eventos</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al auxiliar la redacción de los oficios de requisición e invitaciones.</a:t>
                      </a:r>
                    </a:p>
                  </a:txBody>
                  <a:tcPr marL="68580" marR="68580" marT="0" marB="0"/>
                </a:tc>
                <a:extLst>
                  <a:ext uri="{0D108BD9-81ED-4DB2-BD59-A6C34878D82A}">
                    <a16:rowId xmlns:a16="http://schemas.microsoft.com/office/drawing/2014/main" val="3935992432"/>
                  </a:ext>
                </a:extLst>
              </a:tr>
              <a:tr h="20458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Turismo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el oficio de solicitud de acuerdo a las especificaciones que solicita el director.</a:t>
                      </a:r>
                    </a:p>
                  </a:txBody>
                  <a:tcPr marL="68580" marR="68580" marT="0" marB="0"/>
                </a:tc>
                <a:extLst>
                  <a:ext uri="{0D108BD9-81ED-4DB2-BD59-A6C34878D82A}">
                    <a16:rowId xmlns:a16="http://schemas.microsoft.com/office/drawing/2014/main" val="3657339292"/>
                  </a:ext>
                </a:extLst>
              </a:tr>
              <a:tr h="43659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y aprueba la redacción de los oficios e invitaciones.</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37148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Organizador de eventos</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Turna los oficios e invitaciones aprobadas, al encargado de promoción y publicidad.</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Hace la entrega de las invitaciones y oficios correspondientes, para la realización del (los) eventos.</a:t>
                      </a:r>
                    </a:p>
                  </a:txBody>
                  <a:tcPr marL="68580" marR="68580" marT="0" marB="0"/>
                </a:tc>
                <a:extLst>
                  <a:ext uri="{0D108BD9-81ED-4DB2-BD59-A6C34878D82A}">
                    <a16:rowId xmlns:a16="http://schemas.microsoft.com/office/drawing/2014/main" val="3905927076"/>
                  </a:ext>
                </a:extLst>
              </a:tr>
              <a:tr h="58595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es-MX" dirty="0"/>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Reúne al personal comisionado para informar sobre las acciones a realizar en el evento.</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048466341"/>
                  </a:ext>
                </a:extLst>
              </a:tr>
              <a:tr h="58595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Organizador de eventos</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Al finalizar el evento realiza un informe de actividades.</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0009"/>
                  </a:ext>
                </a:extLst>
              </a:tr>
              <a:tr h="417981">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r>
                        <a:rPr lang="es-MX" sz="1200" dirty="0">
                          <a:latin typeface="Arial" panose="020B0604020202020204" pitchFamily="34" charset="0"/>
                          <a:cs typeface="Arial" panose="020B0604020202020204" pitchFamily="34" charset="0"/>
                        </a:rPr>
                        <a:t>Auxiliar de Turismo</a:t>
                      </a:r>
                    </a:p>
                  </a:txBody>
                  <a:tcPr marL="68580" marR="68580" marT="0" marB="0"/>
                </a:tc>
                <a:tc>
                  <a:txBody>
                    <a:bodyPr/>
                    <a:lstStyle/>
                    <a:p>
                      <a:r>
                        <a:rPr lang="es-MX" sz="1200" dirty="0">
                          <a:latin typeface="Arial" panose="020B0604020202020204" pitchFamily="34" charset="0"/>
                          <a:cs typeface="Arial" panose="020B0604020202020204" pitchFamily="34" charset="0"/>
                        </a:rPr>
                        <a:t>Recibe reportes</a:t>
                      </a:r>
                      <a:r>
                        <a:rPr lang="es-MX" sz="1200" baseline="0" dirty="0">
                          <a:latin typeface="Arial" panose="020B0604020202020204" pitchFamily="34" charset="0"/>
                          <a:cs typeface="Arial" panose="020B0604020202020204" pitchFamily="34" charset="0"/>
                        </a:rPr>
                        <a:t> y los archiva. </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0010"/>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39955" y="1515277"/>
            <a:ext cx="5820407" cy="307777"/>
          </a:xfrm>
          <a:prstGeom prst="rect">
            <a:avLst/>
          </a:prstGeom>
          <a:noFill/>
        </p:spPr>
        <p:txBody>
          <a:bodyPr wrap="square" rtlCol="0">
            <a:spAutoFit/>
          </a:bodyPr>
          <a:lstStyle/>
          <a:p>
            <a:pPr algn="l"/>
            <a:r>
              <a:rPr lang="es-MX" sz="1400" b="1" dirty="0"/>
              <a:t>Nombre del Procedimiento: </a:t>
            </a:r>
            <a:r>
              <a:rPr lang="es-MX" sz="1400" dirty="0"/>
              <a:t>Realización de eventos turísticos. </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97802013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1401638216"/>
              </p:ext>
            </p:extLst>
          </p:nvPr>
        </p:nvGraphicFramePr>
        <p:xfrm>
          <a:off x="4941168" y="8912203"/>
          <a:ext cx="1551707" cy="370840"/>
        </p:xfrm>
        <a:graphic>
          <a:graphicData uri="http://schemas.openxmlformats.org/drawingml/2006/table">
            <a:tbl>
              <a:tblPr firstRow="1" bandRow="1">
                <a:tableStyleId>{F5AB1C69-6EDB-4FF4-983F-18BD219EF322}</a:tableStyleId>
              </a:tblPr>
              <a:tblGrid>
                <a:gridCol w="1551707">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14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81770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 name="Tabla 96"/>
          <p:cNvGraphicFramePr>
            <a:graphicFrameLocks noGrp="1"/>
          </p:cNvGraphicFramePr>
          <p:nvPr>
            <p:extLst>
              <p:ext uri="{D42A27DB-BD31-4B8C-83A1-F6EECF244321}">
                <p14:modId xmlns:p14="http://schemas.microsoft.com/office/powerpoint/2010/main" val="3745362432"/>
              </p:ext>
            </p:extLst>
          </p:nvPr>
        </p:nvGraphicFramePr>
        <p:xfrm>
          <a:off x="476672" y="1770324"/>
          <a:ext cx="5893252" cy="7020432"/>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572772">
                  <a:extLst>
                    <a:ext uri="{9D8B030D-6E8A-4147-A177-3AD203B41FA5}">
                      <a16:colId xmlns:a16="http://schemas.microsoft.com/office/drawing/2014/main" val="20003"/>
                    </a:ext>
                  </a:extLst>
                </a:gridCol>
              </a:tblGrid>
              <a:tr h="7020432">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816536660"/>
              </p:ext>
            </p:extLst>
          </p:nvPr>
        </p:nvGraphicFramePr>
        <p:xfrm>
          <a:off x="476672" y="767832"/>
          <a:ext cx="5893253" cy="505799"/>
        </p:xfrm>
        <a:graphic>
          <a:graphicData uri="http://schemas.openxmlformats.org/drawingml/2006/table">
            <a:tbl>
              <a:tblPr firstRow="1" bandRow="1">
                <a:tableStyleId>{F5AB1C69-6EDB-4FF4-983F-18BD219EF322}</a:tableStyleId>
              </a:tblPr>
              <a:tblGrid>
                <a:gridCol w="5893253">
                  <a:extLst>
                    <a:ext uri="{9D8B030D-6E8A-4147-A177-3AD203B41FA5}">
                      <a16:colId xmlns:a16="http://schemas.microsoft.com/office/drawing/2014/main" val="3334706208"/>
                    </a:ext>
                  </a:extLst>
                </a:gridCol>
              </a:tblGrid>
              <a:tr h="50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Procedimiento para la </a:t>
                      </a:r>
                      <a:r>
                        <a:rPr lang="es-MX" sz="1200" dirty="0">
                          <a:solidFill>
                            <a:schemeClr val="tx1"/>
                          </a:solidFill>
                        </a:rPr>
                        <a:t>Promoción del Patrimonio Cultural Material e Inmaterial del Municipio.</a:t>
                      </a:r>
                      <a:endParaRPr lang="es-ES"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2107426" y="1845635"/>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059623" y="3953926"/>
            <a:ext cx="1180805" cy="85771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Revisa y aprueba la redacción de los oficios e invitaciones.</a:t>
            </a:r>
            <a:endParaRPr lang="es-MX" sz="1000" dirty="0">
              <a:latin typeface="Arial" panose="020B0604020202020204" pitchFamily="34" charset="0"/>
              <a:cs typeface="Arial" panose="020B0604020202020204" pitchFamily="34" charset="0"/>
            </a:endParaRPr>
          </a:p>
          <a:p>
            <a:pPr algn="just"/>
            <a:r>
              <a:rPr lang="es-MX" sz="1000" dirty="0">
                <a:solidFill>
                  <a:schemeClr val="tx1"/>
                </a:solidFill>
                <a:latin typeface="Arial" panose="020B0604020202020204" pitchFamily="34" charset="0"/>
                <a:cs typeface="Arial" panose="020B0604020202020204" pitchFamily="34" charset="0"/>
              </a:rPr>
              <a:t>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518636" y="3306032"/>
            <a:ext cx="1380591" cy="66119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Solicita al auxiliar la redacción de los oficios de requisición e invitaciones.</a:t>
            </a:r>
          </a:p>
        </p:txBody>
      </p:sp>
      <p:sp>
        <p:nvSpPr>
          <p:cNvPr id="55" name="CuadroTexto 54">
            <a:extLst>
              <a:ext uri="{FF2B5EF4-FFF2-40B4-BE49-F238E27FC236}">
                <a16:creationId xmlns:a16="http://schemas.microsoft.com/office/drawing/2014/main" id="{C5D463C6-A0F7-44F7-B74C-ADD0ABA1C190}"/>
              </a:ext>
            </a:extLst>
          </p:cNvPr>
          <p:cNvSpPr txBox="1"/>
          <p:nvPr/>
        </p:nvSpPr>
        <p:spPr>
          <a:xfrm>
            <a:off x="2827238" y="2265880"/>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1612569" y="2053539"/>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1617463" y="3112288"/>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397502" y="2098911"/>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1612569" y="4564435"/>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2827238" y="3773924"/>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5873809" y="4308663"/>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3710359915"/>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15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518636" y="2254494"/>
            <a:ext cx="1380591" cy="65683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Elaboración de logística de los eventos a desarrollar.</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4885884" y="4512980"/>
            <a:ext cx="1380059" cy="66849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Entrega invitaciones y oficios, para la realización del (los) eventos.</a:t>
            </a:r>
          </a:p>
          <a:p>
            <a:r>
              <a:rPr lang="es-MX" sz="1000" dirty="0">
                <a:solidFill>
                  <a:schemeClr val="tx1"/>
                </a:solidFill>
                <a:latin typeface="Arial" panose="020B0604020202020204" pitchFamily="34" charset="0"/>
                <a:cs typeface="Arial" panose="020B0604020202020204" pitchFamily="34" charset="0"/>
              </a:rPr>
              <a:t>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3815524" y="8268736"/>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96" name="Diagrama de flujo: proceso 95">
            <a:extLst>
              <a:ext uri="{FF2B5EF4-FFF2-40B4-BE49-F238E27FC236}">
                <a16:creationId xmlns:a16="http://schemas.microsoft.com/office/drawing/2014/main" id="{E7034609-800C-413F-AF56-79356F3CB5BD}"/>
              </a:ext>
            </a:extLst>
          </p:cNvPr>
          <p:cNvSpPr/>
          <p:nvPr/>
        </p:nvSpPr>
        <p:spPr bwMode="auto">
          <a:xfrm>
            <a:off x="518637" y="6514112"/>
            <a:ext cx="1363558" cy="50563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fontAlgn="auto">
              <a:spcBef>
                <a:spcPts val="0"/>
              </a:spcBef>
              <a:spcAft>
                <a:spcPts val="0"/>
              </a:spcAft>
              <a:defRPr/>
            </a:pPr>
            <a:r>
              <a:rPr lang="es-MX" sz="1000" dirty="0">
                <a:solidFill>
                  <a:schemeClr val="tx1"/>
                </a:solidFill>
                <a:latin typeface="Arial" panose="020B0604020202020204" pitchFamily="34" charset="0"/>
                <a:cs typeface="Arial" panose="020B0604020202020204" pitchFamily="34" charset="0"/>
              </a:rPr>
              <a:t>Entregar un informe de actividades.</a:t>
            </a:r>
          </a:p>
        </p:txBody>
      </p:sp>
      <p:sp>
        <p:nvSpPr>
          <p:cNvPr id="110" name="Diagrama de flujo: documento 109">
            <a:extLst>
              <a:ext uri="{FF2B5EF4-FFF2-40B4-BE49-F238E27FC236}">
                <a16:creationId xmlns:a16="http://schemas.microsoft.com/office/drawing/2014/main" id="{68C665E5-DB5A-4D64-816E-E8C8CA457C7C}"/>
              </a:ext>
            </a:extLst>
          </p:cNvPr>
          <p:cNvSpPr/>
          <p:nvPr/>
        </p:nvSpPr>
        <p:spPr bwMode="auto">
          <a:xfrm>
            <a:off x="3512424" y="2284049"/>
            <a:ext cx="1212720" cy="1043683"/>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Realiza el oficio de solicitud de acuerdo a las especificaciones que solicita el director.</a:t>
            </a:r>
          </a:p>
        </p:txBody>
      </p:sp>
      <p:sp>
        <p:nvSpPr>
          <p:cNvPr id="112" name="CuadroTexto 111">
            <a:extLst>
              <a:ext uri="{FF2B5EF4-FFF2-40B4-BE49-F238E27FC236}">
                <a16:creationId xmlns:a16="http://schemas.microsoft.com/office/drawing/2014/main" id="{41F70F89-7510-486B-9481-6DA031AA653E}"/>
              </a:ext>
            </a:extLst>
          </p:cNvPr>
          <p:cNvSpPr txBox="1"/>
          <p:nvPr/>
        </p:nvSpPr>
        <p:spPr>
          <a:xfrm rot="10800000" flipV="1">
            <a:off x="1587815" y="6315411"/>
            <a:ext cx="319134" cy="215444"/>
          </a:xfrm>
          <a:prstGeom prst="rect">
            <a:avLst/>
          </a:prstGeom>
          <a:noFill/>
        </p:spPr>
        <p:txBody>
          <a:bodyPr wrap="square" rtlCol="0">
            <a:spAutoFit/>
          </a:bodyPr>
          <a:lstStyle/>
          <a:p>
            <a:r>
              <a:rPr lang="es-MX" sz="800" dirty="0"/>
              <a:t>9</a:t>
            </a:r>
          </a:p>
        </p:txBody>
      </p:sp>
      <p:sp>
        <p:nvSpPr>
          <p:cNvPr id="12" name="Proceso 11"/>
          <p:cNvSpPr/>
          <p:nvPr/>
        </p:nvSpPr>
        <p:spPr bwMode="auto">
          <a:xfrm>
            <a:off x="2059623" y="5789573"/>
            <a:ext cx="1209125" cy="105731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Reúne al personal comisionado para informar sobre las acciones a realizar en el evento.</a:t>
            </a:r>
            <a:endParaRPr lang="es-MX" sz="1000" dirty="0">
              <a:latin typeface="Arial" panose="020B0604020202020204" pitchFamily="34" charset="0"/>
              <a:cs typeface="Arial" panose="020B0604020202020204" pitchFamily="34" charset="0"/>
            </a:endParaRPr>
          </a:p>
        </p:txBody>
      </p:sp>
      <p:cxnSp>
        <p:nvCxnSpPr>
          <p:cNvPr id="28" name="Conector recto de flecha 27"/>
          <p:cNvCxnSpPr>
            <a:stCxn id="2" idx="2"/>
            <a:endCxn id="17" idx="0"/>
          </p:cNvCxnSpPr>
          <p:nvPr/>
        </p:nvCxnSpPr>
        <p:spPr bwMode="auto">
          <a:xfrm>
            <a:off x="1208932" y="2911333"/>
            <a:ext cx="0" cy="39469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 name="Conector recto de flecha 7"/>
          <p:cNvCxnSpPr/>
          <p:nvPr/>
        </p:nvCxnSpPr>
        <p:spPr bwMode="auto">
          <a:xfrm flipH="1">
            <a:off x="4077927" y="7957894"/>
            <a:ext cx="1061" cy="31084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8" name="Almacenamiento interno 17"/>
          <p:cNvSpPr/>
          <p:nvPr/>
        </p:nvSpPr>
        <p:spPr bwMode="auto">
          <a:xfrm>
            <a:off x="3512424" y="7207715"/>
            <a:ext cx="1209479" cy="750179"/>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reportes y los archiva. </a:t>
            </a:r>
          </a:p>
        </p:txBody>
      </p:sp>
      <p:sp>
        <p:nvSpPr>
          <p:cNvPr id="52" name="Proceso 51"/>
          <p:cNvSpPr/>
          <p:nvPr/>
        </p:nvSpPr>
        <p:spPr bwMode="auto">
          <a:xfrm>
            <a:off x="518636" y="4779879"/>
            <a:ext cx="1380591" cy="102176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Turna los oficios e invitaciones aprobadas, al encargado de promoción y publicidad.</a:t>
            </a:r>
            <a:endParaRPr lang="es-MX" sz="1000" dirty="0">
              <a:latin typeface="Arial" panose="020B0604020202020204" pitchFamily="34" charset="0"/>
              <a:cs typeface="Arial" panose="020B0604020202020204" pitchFamily="34" charset="0"/>
            </a:endParaRPr>
          </a:p>
        </p:txBody>
      </p:sp>
      <p:cxnSp>
        <p:nvCxnSpPr>
          <p:cNvPr id="73" name="Conector angular 72"/>
          <p:cNvCxnSpPr>
            <a:stCxn id="110" idx="2"/>
            <a:endCxn id="16" idx="3"/>
          </p:cNvCxnSpPr>
          <p:nvPr/>
        </p:nvCxnSpPr>
        <p:spPr bwMode="auto">
          <a:xfrm rot="5400000">
            <a:off x="3117581" y="3381580"/>
            <a:ext cx="1124050" cy="878356"/>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75" name="Conector angular 74"/>
          <p:cNvCxnSpPr>
            <a:stCxn id="52" idx="3"/>
            <a:endCxn id="76" idx="1"/>
          </p:cNvCxnSpPr>
          <p:nvPr/>
        </p:nvCxnSpPr>
        <p:spPr bwMode="auto">
          <a:xfrm flipV="1">
            <a:off x="1899227" y="4847226"/>
            <a:ext cx="2986657" cy="443537"/>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p:spPr>
      </p:cxnSp>
      <p:cxnSp>
        <p:nvCxnSpPr>
          <p:cNvPr id="80" name="Conector angular 79"/>
          <p:cNvCxnSpPr>
            <a:stCxn id="76" idx="2"/>
            <a:endCxn id="12" idx="0"/>
          </p:cNvCxnSpPr>
          <p:nvPr/>
        </p:nvCxnSpPr>
        <p:spPr bwMode="auto">
          <a:xfrm rot="5400000">
            <a:off x="3815999" y="4029658"/>
            <a:ext cx="608102" cy="2911728"/>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91" name="Tabla 90"/>
          <p:cNvGraphicFramePr>
            <a:graphicFrameLocks noGrp="1"/>
          </p:cNvGraphicFramePr>
          <p:nvPr>
            <p:extLst>
              <p:ext uri="{D42A27DB-BD31-4B8C-83A1-F6EECF244321}">
                <p14:modId xmlns:p14="http://schemas.microsoft.com/office/powerpoint/2010/main" val="3929400000"/>
              </p:ext>
            </p:extLst>
          </p:nvPr>
        </p:nvGraphicFramePr>
        <p:xfrm>
          <a:off x="476673" y="1301924"/>
          <a:ext cx="5893252" cy="468694"/>
        </p:xfrm>
        <a:graphic>
          <a:graphicData uri="http://schemas.openxmlformats.org/drawingml/2006/table">
            <a:tbl>
              <a:tblPr firstRow="1" bandRow="1">
                <a:tableStyleId>{5C22544A-7EE6-4342-B048-85BDC9FD1C3A}</a:tableStyleId>
              </a:tblPr>
              <a:tblGrid>
                <a:gridCol w="1512167">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572773">
                  <a:extLst>
                    <a:ext uri="{9D8B030D-6E8A-4147-A177-3AD203B41FA5}">
                      <a16:colId xmlns:a16="http://schemas.microsoft.com/office/drawing/2014/main" val="20003"/>
                    </a:ext>
                  </a:extLst>
                </a:gridCol>
              </a:tblGrid>
              <a:tr h="370840">
                <a:tc>
                  <a:txBody>
                    <a:bodyPr/>
                    <a:lstStyle/>
                    <a:p>
                      <a:pPr algn="ctr"/>
                      <a:r>
                        <a:rPr lang="es-MX" sz="1100" b="0" dirty="0">
                          <a:solidFill>
                            <a:schemeClr val="tx1"/>
                          </a:solidFill>
                          <a:latin typeface="Arial" panose="020B0604020202020204" pitchFamily="34" charset="0"/>
                          <a:cs typeface="Arial" panose="020B0604020202020204" pitchFamily="34" charset="0"/>
                        </a:rPr>
                        <a:t>Organizador de Eventos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Director</a:t>
                      </a:r>
                      <a:r>
                        <a:rPr lang="es-MX" sz="1200" b="0" baseline="0" dirty="0">
                          <a:solidFill>
                            <a:schemeClr val="tx1"/>
                          </a:solidFill>
                          <a:latin typeface="Arial" panose="020B0604020202020204" pitchFamily="34" charset="0"/>
                          <a:cs typeface="Arial" panose="020B0604020202020204" pitchFamily="34" charset="0"/>
                        </a:rPr>
                        <a:t> de Turismo</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1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Turismo</a:t>
                      </a:r>
                      <a:endParaRPr lang="es-MX" sz="12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1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3" name="Proceso 102"/>
          <p:cNvSpPr/>
          <p:nvPr/>
        </p:nvSpPr>
        <p:spPr bwMode="auto">
          <a:xfrm>
            <a:off x="2059623" y="2485412"/>
            <a:ext cx="1180805" cy="103077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rgbClr val="000000"/>
                </a:solidFill>
                <a:latin typeface="Arial" panose="020B0604020202020204" pitchFamily="34" charset="0"/>
                <a:ea typeface="Calibri" panose="020F0502020204030204" pitchFamily="34" charset="0"/>
                <a:cs typeface="Arial" panose="020B0604020202020204" pitchFamily="34" charset="0"/>
              </a:rPr>
              <a:t>Solicita al organizador de eventos, la logística del o de los eventos a desarrollar</a:t>
            </a:r>
            <a:r>
              <a:rPr lang="es-MX" dirty="0">
                <a:solidFill>
                  <a:srgbClr val="000000"/>
                </a:solidFill>
                <a:latin typeface="Arial" panose="020B0604020202020204" pitchFamily="34" charset="0"/>
                <a:ea typeface="Calibri" panose="020F0502020204030204" pitchFamily="34" charset="0"/>
                <a:cs typeface="Arial" panose="020B0604020202020204" pitchFamily="34" charset="0"/>
              </a:rPr>
              <a:t>. </a:t>
            </a:r>
          </a:p>
        </p:txBody>
      </p:sp>
      <p:cxnSp>
        <p:nvCxnSpPr>
          <p:cNvPr id="108" name="Conector recto de flecha 107"/>
          <p:cNvCxnSpPr>
            <a:stCxn id="9" idx="2"/>
          </p:cNvCxnSpPr>
          <p:nvPr/>
        </p:nvCxnSpPr>
        <p:spPr bwMode="auto">
          <a:xfrm>
            <a:off x="2564626" y="2147387"/>
            <a:ext cx="278" cy="33393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3" name="Conector recto de flecha 112"/>
          <p:cNvCxnSpPr/>
          <p:nvPr/>
        </p:nvCxnSpPr>
        <p:spPr bwMode="auto">
          <a:xfrm flipH="1">
            <a:off x="1899227" y="2742084"/>
            <a:ext cx="16039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5" name="Conector angular 114"/>
          <p:cNvCxnSpPr>
            <a:stCxn id="17" idx="3"/>
            <a:endCxn id="110" idx="1"/>
          </p:cNvCxnSpPr>
          <p:nvPr/>
        </p:nvCxnSpPr>
        <p:spPr bwMode="auto">
          <a:xfrm flipV="1">
            <a:off x="1899227" y="2805891"/>
            <a:ext cx="1613197" cy="830737"/>
          </a:xfrm>
          <a:prstGeom prst="bentConnector3">
            <a:avLst>
              <a:gd name="adj1" fmla="val 88098"/>
            </a:avLst>
          </a:prstGeom>
          <a:solidFill>
            <a:schemeClr val="accent1"/>
          </a:solidFill>
          <a:ln w="9525" cap="flat" cmpd="sng" algn="ctr">
            <a:solidFill>
              <a:schemeClr val="tx1"/>
            </a:solidFill>
            <a:prstDash val="solid"/>
            <a:round/>
            <a:headEnd type="none" w="med" len="med"/>
            <a:tailEnd type="triangle"/>
          </a:ln>
          <a:effectLst/>
        </p:spPr>
      </p:cxnSp>
      <p:cxnSp>
        <p:nvCxnSpPr>
          <p:cNvPr id="127" name="Conector angular 126"/>
          <p:cNvCxnSpPr>
            <a:stCxn id="16" idx="1"/>
            <a:endCxn id="52" idx="0"/>
          </p:cNvCxnSpPr>
          <p:nvPr/>
        </p:nvCxnSpPr>
        <p:spPr bwMode="auto">
          <a:xfrm rot="10800000" flipV="1">
            <a:off x="1208933" y="4382783"/>
            <a:ext cx="850691" cy="397096"/>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137" name="CuadroTexto 136">
            <a:extLst>
              <a:ext uri="{FF2B5EF4-FFF2-40B4-BE49-F238E27FC236}">
                <a16:creationId xmlns:a16="http://schemas.microsoft.com/office/drawing/2014/main" id="{A48961E4-33A7-40E8-8DF2-C72637099C1C}"/>
              </a:ext>
            </a:extLst>
          </p:cNvPr>
          <p:cNvSpPr txBox="1"/>
          <p:nvPr/>
        </p:nvSpPr>
        <p:spPr>
          <a:xfrm>
            <a:off x="2827238" y="5572619"/>
            <a:ext cx="441510" cy="215444"/>
          </a:xfrm>
          <a:prstGeom prst="rect">
            <a:avLst/>
          </a:prstGeom>
          <a:noFill/>
        </p:spPr>
        <p:txBody>
          <a:bodyPr wrap="square" rtlCol="0">
            <a:spAutoFit/>
          </a:bodyPr>
          <a:lstStyle/>
          <a:p>
            <a:r>
              <a:rPr lang="es-MX" sz="800" dirty="0"/>
              <a:t>8</a:t>
            </a:r>
          </a:p>
        </p:txBody>
      </p:sp>
      <p:cxnSp>
        <p:nvCxnSpPr>
          <p:cNvPr id="162" name="Conector angular 161"/>
          <p:cNvCxnSpPr>
            <a:stCxn id="12" idx="1"/>
            <a:endCxn id="96" idx="0"/>
          </p:cNvCxnSpPr>
          <p:nvPr/>
        </p:nvCxnSpPr>
        <p:spPr bwMode="auto">
          <a:xfrm rot="10800000" flipV="1">
            <a:off x="1200417" y="6318230"/>
            <a:ext cx="859207" cy="195881"/>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164" name="CuadroTexto 163">
            <a:extLst>
              <a:ext uri="{FF2B5EF4-FFF2-40B4-BE49-F238E27FC236}">
                <a16:creationId xmlns:a16="http://schemas.microsoft.com/office/drawing/2014/main" id="{41F70F89-7510-486B-9481-6DA031AA653E}"/>
              </a:ext>
            </a:extLst>
          </p:cNvPr>
          <p:cNvSpPr txBox="1"/>
          <p:nvPr/>
        </p:nvSpPr>
        <p:spPr>
          <a:xfrm rot="10800000" flipV="1">
            <a:off x="4359122" y="6978903"/>
            <a:ext cx="319134" cy="215444"/>
          </a:xfrm>
          <a:prstGeom prst="rect">
            <a:avLst/>
          </a:prstGeom>
          <a:noFill/>
        </p:spPr>
        <p:txBody>
          <a:bodyPr wrap="square" rtlCol="0">
            <a:spAutoFit/>
          </a:bodyPr>
          <a:lstStyle/>
          <a:p>
            <a:r>
              <a:rPr lang="es-MX" sz="800" dirty="0"/>
              <a:t>10</a:t>
            </a:r>
          </a:p>
        </p:txBody>
      </p:sp>
      <p:cxnSp>
        <p:nvCxnSpPr>
          <p:cNvPr id="166" name="Conector angular 165"/>
          <p:cNvCxnSpPr>
            <a:stCxn id="96" idx="2"/>
          </p:cNvCxnSpPr>
          <p:nvPr/>
        </p:nvCxnSpPr>
        <p:spPr bwMode="auto">
          <a:xfrm rot="16200000" flipH="1">
            <a:off x="2074892" y="6145271"/>
            <a:ext cx="563057" cy="2312008"/>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21224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954107"/>
          </a:xfrm>
          <a:prstGeom prst="rect">
            <a:avLst/>
          </a:prstGeom>
          <a:noFill/>
        </p:spPr>
        <p:txBody>
          <a:bodyPr wrap="square" rtlCol="0">
            <a:spAutoFit/>
          </a:bodyPr>
          <a:lstStyle/>
          <a:p>
            <a:r>
              <a:rPr lang="es-MX" sz="1400" b="1" dirty="0"/>
              <a:t>4.4 </a:t>
            </a:r>
          </a:p>
          <a:p>
            <a:endParaRPr lang="es-MX" sz="1400" b="1" dirty="0"/>
          </a:p>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Asistencia al tianguis turístico y/o ferias nacionales.</a:t>
            </a: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3171191268"/>
              </p:ext>
            </p:extLst>
          </p:nvPr>
        </p:nvGraphicFramePr>
        <p:xfrm>
          <a:off x="510169" y="2989250"/>
          <a:ext cx="5915024" cy="54451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Promover al municipio como un destino turístico.</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3215517638"/>
              </p:ext>
            </p:extLst>
          </p:nvPr>
        </p:nvGraphicFramePr>
        <p:xfrm>
          <a:off x="482174" y="3906843"/>
          <a:ext cx="5915024" cy="274320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La Secretaria de Turismo Federal emite la agenda del Tianguis Turístico.</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La Dirección de Turismo Municipal revisa constantemente las políticas de participación emitidas por la Secretaría.</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La Dirección de Turismo es la dependencia encargada de realizar el registro y organizar la participación de las autoridades municipales en el Tianguis Turístico.</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4. La Dirección de Turismo formula las actividades a desarrollar para promoción y difusión del municipio.</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5. La Dirección debe ejercer el presupuesto destinado para estas actividades de manera honesta.</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55122990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2844304661"/>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16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952074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971615065"/>
              </p:ext>
            </p:extLst>
          </p:nvPr>
        </p:nvGraphicFramePr>
        <p:xfrm>
          <a:off x="474628" y="1930833"/>
          <a:ext cx="5820407" cy="6013198"/>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722381">
                  <a:extLst>
                    <a:ext uri="{9D8B030D-6E8A-4147-A177-3AD203B41FA5}">
                      <a16:colId xmlns:a16="http://schemas.microsoft.com/office/drawing/2014/main" val="3043753496"/>
                    </a:ext>
                  </a:extLst>
                </a:gridCol>
                <a:gridCol w="3462195">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7578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a:t>
                      </a:r>
                      <a:r>
                        <a:rPr lang="es-ES" sz="115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Turismo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Consulta la invitación para participación al tianguis turístico y/o feria nacional.</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Informa al Presidente Municipal la solicitud del evento en cuestión.</a:t>
                      </a:r>
                    </a:p>
                  </a:txBody>
                  <a:tcPr marL="68580" marR="68580" marT="0" marB="0"/>
                </a:tc>
                <a:extLst>
                  <a:ext uri="{0D108BD9-81ED-4DB2-BD59-A6C34878D82A}">
                    <a16:rowId xmlns:a16="http://schemas.microsoft.com/office/drawing/2014/main" val="3935992432"/>
                  </a:ext>
                </a:extLst>
              </a:tr>
              <a:tr h="35014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1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Turismo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el correo electrónico para el llenado del formato de inscripción al tianguis turístico y/o feria nacional del municipio.</a:t>
                      </a:r>
                    </a:p>
                  </a:txBody>
                  <a:tcPr marL="68580" marR="68580" marT="0" marB="0"/>
                </a:tc>
                <a:extLst>
                  <a:ext uri="{0D108BD9-81ED-4DB2-BD59-A6C34878D82A}">
                    <a16:rowId xmlns:a16="http://schemas.microsoft.com/office/drawing/2014/main" val="3657339292"/>
                  </a:ext>
                </a:extLst>
              </a:tr>
              <a:tr h="50405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Aprueba el personal que asistirá al tianguis turístico y/o feria nacional.</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50405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Convoca al personal necesario para la organización de la logística.</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al auxiliar la redacción del oficio para la solicitud de viáticos.</a:t>
                      </a:r>
                    </a:p>
                  </a:txBody>
                  <a:tcPr marL="68580" marR="68580" marT="0" marB="0"/>
                </a:tc>
                <a:extLst>
                  <a:ext uri="{0D108BD9-81ED-4DB2-BD59-A6C34878D82A}">
                    <a16:rowId xmlns:a16="http://schemas.microsoft.com/office/drawing/2014/main" val="3905927076"/>
                  </a:ext>
                </a:extLst>
              </a:tr>
              <a:tr h="2434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de Turismo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la redacción de los oficio de viáticos.</a:t>
                      </a:r>
                    </a:p>
                  </a:txBody>
                  <a:tcPr marL="68580" marR="68580" marT="0" marB="0"/>
                </a:tc>
                <a:extLst>
                  <a:ext uri="{0D108BD9-81ED-4DB2-BD59-A6C34878D82A}">
                    <a16:rowId xmlns:a16="http://schemas.microsoft.com/office/drawing/2014/main" val="346264453"/>
                  </a:ext>
                </a:extLst>
              </a:tr>
              <a:tr h="42720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Aprueba oficios y entrega al personal de promoción y difusión.</a:t>
                      </a:r>
                    </a:p>
                  </a:txBody>
                  <a:tcPr marL="68580" marR="68580" marT="0" marB="0"/>
                </a:tc>
                <a:extLst>
                  <a:ext uri="{0D108BD9-81ED-4DB2-BD59-A6C34878D82A}">
                    <a16:rowId xmlns:a16="http://schemas.microsoft.com/office/drawing/2014/main" val="10008"/>
                  </a:ext>
                </a:extLst>
              </a:tr>
              <a:tr h="42720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Entrega oficios e invitaciones.</a:t>
                      </a:r>
                    </a:p>
                  </a:txBody>
                  <a:tcPr marL="68580" marR="68580" marT="0" marB="0"/>
                </a:tc>
                <a:extLst>
                  <a:ext uri="{0D108BD9-81ED-4DB2-BD59-A6C34878D82A}">
                    <a16:rowId xmlns:a16="http://schemas.microsoft.com/office/drawing/2014/main" val="10009"/>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1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1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las llamadas para la confirmación de participación</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13963205"/>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de Turismo</a:t>
                      </a:r>
                      <a:endParaRPr lang="es-MX" sz="1200" dirty="0">
                        <a:latin typeface="Arial" panose="020B0604020202020204" pitchFamily="34" charset="0"/>
                        <a:cs typeface="Arial" panose="020B0604020202020204" pitchFamily="34"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Envía la información a la SECTURE para la inscripción del personal que asistirá al tianguis turístico y/o ferias nacionales un día antes del</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evento.</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11"/>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Asistencia al tianguis turístico y/o ferias nacionales.</a:t>
            </a: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51908871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907975974"/>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17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017693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294784709"/>
              </p:ext>
            </p:extLst>
          </p:nvPr>
        </p:nvGraphicFramePr>
        <p:xfrm>
          <a:off x="548677" y="816431"/>
          <a:ext cx="5904656" cy="64008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a:t>
                      </a:r>
                      <a:r>
                        <a:rPr lang="es-MX" sz="1200" dirty="0">
                          <a:solidFill>
                            <a:schemeClr val="tx1"/>
                          </a:solidFill>
                        </a:rPr>
                        <a:t>Solicitud de requerimientos para la </a:t>
                      </a:r>
                      <a:r>
                        <a:rPr lang="es-ES" sz="1200" dirty="0">
                          <a:solidFill>
                            <a:srgbClr val="000000"/>
                          </a:solidFill>
                          <a:ea typeface="Calibri" panose="020F0502020204030204" pitchFamily="34" charset="0"/>
                          <a:cs typeface="Arial" panose="020B0604020202020204" pitchFamily="34" charset="0"/>
                        </a:rPr>
                        <a:t>Asistencia al tianguis turístico y/o ferias nacionales.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3230846329"/>
              </p:ext>
            </p:extLst>
          </p:nvPr>
        </p:nvGraphicFramePr>
        <p:xfrm>
          <a:off x="548679" y="1208974"/>
          <a:ext cx="5904654" cy="426720"/>
        </p:xfrm>
        <a:graphic>
          <a:graphicData uri="http://schemas.openxmlformats.org/drawingml/2006/table">
            <a:tbl>
              <a:tblPr firstRow="1" bandRow="1">
                <a:tableStyleId>{F5AB1C69-6EDB-4FF4-983F-18BD219EF322}</a:tableStyleId>
              </a:tblPr>
              <a:tblGrid>
                <a:gridCol w="1944217">
                  <a:extLst>
                    <a:ext uri="{9D8B030D-6E8A-4147-A177-3AD203B41FA5}">
                      <a16:colId xmlns:a16="http://schemas.microsoft.com/office/drawing/2014/main" val="3531676926"/>
                    </a:ext>
                  </a:extLst>
                </a:gridCol>
                <a:gridCol w="2016224">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370840">
                <a:tc>
                  <a:txBody>
                    <a:bodyPr/>
                    <a:lstStyle/>
                    <a:p>
                      <a:pPr algn="ctr"/>
                      <a:r>
                        <a:rPr lang="es-MX" sz="1100" b="0" dirty="0">
                          <a:solidFill>
                            <a:schemeClr val="tx1"/>
                          </a:solidFill>
                          <a:latin typeface="Arial" panose="020B0604020202020204" pitchFamily="34" charset="0"/>
                          <a:cs typeface="Arial" panose="020B0604020202020204" pitchFamily="34" charset="0"/>
                        </a:rPr>
                        <a:t>Director de Turismo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Auxiliar de Turismo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100" b="0" i="0" u="none" strike="noStrike" kern="1200" baseline="0" dirty="0">
                          <a:solidFill>
                            <a:schemeClr val="tx1"/>
                          </a:solidFill>
                          <a:latin typeface="Arial" panose="020B0604020202020204" pitchFamily="34" charset="0"/>
                          <a:ea typeface="+mn-ea"/>
                          <a:cs typeface="Arial" panose="020B0604020202020204" pitchFamily="34" charset="0"/>
                        </a:rPr>
                        <a:t>Diseñador, promoción marketing</a:t>
                      </a:r>
                      <a:endParaRPr lang="es-MX"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1708303231"/>
              </p:ext>
            </p:extLst>
          </p:nvPr>
        </p:nvGraphicFramePr>
        <p:xfrm>
          <a:off x="548677" y="1615467"/>
          <a:ext cx="5904656" cy="6848313"/>
        </p:xfrm>
        <a:graphic>
          <a:graphicData uri="http://schemas.openxmlformats.org/drawingml/2006/table">
            <a:tbl>
              <a:tblPr firstRow="1" bandRow="1">
                <a:tableStyleId>{F5AB1C69-6EDB-4FF4-983F-18BD219EF322}</a:tableStyleId>
              </a:tblPr>
              <a:tblGrid>
                <a:gridCol w="1945595">
                  <a:extLst>
                    <a:ext uri="{9D8B030D-6E8A-4147-A177-3AD203B41FA5}">
                      <a16:colId xmlns:a16="http://schemas.microsoft.com/office/drawing/2014/main" val="3531676926"/>
                    </a:ext>
                  </a:extLst>
                </a:gridCol>
                <a:gridCol w="2014848">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084352" y="1732044"/>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633375" y="2970202"/>
            <a:ext cx="1790175" cy="53042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Informa al Presidente Municipal la solicitud del evento.</a:t>
            </a: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633375" y="5478114"/>
            <a:ext cx="1790175" cy="55598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Solicita al auxiliar la redacción del oficio para la solicitud de viáticos.</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3328923" y="8053568"/>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526921" y="2033796"/>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2070556" y="2139156"/>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2070556" y="2742388"/>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116095" y="1732044"/>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2056930" y="3583262"/>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2070556" y="5242238"/>
            <a:ext cx="269626" cy="215444"/>
          </a:xfrm>
          <a:prstGeom prst="rect">
            <a:avLst/>
          </a:prstGeom>
          <a:noFill/>
        </p:spPr>
        <p:txBody>
          <a:bodyPr wrap="square" rtlCol="0">
            <a:spAutoFit/>
          </a:bodyPr>
          <a:lstStyle/>
          <a:p>
            <a:r>
              <a:rPr lang="es-MX" sz="8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633375" y="3758277"/>
            <a:ext cx="1790175" cy="60719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Aprueba el personal que asistirá al tianguis turístico y/o feria nacional.</a:t>
            </a:r>
            <a:endParaRPr lang="es-MX" sz="1000" dirty="0">
              <a:latin typeface="Arial" panose="020B0604020202020204" pitchFamily="34" charset="0"/>
              <a:cs typeface="Arial" panose="020B0604020202020204" pitchFamily="34" charset="0"/>
            </a:endParaRPr>
          </a:p>
        </p:txBody>
      </p:sp>
      <p:sp>
        <p:nvSpPr>
          <p:cNvPr id="65" name="CuadroTexto 64">
            <a:extLst>
              <a:ext uri="{FF2B5EF4-FFF2-40B4-BE49-F238E27FC236}">
                <a16:creationId xmlns:a16="http://schemas.microsoft.com/office/drawing/2014/main" id="{75DF6D7E-6102-40C7-9E9D-65316A0C2007}"/>
              </a:ext>
            </a:extLst>
          </p:cNvPr>
          <p:cNvSpPr txBox="1"/>
          <p:nvPr/>
        </p:nvSpPr>
        <p:spPr>
          <a:xfrm>
            <a:off x="2070556" y="4540484"/>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4116095" y="4076155"/>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3756469589"/>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18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33378" y="2341895"/>
            <a:ext cx="1790175" cy="25039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Consulta la invitación.</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633375" y="4738562"/>
            <a:ext cx="1790175" cy="37845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Verifica la disponibilidad de recursos.</a:t>
            </a:r>
            <a:endParaRPr lang="es-MX" sz="1000" dirty="0">
              <a:latin typeface="Arial" panose="020B060402020202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4556964" y="4936474"/>
            <a:ext cx="1836214" cy="36109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Entrega oficios e invitaciones.</a:t>
            </a:r>
          </a:p>
        </p:txBody>
      </p: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2030949" y="6468359"/>
            <a:ext cx="319134" cy="215444"/>
          </a:xfrm>
          <a:prstGeom prst="rect">
            <a:avLst/>
          </a:prstGeom>
          <a:noFill/>
        </p:spPr>
        <p:txBody>
          <a:bodyPr wrap="square" rtlCol="0">
            <a:spAutoFit/>
          </a:bodyPr>
          <a:lstStyle/>
          <a:p>
            <a:r>
              <a:rPr lang="es-MX" sz="800" dirty="0"/>
              <a:t>8</a:t>
            </a:r>
          </a:p>
        </p:txBody>
      </p:sp>
      <p:sp>
        <p:nvSpPr>
          <p:cNvPr id="26" name="Diagrama de flujo: decisión 25">
            <a:extLst>
              <a:ext uri="{FF2B5EF4-FFF2-40B4-BE49-F238E27FC236}">
                <a16:creationId xmlns:a16="http://schemas.microsoft.com/office/drawing/2014/main" id="{697D27A7-F6C1-4443-849C-2A8768C40B66}"/>
              </a:ext>
            </a:extLst>
          </p:cNvPr>
          <p:cNvSpPr/>
          <p:nvPr/>
        </p:nvSpPr>
        <p:spPr bwMode="auto">
          <a:xfrm>
            <a:off x="633375" y="6468359"/>
            <a:ext cx="1790175" cy="569613"/>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000" dirty="0">
                <a:solidFill>
                  <a:schemeClr val="tx1"/>
                </a:solidFill>
                <a:latin typeface="Arial" charset="0"/>
              </a:rPr>
              <a:t>¿Aprueba el oficio?</a:t>
            </a:r>
            <a:endParaRPr kumimoji="0" lang="es-MX" sz="1000" b="0" i="0" u="none" strike="noStrike" cap="none" normalizeH="0" baseline="0" dirty="0">
              <a:ln>
                <a:noFill/>
              </a:ln>
              <a:solidFill>
                <a:schemeClr val="tx1"/>
              </a:solidFill>
              <a:effectLst/>
              <a:latin typeface="Arial" charset="0"/>
            </a:endParaRPr>
          </a:p>
        </p:txBody>
      </p:sp>
      <p:sp>
        <p:nvSpPr>
          <p:cNvPr id="61" name="CuadroTexto 60">
            <a:extLst>
              <a:ext uri="{FF2B5EF4-FFF2-40B4-BE49-F238E27FC236}">
                <a16:creationId xmlns:a16="http://schemas.microsoft.com/office/drawing/2014/main" id="{AE40CA48-8E4D-4C42-8F2E-E65FA22C8A8E}"/>
              </a:ext>
            </a:extLst>
          </p:cNvPr>
          <p:cNvSpPr txBox="1"/>
          <p:nvPr/>
        </p:nvSpPr>
        <p:spPr>
          <a:xfrm>
            <a:off x="2506918" y="6550458"/>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1225440" y="7364510"/>
            <a:ext cx="316112" cy="215444"/>
          </a:xfrm>
          <a:prstGeom prst="rect">
            <a:avLst/>
          </a:prstGeom>
          <a:noFill/>
        </p:spPr>
        <p:txBody>
          <a:bodyPr wrap="none" rtlCol="0">
            <a:spAutoFit/>
          </a:bodyPr>
          <a:lstStyle/>
          <a:p>
            <a:r>
              <a:rPr lang="es-MX" sz="800" dirty="0"/>
              <a:t>No</a:t>
            </a:r>
          </a:p>
        </p:txBody>
      </p:sp>
      <p:sp>
        <p:nvSpPr>
          <p:cNvPr id="42" name="CuadroTexto 41">
            <a:extLst>
              <a:ext uri="{FF2B5EF4-FFF2-40B4-BE49-F238E27FC236}">
                <a16:creationId xmlns:a16="http://schemas.microsoft.com/office/drawing/2014/main" id="{0EC0F741-C240-444E-AE2C-6CAA6AD22C1E}"/>
              </a:ext>
            </a:extLst>
          </p:cNvPr>
          <p:cNvSpPr txBox="1"/>
          <p:nvPr/>
        </p:nvSpPr>
        <p:spPr>
          <a:xfrm rot="10800000" flipV="1">
            <a:off x="6056755" y="4724112"/>
            <a:ext cx="319134" cy="215444"/>
          </a:xfrm>
          <a:prstGeom prst="rect">
            <a:avLst/>
          </a:prstGeom>
          <a:noFill/>
        </p:spPr>
        <p:txBody>
          <a:bodyPr wrap="square" rtlCol="0">
            <a:spAutoFit/>
          </a:bodyPr>
          <a:lstStyle/>
          <a:p>
            <a:r>
              <a:rPr lang="es-MX" sz="800" dirty="0"/>
              <a:t>9</a:t>
            </a:r>
          </a:p>
        </p:txBody>
      </p:sp>
      <p:sp>
        <p:nvSpPr>
          <p:cNvPr id="6" name="Proceso 5"/>
          <p:cNvSpPr/>
          <p:nvPr/>
        </p:nvSpPr>
        <p:spPr bwMode="auto">
          <a:xfrm>
            <a:off x="2764067" y="1907509"/>
            <a:ext cx="1654520" cy="68478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Revisa el correo electrónico para el llenado del formato de inscripción.</a:t>
            </a:r>
          </a:p>
        </p:txBody>
      </p:sp>
      <p:sp>
        <p:nvSpPr>
          <p:cNvPr id="7" name="Proceso 6"/>
          <p:cNvSpPr/>
          <p:nvPr/>
        </p:nvSpPr>
        <p:spPr bwMode="auto">
          <a:xfrm>
            <a:off x="4556964" y="5749169"/>
            <a:ext cx="1836214"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Realiza las llamadas para la confirmación de participación</a:t>
            </a:r>
            <a:r>
              <a:rPr lang="es-MX" dirty="0">
                <a:solidFill>
                  <a:schemeClr val="tx1"/>
                </a:solidFill>
                <a:latin typeface="Arial" panose="020B0604020202020204" pitchFamily="34" charset="0"/>
                <a:cs typeface="Arial" panose="020B0604020202020204" pitchFamily="34" charset="0"/>
              </a:rPr>
              <a:t>.</a:t>
            </a:r>
            <a:endParaRPr lang="es-MX"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46" name="CuadroTexto 45">
            <a:extLst>
              <a:ext uri="{FF2B5EF4-FFF2-40B4-BE49-F238E27FC236}">
                <a16:creationId xmlns:a16="http://schemas.microsoft.com/office/drawing/2014/main" id="{0EC0F741-C240-444E-AE2C-6CAA6AD22C1E}"/>
              </a:ext>
            </a:extLst>
          </p:cNvPr>
          <p:cNvSpPr txBox="1"/>
          <p:nvPr/>
        </p:nvSpPr>
        <p:spPr>
          <a:xfrm rot="10800000" flipV="1">
            <a:off x="6056754" y="5478114"/>
            <a:ext cx="319134" cy="215444"/>
          </a:xfrm>
          <a:prstGeom prst="rect">
            <a:avLst/>
          </a:prstGeom>
          <a:noFill/>
        </p:spPr>
        <p:txBody>
          <a:bodyPr wrap="square" rtlCol="0">
            <a:spAutoFit/>
          </a:bodyPr>
          <a:lstStyle/>
          <a:p>
            <a:r>
              <a:rPr lang="es-MX" sz="800" dirty="0"/>
              <a:t>10</a:t>
            </a:r>
          </a:p>
        </p:txBody>
      </p:sp>
      <p:sp>
        <p:nvSpPr>
          <p:cNvPr id="8" name="Proceso 7"/>
          <p:cNvSpPr/>
          <p:nvPr/>
        </p:nvSpPr>
        <p:spPr bwMode="auto">
          <a:xfrm>
            <a:off x="2764066" y="7122055"/>
            <a:ext cx="1671990" cy="56526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Envía la información a la SECTURE para la inscripción del personal.</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cxnSp>
        <p:nvCxnSpPr>
          <p:cNvPr id="14" name="Conector recto de flecha 13"/>
          <p:cNvCxnSpPr>
            <a:stCxn id="2" idx="2"/>
          </p:cNvCxnSpPr>
          <p:nvPr/>
        </p:nvCxnSpPr>
        <p:spPr bwMode="auto">
          <a:xfrm flipH="1">
            <a:off x="1528462" y="2592289"/>
            <a:ext cx="4" cy="36554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Conector angular 30"/>
          <p:cNvCxnSpPr>
            <a:stCxn id="6" idx="2"/>
            <a:endCxn id="62" idx="3"/>
          </p:cNvCxnSpPr>
          <p:nvPr/>
        </p:nvCxnSpPr>
        <p:spPr bwMode="auto">
          <a:xfrm rot="5400000">
            <a:off x="2272647" y="2743193"/>
            <a:ext cx="1469584" cy="1167777"/>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33" name="Conector recto de flecha 32"/>
          <p:cNvCxnSpPr>
            <a:stCxn id="62" idx="2"/>
            <a:endCxn id="35" idx="0"/>
          </p:cNvCxnSpPr>
          <p:nvPr/>
        </p:nvCxnSpPr>
        <p:spPr bwMode="auto">
          <a:xfrm>
            <a:off x="1528463" y="4365469"/>
            <a:ext cx="0" cy="373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6" name="Conector recto de flecha 35"/>
          <p:cNvCxnSpPr>
            <a:stCxn id="35" idx="2"/>
            <a:endCxn id="18" idx="0"/>
          </p:cNvCxnSpPr>
          <p:nvPr/>
        </p:nvCxnSpPr>
        <p:spPr bwMode="auto">
          <a:xfrm>
            <a:off x="1528463" y="5117021"/>
            <a:ext cx="0" cy="36109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Conector angular 38"/>
          <p:cNvCxnSpPr>
            <a:stCxn id="18" idx="3"/>
          </p:cNvCxnSpPr>
          <p:nvPr/>
        </p:nvCxnSpPr>
        <p:spPr bwMode="auto">
          <a:xfrm flipV="1">
            <a:off x="2423550" y="4471239"/>
            <a:ext cx="340516" cy="1284868"/>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47" name="Conector angular 46"/>
          <p:cNvCxnSpPr>
            <a:endCxn id="26" idx="0"/>
          </p:cNvCxnSpPr>
          <p:nvPr/>
        </p:nvCxnSpPr>
        <p:spPr bwMode="auto">
          <a:xfrm rot="5400000">
            <a:off x="1658379" y="4535410"/>
            <a:ext cx="1803033" cy="2062864"/>
          </a:xfrm>
          <a:prstGeom prst="bentConnector3">
            <a:avLst>
              <a:gd name="adj1" fmla="val 86581"/>
            </a:avLst>
          </a:prstGeom>
          <a:solidFill>
            <a:schemeClr val="accent1"/>
          </a:solidFill>
          <a:ln w="9525" cap="flat" cmpd="sng" algn="ctr">
            <a:solidFill>
              <a:schemeClr val="tx1"/>
            </a:solidFill>
            <a:prstDash val="solid"/>
            <a:round/>
            <a:headEnd type="none" w="med" len="med"/>
            <a:tailEnd type="triangle"/>
          </a:ln>
          <a:effectLst/>
        </p:spPr>
      </p:cxnSp>
      <p:cxnSp>
        <p:nvCxnSpPr>
          <p:cNvPr id="69" name="Conector angular 68"/>
          <p:cNvCxnSpPr>
            <a:stCxn id="26" idx="2"/>
          </p:cNvCxnSpPr>
          <p:nvPr/>
        </p:nvCxnSpPr>
        <p:spPr bwMode="auto">
          <a:xfrm rot="16200000" flipH="1">
            <a:off x="1845457" y="6720978"/>
            <a:ext cx="1166472" cy="180046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71" name="Conector angular 70"/>
          <p:cNvCxnSpPr>
            <a:stCxn id="26" idx="3"/>
          </p:cNvCxnSpPr>
          <p:nvPr/>
        </p:nvCxnSpPr>
        <p:spPr bwMode="auto">
          <a:xfrm flipV="1">
            <a:off x="2423550" y="5113673"/>
            <a:ext cx="2133414" cy="1639493"/>
          </a:xfrm>
          <a:prstGeom prst="bentConnector3">
            <a:avLst>
              <a:gd name="adj1" fmla="val 69674"/>
            </a:avLst>
          </a:prstGeom>
          <a:solidFill>
            <a:schemeClr val="accent1"/>
          </a:solidFill>
          <a:ln w="9525" cap="flat" cmpd="sng" algn="ctr">
            <a:solidFill>
              <a:schemeClr val="tx1"/>
            </a:solidFill>
            <a:prstDash val="solid"/>
            <a:round/>
            <a:headEnd type="none" w="med" len="med"/>
            <a:tailEnd type="triangle"/>
          </a:ln>
          <a:effectLst/>
        </p:spPr>
      </p:cxnSp>
      <p:cxnSp>
        <p:nvCxnSpPr>
          <p:cNvPr id="74" name="Conector recto de flecha 73"/>
          <p:cNvCxnSpPr>
            <a:stCxn id="76" idx="2"/>
          </p:cNvCxnSpPr>
          <p:nvPr/>
        </p:nvCxnSpPr>
        <p:spPr bwMode="auto">
          <a:xfrm>
            <a:off x="5475071" y="5297567"/>
            <a:ext cx="0" cy="45160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7" name="Conector angular 76"/>
          <p:cNvCxnSpPr>
            <a:endCxn id="8" idx="3"/>
          </p:cNvCxnSpPr>
          <p:nvPr/>
        </p:nvCxnSpPr>
        <p:spPr bwMode="auto">
          <a:xfrm rot="5400000">
            <a:off x="4434130" y="6363744"/>
            <a:ext cx="1042868" cy="1039015"/>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80" name="CuadroTexto 79">
            <a:extLst>
              <a:ext uri="{FF2B5EF4-FFF2-40B4-BE49-F238E27FC236}">
                <a16:creationId xmlns:a16="http://schemas.microsoft.com/office/drawing/2014/main" id="{0EC0F741-C240-444E-AE2C-6CAA6AD22C1E}"/>
              </a:ext>
            </a:extLst>
          </p:cNvPr>
          <p:cNvSpPr txBox="1"/>
          <p:nvPr/>
        </p:nvSpPr>
        <p:spPr>
          <a:xfrm rot="10800000" flipV="1">
            <a:off x="4094310" y="6868961"/>
            <a:ext cx="319134" cy="215444"/>
          </a:xfrm>
          <a:prstGeom prst="rect">
            <a:avLst/>
          </a:prstGeom>
          <a:noFill/>
        </p:spPr>
        <p:txBody>
          <a:bodyPr wrap="square" rtlCol="0">
            <a:spAutoFit/>
          </a:bodyPr>
          <a:lstStyle/>
          <a:p>
            <a:r>
              <a:rPr lang="es-MX" sz="800" dirty="0"/>
              <a:t>11</a:t>
            </a:r>
          </a:p>
        </p:txBody>
      </p:sp>
      <p:cxnSp>
        <p:nvCxnSpPr>
          <p:cNvPr id="79" name="Conector recto de flecha 78"/>
          <p:cNvCxnSpPr>
            <a:stCxn id="8" idx="2"/>
          </p:cNvCxnSpPr>
          <p:nvPr/>
        </p:nvCxnSpPr>
        <p:spPr bwMode="auto">
          <a:xfrm>
            <a:off x="3600061" y="7687315"/>
            <a:ext cx="0" cy="36625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2" name="Conector recto de flecha 81"/>
          <p:cNvCxnSpPr>
            <a:stCxn id="2" idx="3"/>
          </p:cNvCxnSpPr>
          <p:nvPr/>
        </p:nvCxnSpPr>
        <p:spPr bwMode="auto">
          <a:xfrm flipV="1">
            <a:off x="2423553" y="2454052"/>
            <a:ext cx="340513" cy="13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3" name="Documento 82"/>
          <p:cNvSpPr/>
          <p:nvPr/>
        </p:nvSpPr>
        <p:spPr bwMode="auto">
          <a:xfrm>
            <a:off x="2759287" y="4229757"/>
            <a:ext cx="1630488"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Realiza la redacción de los oficio de viáticos</a:t>
            </a:r>
            <a:r>
              <a:rPr lang="es-MX"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7528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ACEBD-3E3A-467E-B43B-3260BEB759CE}"/>
              </a:ext>
            </a:extLst>
          </p:cNvPr>
          <p:cNvSpPr>
            <a:spLocks noChangeArrowheads="1"/>
          </p:cNvSpPr>
          <p:nvPr/>
        </p:nvSpPr>
        <p:spPr bwMode="auto">
          <a:xfrm>
            <a:off x="212304" y="2154952"/>
            <a:ext cx="6264696"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HOJA DE AUTORIZACIÓN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800" b="1" dirty="0">
                <a:solidFill>
                  <a:schemeClr val="bg1">
                    <a:lumMod val="50000"/>
                  </a:schemeClr>
                </a:solidFill>
                <a:ea typeface="Calibri" panose="020F0502020204030204" pitchFamily="34" charset="0"/>
                <a:cs typeface="Arial" panose="020B0604020202020204" pitchFamily="34" charset="0"/>
              </a:rPr>
              <a:t>El Presidente Municipal</a:t>
            </a:r>
            <a:r>
              <a:rPr kumimoji="0" lang="es-MX" altLang="es-MX" sz="1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del H. Ayuntamiento de Tlatlauquitepec emite el siguiente:</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6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2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MANUAL DE PROCEDIMIENTOS DE LA DIRECCION DE TURISMO</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Autoriza</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Lic. Porfirio Loeza Aguilar</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Presidente Municipal</a:t>
            </a: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lvl="0" eaLnBrk="0" hangingPunct="0"/>
            <a:endParaRPr lang="es-MX" altLang="es-MX" sz="1400" dirty="0">
              <a:solidFill>
                <a:schemeClr val="bg1">
                  <a:lumMod val="50000"/>
                </a:schemeClr>
              </a:solidFill>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cs typeface="Arial" panose="020B0604020202020204" pitchFamily="34" charset="0"/>
              </a:rPr>
              <a:t>				</a:t>
            </a: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es-MX" altLang="es-MX" sz="1600" b="1" dirty="0" smtClean="0">
                <a:solidFill>
                  <a:schemeClr val="bg1">
                    <a:lumMod val="50000"/>
                  </a:schemeClr>
                </a:solidFill>
                <a:cs typeface="Arial" panose="020B0604020202020204" pitchFamily="34" charset="0"/>
              </a:rPr>
              <a:t>06 NOVIEMBRE 2018</a:t>
            </a:r>
            <a:endParaRPr kumimoji="0" lang="es-MX" altLang="es-MX" sz="1600" b="0" i="0" u="none" strike="noStrike" cap="none" normalizeH="0" baseline="0" dirty="0">
              <a:ln>
                <a:noFill/>
              </a:ln>
              <a:solidFill>
                <a:schemeClr val="bg1">
                  <a:lumMod val="50000"/>
                </a:schemeClr>
              </a:solidFill>
              <a:effectLst/>
              <a:latin typeface="Arial" panose="020B0604020202020204" pitchFamily="34" charset="0"/>
            </a:endParaRPr>
          </a:p>
        </p:txBody>
      </p:sp>
      <p:sp>
        <p:nvSpPr>
          <p:cNvPr id="3" name="Line 17">
            <a:extLst>
              <a:ext uri="{FF2B5EF4-FFF2-40B4-BE49-F238E27FC236}">
                <a16:creationId xmlns:a16="http://schemas.microsoft.com/office/drawing/2014/main" id="{D8E2A30C-6912-4EE5-84CD-0E519A56CAD0}"/>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3710437B-B342-44BC-B339-FE5DA976DD7A}"/>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D9156F93-FEB0-4054-9344-F00B38E7A7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6E34649A-9B53-4809-99E4-6AF65FBE878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CuadroTexto 6">
            <a:extLst>
              <a:ext uri="{FF2B5EF4-FFF2-40B4-BE49-F238E27FC236}">
                <a16:creationId xmlns:a16="http://schemas.microsoft.com/office/drawing/2014/main" id="{A17E73D4-79CC-473D-BB0D-E927B7A1D466}"/>
              </a:ext>
            </a:extLst>
          </p:cNvPr>
          <p:cNvSpPr txBox="1"/>
          <p:nvPr/>
        </p:nvSpPr>
        <p:spPr>
          <a:xfrm>
            <a:off x="400393" y="8199792"/>
            <a:ext cx="3118931"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HATMPDT08-2618</a:t>
            </a:r>
            <a:endParaRPr lang="es-MX" sz="1600" b="1" dirty="0">
              <a:solidFill>
                <a:schemeClr val="bg1">
                  <a:lumMod val="50000"/>
                </a:schemeClr>
              </a:solidFill>
            </a:endParaRPr>
          </a:p>
        </p:txBody>
      </p:sp>
      <p:pic>
        <p:nvPicPr>
          <p:cNvPr id="8" name="Picture 2077" descr="Resultado de imagen para ayuntamiento de tlatlauquitepec">
            <a:hlinkClick r:id="rId2"/>
            <a:extLst>
              <a:ext uri="{FF2B5EF4-FFF2-40B4-BE49-F238E27FC236}">
                <a16:creationId xmlns:a16="http://schemas.microsoft.com/office/drawing/2014/main" id="{704B104E-536B-4C03-8E6D-D96CC606AD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49" y="556497"/>
            <a:ext cx="1584425" cy="1549319"/>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45DFF10-DDE9-4260-B4BB-56590F00F611}"/>
              </a:ext>
            </a:extLst>
          </p:cNvPr>
          <p:cNvSpPr txBox="1"/>
          <p:nvPr/>
        </p:nvSpPr>
        <p:spPr>
          <a:xfrm>
            <a:off x="3549549" y="6345184"/>
            <a:ext cx="2786560" cy="1138773"/>
          </a:xfrm>
          <a:prstGeom prst="rect">
            <a:avLst/>
          </a:prstGeom>
          <a:noFill/>
        </p:spPr>
        <p:txBody>
          <a:bodyPr wrap="square" rtlCol="0">
            <a:spAutoFit/>
          </a:bodyPr>
          <a:lstStyle/>
          <a:p>
            <a:pPr lvl="0" eaLnBrk="0" hangingPunct="0"/>
            <a:r>
              <a:rPr lang="es-MX" altLang="es-MX" sz="1400" dirty="0">
                <a:solidFill>
                  <a:schemeClr val="bg1">
                    <a:lumMod val="50000"/>
                  </a:schemeClr>
                </a:solidFill>
              </a:rPr>
              <a:t>Recibe</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Cristina Romero Villegas</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Director de Turismo</a:t>
            </a:r>
          </a:p>
          <a:p>
            <a:pPr lvl="0"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endParaRPr lang="es-MX" dirty="0"/>
          </a:p>
        </p:txBody>
      </p:sp>
      <p:sp>
        <p:nvSpPr>
          <p:cNvPr id="10" name="CuadroTexto 9">
            <a:extLst>
              <a:ext uri="{FF2B5EF4-FFF2-40B4-BE49-F238E27FC236}">
                <a16:creationId xmlns:a16="http://schemas.microsoft.com/office/drawing/2014/main" id="{10C52DDC-21A6-455B-8277-5B1D46079A18}"/>
              </a:ext>
            </a:extLst>
          </p:cNvPr>
          <p:cNvSpPr txBox="1"/>
          <p:nvPr/>
        </p:nvSpPr>
        <p:spPr>
          <a:xfrm>
            <a:off x="404810" y="6345184"/>
            <a:ext cx="3120924" cy="923330"/>
          </a:xfrm>
          <a:prstGeom prst="rect">
            <a:avLst/>
          </a:prstGeom>
          <a:noFill/>
        </p:spPr>
        <p:txBody>
          <a:bodyPr wrap="square" rtlCol="0">
            <a:spAutoFit/>
          </a:bodyPr>
          <a:lstStyle/>
          <a:p>
            <a:pPr lvl="0" eaLnBrk="0" hangingPunct="0"/>
            <a:r>
              <a:rPr lang="es-MX" altLang="es-MX" sz="1400" dirty="0">
                <a:solidFill>
                  <a:schemeClr val="bg1">
                    <a:lumMod val="50000"/>
                  </a:schemeClr>
                </a:solidFill>
              </a:rPr>
              <a:t>Supervisó</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Doroteo Serafín Mirón Ordoñez</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Contralor Municipal</a:t>
            </a:r>
          </a:p>
          <a:p>
            <a:endParaRPr lang="es-MX" dirty="0"/>
          </a:p>
        </p:txBody>
      </p:sp>
    </p:spTree>
    <p:extLst>
      <p:ext uri="{BB962C8B-B14F-4D97-AF65-F5344CB8AC3E}">
        <p14:creationId xmlns:p14="http://schemas.microsoft.com/office/powerpoint/2010/main" val="95131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4.5 </a:t>
            </a:r>
          </a:p>
          <a:p>
            <a:endParaRPr lang="es-MX" sz="1400" b="1" dirty="0"/>
          </a:p>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Integración de la carpeta del Programa Pueblo Mágico.</a:t>
            </a:r>
            <a:endParaRPr lang="es-MX" sz="1400" dirty="0">
              <a:ea typeface="Calibri" panose="020F0502020204030204" pitchFamily="34" charset="0"/>
              <a:cs typeface="Arial" panose="020B0604020202020204" pitchFamily="34" charset="0"/>
            </a:endParaRPr>
          </a:p>
          <a:p>
            <a:pPr algn="just">
              <a:spcAft>
                <a:spcPts val="0"/>
              </a:spcAft>
            </a:pP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3357273371"/>
              </p:ext>
            </p:extLst>
          </p:nvPr>
        </p:nvGraphicFramePr>
        <p:xfrm>
          <a:off x="510169" y="2989250"/>
          <a:ext cx="5915024" cy="54451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Recopilar y tener la información actualizada del</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Municipio para la integración de dicha carpeta.</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036656277"/>
              </p:ext>
            </p:extLst>
          </p:nvPr>
        </p:nvGraphicFramePr>
        <p:xfrm>
          <a:off x="482174" y="3906843"/>
          <a:ext cx="5915024" cy="128016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Colocar información veraz y actualizada.</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Realizar estudios completos acerca de Tlatlauquitepec.</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Respetar los formatos previamente establecidos.</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4. Segmentar la información de manera correcta.</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55122990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1810284762"/>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19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300743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4034146545"/>
              </p:ext>
            </p:extLst>
          </p:nvPr>
        </p:nvGraphicFramePr>
        <p:xfrm>
          <a:off x="474628" y="1930833"/>
          <a:ext cx="5820407" cy="4445353"/>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722381">
                  <a:extLst>
                    <a:ext uri="{9D8B030D-6E8A-4147-A177-3AD203B41FA5}">
                      <a16:colId xmlns:a16="http://schemas.microsoft.com/office/drawing/2014/main" val="3043753496"/>
                    </a:ext>
                  </a:extLst>
                </a:gridCol>
                <a:gridCol w="3462195">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7578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SECTUR</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Envía al correo electrónico de la Dirección de Turismo el requerimiento para la actualización de la carpeta del Programa Pueblo Mágico.</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al Auxiliar la elaboración de solicitudes y oficios para la integración de la carpeta de pueblo mágico.</a:t>
                      </a:r>
                    </a:p>
                  </a:txBody>
                  <a:tcPr marL="68580" marR="68580" marT="0" marB="0"/>
                </a:tc>
                <a:extLst>
                  <a:ext uri="{0D108BD9-81ED-4DB2-BD59-A6C34878D82A}">
                    <a16:rowId xmlns:a16="http://schemas.microsoft.com/office/drawing/2014/main" val="3935992432"/>
                  </a:ext>
                </a:extLst>
              </a:tr>
              <a:tr h="35014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1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Turismo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las solicitudes y oficios de acuerdo a lo</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requerido por la SECTURE.</a:t>
                      </a:r>
                    </a:p>
                  </a:txBody>
                  <a:tcPr marL="68580" marR="68580" marT="0" marB="0"/>
                </a:tc>
                <a:extLst>
                  <a:ext uri="{0D108BD9-81ED-4DB2-BD59-A6C34878D82A}">
                    <a16:rowId xmlns:a16="http://schemas.microsoft.com/office/drawing/2014/main" val="3657339292"/>
                  </a:ext>
                </a:extLst>
              </a:tr>
              <a:tr h="50405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Turismo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Turna la información completa para validación con el Director de Turismo.</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33270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E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y aprueba la información solicitada.</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Turismo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Envía la información vía correo electrónico a la SECTURE para revisión.</a:t>
                      </a:r>
                    </a:p>
                  </a:txBody>
                  <a:tcPr marL="68580" marR="68580" marT="0" marB="0"/>
                </a:tc>
                <a:extLst>
                  <a:ext uri="{0D108BD9-81ED-4DB2-BD59-A6C34878D82A}">
                    <a16:rowId xmlns:a16="http://schemas.microsoft.com/office/drawing/2014/main" val="3905927076"/>
                  </a:ext>
                </a:extLst>
              </a:tr>
              <a:tr h="2434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SECTUR</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Analiza la información enviada:</a:t>
                      </a:r>
                    </a:p>
                  </a:txBody>
                  <a:tcPr marL="68580" marR="68580" marT="0" marB="0"/>
                </a:tc>
                <a:extLst>
                  <a:ext uri="{0D108BD9-81ED-4DB2-BD59-A6C34878D82A}">
                    <a16:rowId xmlns:a16="http://schemas.microsoft.com/office/drawing/2014/main" val="346264453"/>
                  </a:ext>
                </a:extLst>
              </a:tr>
              <a:tr h="26060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Turismo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está incompleta. Solventa observaciones.</a:t>
                      </a:r>
                    </a:p>
                  </a:txBody>
                  <a:tcPr marL="68580" marR="68580" marT="0" marB="0"/>
                </a:tc>
                <a:extLst>
                  <a:ext uri="{0D108BD9-81ED-4DB2-BD59-A6C34878D82A}">
                    <a16:rowId xmlns:a16="http://schemas.microsoft.com/office/drawing/2014/main" val="10008"/>
                  </a:ext>
                </a:extLst>
              </a:tr>
              <a:tr h="2880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SECTUR</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Notifica aprobación de la información.</a:t>
                      </a:r>
                    </a:p>
                  </a:txBody>
                  <a:tcPr marL="68580" marR="68580" marT="0" marB="0"/>
                </a:tc>
                <a:extLst>
                  <a:ext uri="{0D108BD9-81ED-4DB2-BD59-A6C34878D82A}">
                    <a16:rowId xmlns:a16="http://schemas.microsoft.com/office/drawing/2014/main" val="10009"/>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just">
              <a:spcAft>
                <a:spcPts val="0"/>
              </a:spcAft>
            </a:pPr>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Integración de la carpeta del Programa Pueblo Mágico.</a:t>
            </a:r>
            <a:endParaRPr lang="es-MX" sz="1400" dirty="0">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51908871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393718078"/>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20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484945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1327823050"/>
              </p:ext>
            </p:extLst>
          </p:nvPr>
        </p:nvGraphicFramePr>
        <p:xfrm>
          <a:off x="548677" y="816431"/>
          <a:ext cx="5904656" cy="82296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a:t>
                      </a:r>
                      <a:r>
                        <a:rPr lang="es-MX" sz="1200" dirty="0">
                          <a:solidFill>
                            <a:schemeClr val="tx1"/>
                          </a:solidFill>
                        </a:rPr>
                        <a:t>Solicitud para la </a:t>
                      </a:r>
                      <a:r>
                        <a:rPr lang="es-ES" sz="1200" dirty="0">
                          <a:solidFill>
                            <a:srgbClr val="000000"/>
                          </a:solidFill>
                          <a:ea typeface="Calibri" panose="020F0502020204030204" pitchFamily="34" charset="0"/>
                          <a:cs typeface="Arial" panose="020B0604020202020204" pitchFamily="34" charset="0"/>
                        </a:rPr>
                        <a:t>Integración de la carpeta del Programa Pueblo Mágico.</a:t>
                      </a:r>
                      <a:endParaRPr lang="es-MX" sz="1200" dirty="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2976312401"/>
              </p:ext>
            </p:extLst>
          </p:nvPr>
        </p:nvGraphicFramePr>
        <p:xfrm>
          <a:off x="548679" y="1208974"/>
          <a:ext cx="5904654" cy="370840"/>
        </p:xfrm>
        <a:graphic>
          <a:graphicData uri="http://schemas.openxmlformats.org/drawingml/2006/table">
            <a:tbl>
              <a:tblPr firstRow="1" bandRow="1">
                <a:tableStyleId>{F5AB1C69-6EDB-4FF4-983F-18BD219EF322}</a:tableStyleId>
              </a:tblPr>
              <a:tblGrid>
                <a:gridCol w="1944217">
                  <a:extLst>
                    <a:ext uri="{9D8B030D-6E8A-4147-A177-3AD203B41FA5}">
                      <a16:colId xmlns:a16="http://schemas.microsoft.com/office/drawing/2014/main" val="3531676926"/>
                    </a:ext>
                  </a:extLst>
                </a:gridCol>
                <a:gridCol w="2016224">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370840">
                <a:tc>
                  <a:txBody>
                    <a:bodyPr/>
                    <a:lstStyle/>
                    <a:p>
                      <a:pPr algn="ctr"/>
                      <a:r>
                        <a:rPr lang="es-MX" sz="1100" b="0" dirty="0">
                          <a:solidFill>
                            <a:schemeClr val="tx1"/>
                          </a:solidFill>
                          <a:latin typeface="Arial" panose="020B0604020202020204" pitchFamily="34" charset="0"/>
                          <a:cs typeface="Arial" panose="020B0604020202020204" pitchFamily="34" charset="0"/>
                        </a:rPr>
                        <a:t>Director de Turismo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Auxiliar de Turismo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i="0" u="none" strike="noStrike" kern="1200" baseline="0" dirty="0">
                          <a:solidFill>
                            <a:schemeClr val="tx1"/>
                          </a:solidFill>
                          <a:latin typeface="Arial" panose="020B0604020202020204" pitchFamily="34" charset="0"/>
                          <a:ea typeface="+mn-ea"/>
                          <a:cs typeface="Arial" panose="020B0604020202020204" pitchFamily="34" charset="0"/>
                        </a:rPr>
                        <a:t>SECTUR</a:t>
                      </a:r>
                      <a:endParaRPr lang="es-MX"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3212727286"/>
              </p:ext>
            </p:extLst>
          </p:nvPr>
        </p:nvGraphicFramePr>
        <p:xfrm>
          <a:off x="548677" y="1615467"/>
          <a:ext cx="5904656" cy="6848313"/>
        </p:xfrm>
        <a:graphic>
          <a:graphicData uri="http://schemas.openxmlformats.org/drawingml/2006/table">
            <a:tbl>
              <a:tblPr firstRow="1" bandRow="1">
                <a:tableStyleId>{F5AB1C69-6EDB-4FF4-983F-18BD219EF322}</a:tableStyleId>
              </a:tblPr>
              <a:tblGrid>
                <a:gridCol w="1945595">
                  <a:extLst>
                    <a:ext uri="{9D8B030D-6E8A-4147-A177-3AD203B41FA5}">
                      <a16:colId xmlns:a16="http://schemas.microsoft.com/office/drawing/2014/main" val="3531676926"/>
                    </a:ext>
                  </a:extLst>
                </a:gridCol>
                <a:gridCol w="2014848">
                  <a:extLst>
                    <a:ext uri="{9D8B030D-6E8A-4147-A177-3AD203B41FA5}">
                      <a16:colId xmlns:a16="http://schemas.microsoft.com/office/drawing/2014/main" val="4179167614"/>
                    </a:ext>
                  </a:extLst>
                </a:gridCol>
                <a:gridCol w="1944213">
                  <a:extLst>
                    <a:ext uri="{9D8B030D-6E8A-4147-A177-3AD203B41FA5}">
                      <a16:colId xmlns:a16="http://schemas.microsoft.com/office/drawing/2014/main" val="245987141"/>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5146819" y="1753441"/>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633375" y="2045929"/>
            <a:ext cx="1695855" cy="82508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Solicita al Auxiliar la elaboración de solicitudes y oficios para la integración de la carpeta de pueblo mágico.</a:t>
            </a:r>
          </a:p>
          <a:p>
            <a:pPr algn="just"/>
            <a:r>
              <a:rPr lang="es-MX" sz="1000" dirty="0">
                <a:solidFill>
                  <a:schemeClr val="tx1"/>
                </a:solidFill>
                <a:latin typeface="Arial" panose="020B0604020202020204" pitchFamily="34" charset="0"/>
                <a:cs typeface="Arial" panose="020B0604020202020204" pitchFamily="34" charset="0"/>
              </a:rPr>
              <a:t>.</a:t>
            </a: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2690370" y="5724431"/>
            <a:ext cx="1646727" cy="55598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Envía la información vía correo electrónico a la SECTURE para revisión.</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5365996" y="8070676"/>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55" name="CuadroTexto 54">
            <a:extLst>
              <a:ext uri="{FF2B5EF4-FFF2-40B4-BE49-F238E27FC236}">
                <a16:creationId xmlns:a16="http://schemas.microsoft.com/office/drawing/2014/main" id="{C5D463C6-A0F7-44F7-B74C-ADD0ABA1C190}"/>
              </a:ext>
            </a:extLst>
          </p:cNvPr>
          <p:cNvSpPr txBox="1"/>
          <p:nvPr/>
        </p:nvSpPr>
        <p:spPr>
          <a:xfrm>
            <a:off x="6027499" y="2118990"/>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2086856" y="1839766"/>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121954" y="3172831"/>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121798" y="4412908"/>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4107683" y="5544945"/>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1965669" y="4077283"/>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6053458" y="4708475"/>
            <a:ext cx="242374" cy="215444"/>
          </a:xfrm>
          <a:prstGeom prst="rect">
            <a:avLst/>
          </a:prstGeom>
          <a:noFill/>
        </p:spPr>
        <p:txBody>
          <a:bodyPr wrap="non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342197453"/>
              </p:ext>
            </p:extLst>
          </p:nvPr>
        </p:nvGraphicFramePr>
        <p:xfrm>
          <a:off x="5146820" y="8912203"/>
          <a:ext cx="1346056" cy="370840"/>
        </p:xfrm>
        <a:graphic>
          <a:graphicData uri="http://schemas.openxmlformats.org/drawingml/2006/table">
            <a:tbl>
              <a:tblPr firstRow="1" bandRow="1">
                <a:tableStyleId>{F5AB1C69-6EDB-4FF4-983F-18BD219EF322}</a:tableStyleId>
              </a:tblPr>
              <a:tblGrid>
                <a:gridCol w="1346056">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21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4863623" y="2356945"/>
            <a:ext cx="1480793" cy="117722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Envía al correo electrónico de la Dirección de Turismo el requerimiento para la actualización de la carpeta del Programa Pueblo Mágico.</a:t>
            </a:r>
            <a:endParaRPr lang="es-MX"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633375" y="4272923"/>
            <a:ext cx="1530470" cy="37845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Revisa y aprueba la información solicitada.</a:t>
            </a:r>
            <a:endParaRPr lang="es-MX" sz="1000" dirty="0">
              <a:latin typeface="Arial" panose="020B060402020202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4863624" y="4936474"/>
            <a:ext cx="1529554" cy="36109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Analiza la información enviada.</a:t>
            </a:r>
          </a:p>
        </p:txBody>
      </p: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4082929" y="6417405"/>
            <a:ext cx="319134" cy="215444"/>
          </a:xfrm>
          <a:prstGeom prst="rect">
            <a:avLst/>
          </a:prstGeom>
          <a:noFill/>
        </p:spPr>
        <p:txBody>
          <a:bodyPr wrap="square" rtlCol="0">
            <a:spAutoFit/>
          </a:bodyPr>
          <a:lstStyle/>
          <a:p>
            <a:r>
              <a:rPr lang="es-MX" sz="800" dirty="0"/>
              <a:t>8</a:t>
            </a:r>
          </a:p>
        </p:txBody>
      </p:sp>
      <p:sp>
        <p:nvSpPr>
          <p:cNvPr id="10" name="Proceso 9"/>
          <p:cNvSpPr/>
          <p:nvPr/>
        </p:nvSpPr>
        <p:spPr bwMode="auto">
          <a:xfrm>
            <a:off x="2690371" y="4578639"/>
            <a:ext cx="1646726" cy="685646"/>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Turna la información completa para validación con el Director de Turismo.</a:t>
            </a:r>
            <a:endParaRPr lang="es-MX" sz="1000" dirty="0">
              <a:latin typeface="Arial" panose="020B0604020202020204" pitchFamily="34" charset="0"/>
              <a:cs typeface="Arial" panose="020B0604020202020204" pitchFamily="34" charset="0"/>
            </a:endParaRPr>
          </a:p>
        </p:txBody>
      </p:sp>
      <p:sp>
        <p:nvSpPr>
          <p:cNvPr id="42" name="CuadroTexto 41">
            <a:extLst>
              <a:ext uri="{FF2B5EF4-FFF2-40B4-BE49-F238E27FC236}">
                <a16:creationId xmlns:a16="http://schemas.microsoft.com/office/drawing/2014/main" id="{0EC0F741-C240-444E-AE2C-6CAA6AD22C1E}"/>
              </a:ext>
            </a:extLst>
          </p:cNvPr>
          <p:cNvSpPr txBox="1"/>
          <p:nvPr/>
        </p:nvSpPr>
        <p:spPr>
          <a:xfrm rot="10800000" flipV="1">
            <a:off x="6027499" y="6885840"/>
            <a:ext cx="319134" cy="215444"/>
          </a:xfrm>
          <a:prstGeom prst="rect">
            <a:avLst/>
          </a:prstGeom>
          <a:noFill/>
        </p:spPr>
        <p:txBody>
          <a:bodyPr wrap="square" rtlCol="0">
            <a:spAutoFit/>
          </a:bodyPr>
          <a:lstStyle/>
          <a:p>
            <a:r>
              <a:rPr lang="es-MX" sz="800" dirty="0"/>
              <a:t>9</a:t>
            </a:r>
          </a:p>
        </p:txBody>
      </p:sp>
      <p:sp>
        <p:nvSpPr>
          <p:cNvPr id="7" name="Proceso 6"/>
          <p:cNvSpPr/>
          <p:nvPr/>
        </p:nvSpPr>
        <p:spPr bwMode="auto">
          <a:xfrm>
            <a:off x="4863622" y="7101285"/>
            <a:ext cx="1529555" cy="42681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Notifica aprobación de la información.</a:t>
            </a:r>
          </a:p>
        </p:txBody>
      </p:sp>
      <p:sp>
        <p:nvSpPr>
          <p:cNvPr id="8" name="Proceso 7"/>
          <p:cNvSpPr/>
          <p:nvPr/>
        </p:nvSpPr>
        <p:spPr bwMode="auto">
          <a:xfrm>
            <a:off x="2690370" y="6603210"/>
            <a:ext cx="1646727" cy="56526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Si está incompleta. Solventa observaciones.</a:t>
            </a:r>
          </a:p>
        </p:txBody>
      </p:sp>
      <p:sp>
        <p:nvSpPr>
          <p:cNvPr id="11" name="Documento 10"/>
          <p:cNvSpPr/>
          <p:nvPr/>
        </p:nvSpPr>
        <p:spPr bwMode="auto">
          <a:xfrm>
            <a:off x="2717602" y="3395219"/>
            <a:ext cx="1646726" cy="739643"/>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Elabora las solicitudes y oficios de acuerdo a lo</a:t>
            </a:r>
          </a:p>
          <a:p>
            <a:pPr algn="just"/>
            <a:r>
              <a:rPr lang="es-MX" sz="1000" dirty="0">
                <a:solidFill>
                  <a:schemeClr val="tx1"/>
                </a:solidFill>
                <a:latin typeface="Arial" panose="020B0604020202020204" pitchFamily="34" charset="0"/>
                <a:cs typeface="Arial" panose="020B0604020202020204" pitchFamily="34" charset="0"/>
              </a:rPr>
              <a:t>requerido por la SECTURE</a:t>
            </a:r>
            <a:endParaRPr kumimoji="0" lang="es-MX" sz="1000" b="0" i="0" u="none" strike="noStrike" cap="none" normalizeH="0" baseline="0" dirty="0">
              <a:ln>
                <a:noFill/>
              </a:ln>
              <a:solidFill>
                <a:schemeClr val="tx1"/>
              </a:solidFill>
              <a:effectLst/>
              <a:latin typeface="Arial" charset="0"/>
            </a:endParaRPr>
          </a:p>
        </p:txBody>
      </p:sp>
      <p:cxnSp>
        <p:nvCxnSpPr>
          <p:cNvPr id="29" name="Conector recto de flecha 28"/>
          <p:cNvCxnSpPr/>
          <p:nvPr/>
        </p:nvCxnSpPr>
        <p:spPr bwMode="auto">
          <a:xfrm>
            <a:off x="5604019" y="2055210"/>
            <a:ext cx="1" cy="27922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8" name="Conector angular 37"/>
          <p:cNvCxnSpPr>
            <a:stCxn id="2" idx="1"/>
          </p:cNvCxnSpPr>
          <p:nvPr/>
        </p:nvCxnSpPr>
        <p:spPr bwMode="auto">
          <a:xfrm rot="10800000">
            <a:off x="2329239" y="2356945"/>
            <a:ext cx="2534385" cy="588614"/>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p:spPr>
      </p:cxnSp>
      <p:cxnSp>
        <p:nvCxnSpPr>
          <p:cNvPr id="48" name="Conector angular 47"/>
          <p:cNvCxnSpPr>
            <a:stCxn id="17" idx="2"/>
            <a:endCxn id="11" idx="0"/>
          </p:cNvCxnSpPr>
          <p:nvPr/>
        </p:nvCxnSpPr>
        <p:spPr bwMode="auto">
          <a:xfrm rot="16200000" flipH="1">
            <a:off x="2249030" y="2103283"/>
            <a:ext cx="524209" cy="2059662"/>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52" name="Conector recto de flecha 51"/>
          <p:cNvCxnSpPr>
            <a:stCxn id="11" idx="2"/>
          </p:cNvCxnSpPr>
          <p:nvPr/>
        </p:nvCxnSpPr>
        <p:spPr bwMode="auto">
          <a:xfrm flipH="1">
            <a:off x="3540337" y="4085963"/>
            <a:ext cx="628" cy="49267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4" name="Conector angular 53"/>
          <p:cNvCxnSpPr>
            <a:stCxn id="10" idx="1"/>
            <a:endCxn id="35" idx="3"/>
          </p:cNvCxnSpPr>
          <p:nvPr/>
        </p:nvCxnSpPr>
        <p:spPr bwMode="auto">
          <a:xfrm rot="10800000">
            <a:off x="2163845" y="4462154"/>
            <a:ext cx="526526" cy="459309"/>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67" name="Conector angular 66"/>
          <p:cNvCxnSpPr>
            <a:stCxn id="35" idx="2"/>
            <a:endCxn id="18" idx="1"/>
          </p:cNvCxnSpPr>
          <p:nvPr/>
        </p:nvCxnSpPr>
        <p:spPr bwMode="auto">
          <a:xfrm rot="16200000" flipH="1">
            <a:off x="1368969" y="4681023"/>
            <a:ext cx="1351042" cy="1291760"/>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73" name="Conector angular 72"/>
          <p:cNvCxnSpPr>
            <a:stCxn id="18" idx="3"/>
            <a:endCxn id="76" idx="1"/>
          </p:cNvCxnSpPr>
          <p:nvPr/>
        </p:nvCxnSpPr>
        <p:spPr bwMode="auto">
          <a:xfrm flipV="1">
            <a:off x="4337097" y="5117021"/>
            <a:ext cx="526527" cy="885403"/>
          </a:xfrm>
          <a:prstGeom prst="bentConnector3">
            <a:avLst>
              <a:gd name="adj1" fmla="val 50000"/>
            </a:avLst>
          </a:prstGeom>
          <a:solidFill>
            <a:schemeClr val="accent1"/>
          </a:solidFill>
          <a:ln w="9525" cap="flat" cmpd="sng" algn="ctr">
            <a:solidFill>
              <a:schemeClr val="tx1"/>
            </a:solidFill>
            <a:prstDash val="solid"/>
            <a:round/>
            <a:headEnd type="none" w="med" len="med"/>
            <a:tailEnd type="triangle"/>
          </a:ln>
          <a:effectLst/>
        </p:spPr>
      </p:cxnSp>
      <p:cxnSp>
        <p:nvCxnSpPr>
          <p:cNvPr id="83" name="Conector angular 82"/>
          <p:cNvCxnSpPr>
            <a:stCxn id="76" idx="2"/>
            <a:endCxn id="8" idx="0"/>
          </p:cNvCxnSpPr>
          <p:nvPr/>
        </p:nvCxnSpPr>
        <p:spPr bwMode="auto">
          <a:xfrm rot="5400000">
            <a:off x="3918247" y="4893055"/>
            <a:ext cx="1305643" cy="2114667"/>
          </a:xfrm>
          <a:prstGeom prst="bentConnector3">
            <a:avLst>
              <a:gd name="adj1" fmla="val 82099"/>
            </a:avLst>
          </a:prstGeom>
          <a:solidFill>
            <a:schemeClr val="accent1"/>
          </a:solidFill>
          <a:ln w="9525" cap="flat" cmpd="sng" algn="ctr">
            <a:solidFill>
              <a:schemeClr val="tx1"/>
            </a:solidFill>
            <a:prstDash val="solid"/>
            <a:round/>
            <a:headEnd type="none" w="med" len="med"/>
            <a:tailEnd type="triangle"/>
          </a:ln>
          <a:effectLst/>
        </p:spPr>
      </p:cxnSp>
      <p:cxnSp>
        <p:nvCxnSpPr>
          <p:cNvPr id="89" name="Conector recto de flecha 88"/>
          <p:cNvCxnSpPr>
            <a:stCxn id="7" idx="2"/>
          </p:cNvCxnSpPr>
          <p:nvPr/>
        </p:nvCxnSpPr>
        <p:spPr bwMode="auto">
          <a:xfrm flipH="1">
            <a:off x="5628398" y="7528100"/>
            <a:ext cx="2" cy="5425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3" name="Conector angular 102"/>
          <p:cNvCxnSpPr>
            <a:stCxn id="8" idx="3"/>
            <a:endCxn id="7" idx="0"/>
          </p:cNvCxnSpPr>
          <p:nvPr/>
        </p:nvCxnSpPr>
        <p:spPr bwMode="auto">
          <a:xfrm>
            <a:off x="4337097" y="6885840"/>
            <a:ext cx="1291303" cy="215445"/>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737002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Line 17">
            <a:extLst>
              <a:ext uri="{FF2B5EF4-FFF2-40B4-BE49-F238E27FC236}">
                <a16:creationId xmlns:a16="http://schemas.microsoft.com/office/drawing/2014/main" id="{CCC65B19-3D39-4595-B43F-3F8B72C4C58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4252BA1A-442A-4C96-BAA8-0C7A64931180}"/>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3DB75DBF-EC42-49C4-90FF-91E2513FA22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40A4A71D-5214-47A7-9160-74CB26C05B29}"/>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 name="CuadroTexto 1">
            <a:extLst>
              <a:ext uri="{FF2B5EF4-FFF2-40B4-BE49-F238E27FC236}">
                <a16:creationId xmlns:a16="http://schemas.microsoft.com/office/drawing/2014/main" id="{EC5DCBCE-53F0-4411-B2FC-E8E67258317A}"/>
              </a:ext>
            </a:extLst>
          </p:cNvPr>
          <p:cNvSpPr txBox="1"/>
          <p:nvPr/>
        </p:nvSpPr>
        <p:spPr>
          <a:xfrm>
            <a:off x="2855948" y="3390156"/>
            <a:ext cx="1340431" cy="523220"/>
          </a:xfrm>
          <a:prstGeom prst="rect">
            <a:avLst/>
          </a:prstGeom>
          <a:noFill/>
        </p:spPr>
        <p:txBody>
          <a:bodyPr wrap="none" rtlCol="0">
            <a:spAutoFit/>
          </a:bodyPr>
          <a:lstStyle/>
          <a:p>
            <a:r>
              <a:rPr lang="es-MX" sz="1400" b="1" dirty="0"/>
              <a:t>6.</a:t>
            </a:r>
          </a:p>
          <a:p>
            <a:r>
              <a:rPr lang="es-MX" sz="1400" b="1" dirty="0"/>
              <a:t>SIMBOLOGIA</a:t>
            </a:r>
          </a:p>
        </p:txBody>
      </p:sp>
      <p:graphicFrame>
        <p:nvGraphicFramePr>
          <p:cNvPr id="7" name="Tabla 6">
            <a:extLst>
              <a:ext uri="{FF2B5EF4-FFF2-40B4-BE49-F238E27FC236}">
                <a16:creationId xmlns:a16="http://schemas.microsoft.com/office/drawing/2014/main" id="{1B1FF094-004E-45EB-9757-55956564F1BD}"/>
              </a:ext>
            </a:extLst>
          </p:cNvPr>
          <p:cNvGraphicFramePr>
            <a:graphicFrameLocks noGrp="1"/>
          </p:cNvGraphicFramePr>
          <p:nvPr>
            <p:extLst>
              <p:ext uri="{D42A27DB-BD31-4B8C-83A1-F6EECF244321}">
                <p14:modId xmlns:p14="http://schemas.microsoft.com/office/powerpoint/2010/main" val="123059745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2DEADEC9-4D2F-4E20-85D0-4C00551A9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2F85283-D1DD-458A-B0DC-7B1E93453CB8}"/>
              </a:ext>
            </a:extLst>
          </p:cNvPr>
          <p:cNvGraphicFramePr>
            <a:graphicFrameLocks noGrp="1"/>
          </p:cNvGraphicFramePr>
          <p:nvPr>
            <p:extLst>
              <p:ext uri="{D42A27DB-BD31-4B8C-83A1-F6EECF244321}">
                <p14:modId xmlns:p14="http://schemas.microsoft.com/office/powerpoint/2010/main" val="492122010"/>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22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2" name="AutoShape 8">
            <a:extLst>
              <a:ext uri="{FF2B5EF4-FFF2-40B4-BE49-F238E27FC236}">
                <a16:creationId xmlns:a16="http://schemas.microsoft.com/office/drawing/2014/main" id="{37ECB7D8-6FB9-44C4-8687-B58A7C03E649}"/>
              </a:ext>
            </a:extLst>
          </p:cNvPr>
          <p:cNvSpPr>
            <a:spLocks noChangeArrowheads="1"/>
          </p:cNvSpPr>
          <p:nvPr/>
        </p:nvSpPr>
        <p:spPr bwMode="auto">
          <a:xfrm>
            <a:off x="964704" y="3068825"/>
            <a:ext cx="1195387" cy="533400"/>
          </a:xfrm>
          <a:prstGeom prst="flowChartProcess">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3" name="AutoShape 9">
            <a:extLst>
              <a:ext uri="{FF2B5EF4-FFF2-40B4-BE49-F238E27FC236}">
                <a16:creationId xmlns:a16="http://schemas.microsoft.com/office/drawing/2014/main" id="{35A73776-19EF-4AA1-9A0B-28031303618A}"/>
              </a:ext>
            </a:extLst>
          </p:cNvPr>
          <p:cNvSpPr>
            <a:spLocks noChangeArrowheads="1"/>
          </p:cNvSpPr>
          <p:nvPr/>
        </p:nvSpPr>
        <p:spPr bwMode="auto">
          <a:xfrm>
            <a:off x="1040904" y="4135625"/>
            <a:ext cx="1119187" cy="685800"/>
          </a:xfrm>
          <a:prstGeom prst="flowChartDocument">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4" name="Text Box 10">
            <a:extLst>
              <a:ext uri="{FF2B5EF4-FFF2-40B4-BE49-F238E27FC236}">
                <a16:creationId xmlns:a16="http://schemas.microsoft.com/office/drawing/2014/main" id="{38A32B93-EC6A-4B88-9154-753688DBE7F1}"/>
              </a:ext>
            </a:extLst>
          </p:cNvPr>
          <p:cNvSpPr txBox="1">
            <a:spLocks noChangeArrowheads="1"/>
          </p:cNvSpPr>
          <p:nvPr/>
        </p:nvSpPr>
        <p:spPr bwMode="auto">
          <a:xfrm>
            <a:off x="2564904" y="3068825"/>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la operación o la ACTIVIDAD que se lleva a cabo en un procedimiento, describiéndola dentro del símbolo en forma breve y cuidando que el verbo se conjugue en tiempo presente.</a:t>
            </a:r>
          </a:p>
        </p:txBody>
      </p:sp>
      <p:sp>
        <p:nvSpPr>
          <p:cNvPr id="185355" name="Text Box 11">
            <a:extLst>
              <a:ext uri="{FF2B5EF4-FFF2-40B4-BE49-F238E27FC236}">
                <a16:creationId xmlns:a16="http://schemas.microsoft.com/office/drawing/2014/main" id="{5011D599-B7F8-42B4-B940-93001233C62C}"/>
              </a:ext>
            </a:extLst>
          </p:cNvPr>
          <p:cNvSpPr txBox="1">
            <a:spLocks noChangeArrowheads="1"/>
          </p:cNvSpPr>
          <p:nvPr/>
        </p:nvSpPr>
        <p:spPr bwMode="auto">
          <a:xfrm>
            <a:off x="2564904" y="4135625"/>
            <a:ext cx="3505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símbolo DOCUMENTO representa cualquier tipo de documento que entre, se utilice, se envíe, se reciba, se genere o salga del procedimiento.  Se incluirán las copias que sean utilizadas.</a:t>
            </a:r>
          </a:p>
        </p:txBody>
      </p:sp>
      <p:sp>
        <p:nvSpPr>
          <p:cNvPr id="185356" name="Text Box 12">
            <a:extLst>
              <a:ext uri="{FF2B5EF4-FFF2-40B4-BE49-F238E27FC236}">
                <a16:creationId xmlns:a16="http://schemas.microsoft.com/office/drawing/2014/main" id="{43623F84-5378-4312-85E8-C2B4D7DEF01B}"/>
              </a:ext>
            </a:extLst>
          </p:cNvPr>
          <p:cNvSpPr txBox="1">
            <a:spLocks noChangeArrowheads="1"/>
          </p:cNvSpPr>
          <p:nvPr/>
        </p:nvSpPr>
        <p:spPr bwMode="auto">
          <a:xfrm>
            <a:off x="2539504" y="5358000"/>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DIRECCIÓN DE FLUJO o línea de unión, conecta los símbolos señalando el orden en que se deben realizar las distintas operaciones.</a:t>
            </a:r>
          </a:p>
        </p:txBody>
      </p:sp>
      <p:grpSp>
        <p:nvGrpSpPr>
          <p:cNvPr id="185357" name="Group 13">
            <a:extLst>
              <a:ext uri="{FF2B5EF4-FFF2-40B4-BE49-F238E27FC236}">
                <a16:creationId xmlns:a16="http://schemas.microsoft.com/office/drawing/2014/main" id="{FD53AD3D-6F8E-4A43-A564-5776D48042EF}"/>
              </a:ext>
            </a:extLst>
          </p:cNvPr>
          <p:cNvGrpSpPr>
            <a:grpSpLocks/>
          </p:cNvGrpSpPr>
          <p:nvPr/>
        </p:nvGrpSpPr>
        <p:grpSpPr bwMode="auto">
          <a:xfrm>
            <a:off x="1040904" y="5354825"/>
            <a:ext cx="1119187" cy="609600"/>
            <a:chOff x="720" y="3600"/>
            <a:chExt cx="768" cy="432"/>
          </a:xfrm>
        </p:grpSpPr>
        <p:sp>
          <p:nvSpPr>
            <p:cNvPr id="185358" name="Line 14">
              <a:extLst>
                <a:ext uri="{FF2B5EF4-FFF2-40B4-BE49-F238E27FC236}">
                  <a16:creationId xmlns:a16="http://schemas.microsoft.com/office/drawing/2014/main" id="{9844221F-594B-441F-AE1B-81F463FEBC69}"/>
                </a:ext>
              </a:extLst>
            </p:cNvPr>
            <p:cNvSpPr>
              <a:spLocks noChangeShapeType="1"/>
            </p:cNvSpPr>
            <p:nvPr/>
          </p:nvSpPr>
          <p:spPr bwMode="auto">
            <a:xfrm>
              <a:off x="816" y="364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59" name="Line 15">
              <a:extLst>
                <a:ext uri="{FF2B5EF4-FFF2-40B4-BE49-F238E27FC236}">
                  <a16:creationId xmlns:a16="http://schemas.microsoft.com/office/drawing/2014/main" id="{D18A4BCF-B3DF-4FD3-AE24-A3BF5D677A4D}"/>
                </a:ext>
              </a:extLst>
            </p:cNvPr>
            <p:cNvSpPr>
              <a:spLocks noChangeShapeType="1"/>
            </p:cNvSpPr>
            <p:nvPr/>
          </p:nvSpPr>
          <p:spPr bwMode="auto">
            <a:xfrm flipH="1">
              <a:off x="768" y="39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0" name="Line 16">
              <a:extLst>
                <a:ext uri="{FF2B5EF4-FFF2-40B4-BE49-F238E27FC236}">
                  <a16:creationId xmlns:a16="http://schemas.microsoft.com/office/drawing/2014/main" id="{9319ABE4-7219-4EAE-A1D9-A46070E77905}"/>
                </a:ext>
              </a:extLst>
            </p:cNvPr>
            <p:cNvSpPr>
              <a:spLocks noChangeShapeType="1"/>
            </p:cNvSpPr>
            <p:nvPr/>
          </p:nvSpPr>
          <p:spPr bwMode="auto">
            <a:xfrm flipV="1">
              <a:off x="720" y="360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1" name="Line 17">
              <a:extLst>
                <a:ext uri="{FF2B5EF4-FFF2-40B4-BE49-F238E27FC236}">
                  <a16:creationId xmlns:a16="http://schemas.microsoft.com/office/drawing/2014/main" id="{C5EF9A6F-94CE-4B41-BC50-29CFC82E92D7}"/>
                </a:ext>
              </a:extLst>
            </p:cNvPr>
            <p:cNvSpPr>
              <a:spLocks noChangeShapeType="1"/>
            </p:cNvSpPr>
            <p:nvPr/>
          </p:nvSpPr>
          <p:spPr bwMode="auto">
            <a:xfrm>
              <a:off x="1488" y="364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185362" name="Rectangle 18">
            <a:extLst>
              <a:ext uri="{FF2B5EF4-FFF2-40B4-BE49-F238E27FC236}">
                <a16:creationId xmlns:a16="http://schemas.microsoft.com/office/drawing/2014/main" id="{013DDF6D-8FC2-4830-A486-B2F8AD348E3E}"/>
              </a:ext>
            </a:extLst>
          </p:cNvPr>
          <p:cNvSpPr>
            <a:spLocks noChangeArrowheads="1"/>
          </p:cNvSpPr>
          <p:nvPr/>
        </p:nvSpPr>
        <p:spPr bwMode="auto">
          <a:xfrm>
            <a:off x="1366812" y="1418526"/>
            <a:ext cx="4098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b="1" dirty="0">
                <a:latin typeface="BinnerD" pitchFamily="34" charset="0"/>
              </a:rPr>
              <a:t>SIMBOLOGÍA UTILIZADA PARA LA ELABORACIÓN DEL DIAGRAMA DE FLUJO DEL PROCEDIMIENTO</a:t>
            </a:r>
          </a:p>
        </p:txBody>
      </p:sp>
      <p:sp>
        <p:nvSpPr>
          <p:cNvPr id="185363" name="Text Box 19">
            <a:extLst>
              <a:ext uri="{FF2B5EF4-FFF2-40B4-BE49-F238E27FC236}">
                <a16:creationId xmlns:a16="http://schemas.microsoft.com/office/drawing/2014/main" id="{843F6816-E424-47FC-B455-CBCFAAFE0E12}"/>
              </a:ext>
            </a:extLst>
          </p:cNvPr>
          <p:cNvSpPr txBox="1">
            <a:spLocks noChangeArrowheads="1"/>
          </p:cNvSpPr>
          <p:nvPr/>
        </p:nvSpPr>
        <p:spPr bwMode="auto">
          <a:xfrm>
            <a:off x="2539504" y="6345425"/>
            <a:ext cx="3505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El símbolo DECISIÓN o ALTERNATIVA, indica un punto dentro del flujo en que son posibles varias alternativas derivadas de una decisión, es decir, en una situación en la que existen opciones y debe elegirse entre alguna de ellas.  Este símbolo no se enumerará.  Ejemplo: Compra de contado o Compra a crédito.</a:t>
            </a:r>
          </a:p>
        </p:txBody>
      </p:sp>
      <p:sp>
        <p:nvSpPr>
          <p:cNvPr id="185364" name="AutoShape 20">
            <a:extLst>
              <a:ext uri="{FF2B5EF4-FFF2-40B4-BE49-F238E27FC236}">
                <a16:creationId xmlns:a16="http://schemas.microsoft.com/office/drawing/2014/main" id="{5768BCF1-D329-471C-8E9E-2A71F4CCA19D}"/>
              </a:ext>
            </a:extLst>
          </p:cNvPr>
          <p:cNvSpPr>
            <a:spLocks noChangeArrowheads="1"/>
          </p:cNvSpPr>
          <p:nvPr/>
        </p:nvSpPr>
        <p:spPr bwMode="auto">
          <a:xfrm>
            <a:off x="1040904" y="6601013"/>
            <a:ext cx="1066800" cy="887412"/>
          </a:xfrm>
          <a:prstGeom prst="flowChartDecision">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65" name="Text Box 21">
            <a:extLst>
              <a:ext uri="{FF2B5EF4-FFF2-40B4-BE49-F238E27FC236}">
                <a16:creationId xmlns:a16="http://schemas.microsoft.com/office/drawing/2014/main" id="{B7B9A4D7-ADD3-4AE3-88AC-D4E9F073B9D2}"/>
              </a:ext>
            </a:extLst>
          </p:cNvPr>
          <p:cNvSpPr txBox="1">
            <a:spLocks noChangeArrowheads="1"/>
          </p:cNvSpPr>
          <p:nvPr/>
        </p:nvSpPr>
        <p:spPr bwMode="auto">
          <a:xfrm>
            <a:off x="2564904" y="20782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dirty="0"/>
              <a:t>El símbolo Terminal indica el INICIO o la TERMINACIÓN DEL FLUJO, puede ser acción o lugar.  Es necesario escribir dentro del símbolo la palabra “inicio” o “final”.</a:t>
            </a:r>
          </a:p>
        </p:txBody>
      </p:sp>
      <p:sp>
        <p:nvSpPr>
          <p:cNvPr id="185366" name="AutoShape 22">
            <a:extLst>
              <a:ext uri="{FF2B5EF4-FFF2-40B4-BE49-F238E27FC236}">
                <a16:creationId xmlns:a16="http://schemas.microsoft.com/office/drawing/2014/main" id="{E15BC10F-4ACD-4744-BCBE-865FABE97EB7}"/>
              </a:ext>
            </a:extLst>
          </p:cNvPr>
          <p:cNvSpPr>
            <a:spLocks noChangeArrowheads="1"/>
          </p:cNvSpPr>
          <p:nvPr/>
        </p:nvSpPr>
        <p:spPr bwMode="auto">
          <a:xfrm>
            <a:off x="964704" y="2154425"/>
            <a:ext cx="1295400" cy="446088"/>
          </a:xfrm>
          <a:prstGeom prst="flowChartTerminator">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 name="Line 14">
            <a:extLst>
              <a:ext uri="{FF2B5EF4-FFF2-40B4-BE49-F238E27FC236}">
                <a16:creationId xmlns:a16="http://schemas.microsoft.com/office/drawing/2014/main" id="{95AFAF03-76FC-44D0-A153-46C8760D56E8}"/>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9" name="Line 17">
            <a:extLst>
              <a:ext uri="{FF2B5EF4-FFF2-40B4-BE49-F238E27FC236}">
                <a16:creationId xmlns:a16="http://schemas.microsoft.com/office/drawing/2014/main" id="{77308CE8-A8C5-4616-8069-B52E2397FF88}"/>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5">
            <a:extLst>
              <a:ext uri="{FF2B5EF4-FFF2-40B4-BE49-F238E27FC236}">
                <a16:creationId xmlns:a16="http://schemas.microsoft.com/office/drawing/2014/main" id="{4DCC914F-B23F-4B22-8D7F-9B9C08EEE76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6">
            <a:extLst>
              <a:ext uri="{FF2B5EF4-FFF2-40B4-BE49-F238E27FC236}">
                <a16:creationId xmlns:a16="http://schemas.microsoft.com/office/drawing/2014/main" id="{E627CF8B-92A7-440C-8B95-CC4266DB6EB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1FC7D0F9-14DE-429D-9727-AF815E5E95DE}"/>
              </a:ext>
            </a:extLst>
          </p:cNvPr>
          <p:cNvGraphicFramePr>
            <a:graphicFrameLocks noGrp="1"/>
          </p:cNvGraphicFramePr>
          <p:nvPr>
            <p:extLst>
              <p:ext uri="{D42A27DB-BD31-4B8C-83A1-F6EECF244321}">
                <p14:modId xmlns:p14="http://schemas.microsoft.com/office/powerpoint/2010/main" val="17066181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3D7263C0-18B7-4921-A1A2-833B0120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F4FEA550-77B8-4321-9D19-026A9F2FB7CA}"/>
              </a:ext>
            </a:extLst>
          </p:cNvPr>
          <p:cNvGraphicFramePr>
            <a:graphicFrameLocks noGrp="1"/>
          </p:cNvGraphicFramePr>
          <p:nvPr>
            <p:extLst>
              <p:ext uri="{D42A27DB-BD31-4B8C-83A1-F6EECF244321}">
                <p14:modId xmlns:p14="http://schemas.microsoft.com/office/powerpoint/2010/main" val="891246355"/>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23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Text Box 3">
            <a:extLst>
              <a:ext uri="{FF2B5EF4-FFF2-40B4-BE49-F238E27FC236}">
                <a16:creationId xmlns:a16="http://schemas.microsoft.com/office/drawing/2014/main" id="{77D274BC-09D7-4DDB-BB61-30797D9476F7}"/>
              </a:ext>
            </a:extLst>
          </p:cNvPr>
          <p:cNvSpPr txBox="1">
            <a:spLocks noChangeArrowheads="1"/>
          </p:cNvSpPr>
          <p:nvPr/>
        </p:nvSpPr>
        <p:spPr bwMode="auto">
          <a:xfrm>
            <a:off x="533400" y="5715000"/>
            <a:ext cx="579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228600" eaLnBrk="0" hangingPunct="0">
              <a:defRPr sz="1200">
                <a:solidFill>
                  <a:schemeClr val="tx1"/>
                </a:solidFill>
                <a:latin typeface="Arial" panose="020B0604020202020204" pitchFamily="34" charset="0"/>
              </a:defRPr>
            </a:lvl1pPr>
            <a:lvl2pPr marL="742950" indent="-285750" defTabSz="228600" eaLnBrk="0" hangingPunct="0">
              <a:defRPr sz="1200">
                <a:solidFill>
                  <a:schemeClr val="tx1"/>
                </a:solidFill>
                <a:latin typeface="Arial" panose="020B0604020202020204" pitchFamily="34" charset="0"/>
              </a:defRPr>
            </a:lvl2pPr>
            <a:lvl3pPr marL="1139825" indent="-187325" defTabSz="228600" eaLnBrk="0" hangingPunct="0">
              <a:defRPr sz="1200">
                <a:solidFill>
                  <a:schemeClr val="tx1"/>
                </a:solidFill>
                <a:latin typeface="Arial" panose="020B0604020202020204" pitchFamily="34" charset="0"/>
              </a:defRPr>
            </a:lvl3pPr>
            <a:lvl4pPr marL="1600200" indent="-228600" defTabSz="228600" eaLnBrk="0" hangingPunct="0">
              <a:defRPr sz="1200">
                <a:solidFill>
                  <a:schemeClr val="tx1"/>
                </a:solidFill>
                <a:latin typeface="Arial" panose="020B0604020202020204" pitchFamily="34" charset="0"/>
              </a:defRPr>
            </a:lvl4pPr>
            <a:lvl5pPr marL="2057400" indent="-228600" defTabSz="228600" eaLnBrk="0" hangingPunct="0">
              <a:defRPr sz="1200">
                <a:solidFill>
                  <a:schemeClr val="tx1"/>
                </a:solidFill>
                <a:latin typeface="Arial" panose="020B0604020202020204" pitchFamily="34" charset="0"/>
              </a:defRPr>
            </a:lvl5pPr>
            <a:lvl6pPr marL="2514600" indent="-228600" algn="ctr" defTabSz="228600"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228600"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228600"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228600" eaLnBrk="0" fontAlgn="base" hangingPunct="0">
              <a:spcBef>
                <a:spcPct val="0"/>
              </a:spcBef>
              <a:spcAft>
                <a:spcPct val="0"/>
              </a:spcAft>
              <a:defRPr sz="1200">
                <a:solidFill>
                  <a:schemeClr val="tx1"/>
                </a:solidFill>
                <a:latin typeface="Arial" panose="020B0604020202020204" pitchFamily="34" charset="0"/>
              </a:defRPr>
            </a:lvl9pPr>
          </a:lstStyle>
          <a:p>
            <a:pPr lvl="2" algn="just" eaLnBrk="1" hangingPunct="1">
              <a:buFont typeface="Wingdings" panose="05000000000000000000" pitchFamily="2" charset="2"/>
              <a:buChar char="²"/>
            </a:pPr>
            <a:r>
              <a:rPr lang="es-MX" altLang="es-MX">
                <a:cs typeface="Times New Roman" panose="02020603050405020304" pitchFamily="18" charset="0"/>
              </a:rPr>
              <a:t>	Debe usarse éste símbolo para evitar cruce entre líneas del flujo o para llegar a una mejor distribución de los símbolos.</a:t>
            </a:r>
          </a:p>
          <a:p>
            <a:pPr lvl="2" algn="just" eaLnBrk="1" hangingPunct="1">
              <a:buFont typeface="Wingdings" panose="05000000000000000000" pitchFamily="2" charset="2"/>
              <a:buChar char="²"/>
            </a:pPr>
            <a:endParaRPr lang="es-MX" altLang="es-MX">
              <a:cs typeface="Times New Roman" panose="02020603050405020304" pitchFamily="18" charset="0"/>
            </a:endParaRPr>
          </a:p>
          <a:p>
            <a:pPr lvl="2" algn="just" eaLnBrk="1" hangingPunct="1">
              <a:buFont typeface="Wingdings" panose="05000000000000000000" pitchFamily="2" charset="2"/>
              <a:buChar char="²"/>
            </a:pPr>
            <a:r>
              <a:rPr lang="es-MX" altLang="es-MX">
                <a:cs typeface="Times New Roman" panose="02020603050405020304" pitchFamily="18" charset="0"/>
              </a:rPr>
              <a:t>Cada conector debe identificarse con otro cuyo número sea el mismo (el mismo para el envío que para la recepción).</a:t>
            </a:r>
            <a:endParaRPr lang="es-MX" altLang="es-MX">
              <a:cs typeface="Arial" panose="020B0604020202020204" pitchFamily="34" charset="0"/>
            </a:endParaRPr>
          </a:p>
        </p:txBody>
      </p:sp>
      <p:grpSp>
        <p:nvGrpSpPr>
          <p:cNvPr id="186372" name="Group 4">
            <a:extLst>
              <a:ext uri="{FF2B5EF4-FFF2-40B4-BE49-F238E27FC236}">
                <a16:creationId xmlns:a16="http://schemas.microsoft.com/office/drawing/2014/main" id="{4F9D49F8-EC9E-4E46-B657-DFC12F89CFC6}"/>
              </a:ext>
            </a:extLst>
          </p:cNvPr>
          <p:cNvGrpSpPr>
            <a:grpSpLocks/>
          </p:cNvGrpSpPr>
          <p:nvPr/>
        </p:nvGrpSpPr>
        <p:grpSpPr bwMode="auto">
          <a:xfrm>
            <a:off x="2093119" y="7101669"/>
            <a:ext cx="2667000" cy="685800"/>
            <a:chOff x="1392" y="3648"/>
            <a:chExt cx="1680" cy="432"/>
          </a:xfrm>
        </p:grpSpPr>
        <p:sp>
          <p:nvSpPr>
            <p:cNvPr id="186373" name="AutoShape 5">
              <a:extLst>
                <a:ext uri="{FF2B5EF4-FFF2-40B4-BE49-F238E27FC236}">
                  <a16:creationId xmlns:a16="http://schemas.microsoft.com/office/drawing/2014/main" id="{63642C44-7D0A-4186-BE9B-720C5B57C139}"/>
                </a:ext>
              </a:extLst>
            </p:cNvPr>
            <p:cNvSpPr>
              <a:spLocks noChangeArrowheads="1"/>
            </p:cNvSpPr>
            <p:nvPr/>
          </p:nvSpPr>
          <p:spPr bwMode="auto">
            <a:xfrm>
              <a:off x="1968"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4" name="AutoShape 6">
              <a:extLst>
                <a:ext uri="{FF2B5EF4-FFF2-40B4-BE49-F238E27FC236}">
                  <a16:creationId xmlns:a16="http://schemas.microsoft.com/office/drawing/2014/main" id="{522C0439-EC27-45CF-8763-FBFA022A09FD}"/>
                </a:ext>
              </a:extLst>
            </p:cNvPr>
            <p:cNvSpPr>
              <a:spLocks noChangeArrowheads="1"/>
            </p:cNvSpPr>
            <p:nvPr/>
          </p:nvSpPr>
          <p:spPr bwMode="auto">
            <a:xfrm>
              <a:off x="2304"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5" name="Line 7">
              <a:extLst>
                <a:ext uri="{FF2B5EF4-FFF2-40B4-BE49-F238E27FC236}">
                  <a16:creationId xmlns:a16="http://schemas.microsoft.com/office/drawing/2014/main" id="{89AA577F-490C-4E1A-87F1-70D3CB017101}"/>
                </a:ext>
              </a:extLst>
            </p:cNvPr>
            <p:cNvSpPr>
              <a:spLocks noChangeShapeType="1"/>
            </p:cNvSpPr>
            <p:nvPr/>
          </p:nvSpPr>
          <p:spPr bwMode="auto">
            <a:xfrm flipV="1">
              <a:off x="2064"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6" name="Line 8">
              <a:extLst>
                <a:ext uri="{FF2B5EF4-FFF2-40B4-BE49-F238E27FC236}">
                  <a16:creationId xmlns:a16="http://schemas.microsoft.com/office/drawing/2014/main" id="{55C2E20B-21B2-4B91-917C-9A4B62A96C21}"/>
                </a:ext>
              </a:extLst>
            </p:cNvPr>
            <p:cNvSpPr>
              <a:spLocks noChangeShapeType="1"/>
            </p:cNvSpPr>
            <p:nvPr/>
          </p:nvSpPr>
          <p:spPr bwMode="auto">
            <a:xfrm>
              <a:off x="2400"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7" name="Text Box 9">
              <a:extLst>
                <a:ext uri="{FF2B5EF4-FFF2-40B4-BE49-F238E27FC236}">
                  <a16:creationId xmlns:a16="http://schemas.microsoft.com/office/drawing/2014/main" id="{201F5471-91D4-4A69-BA16-8DB43712D4AB}"/>
                </a:ext>
              </a:extLst>
            </p:cNvPr>
            <p:cNvSpPr txBox="1">
              <a:spLocks noChangeArrowheads="1"/>
            </p:cNvSpPr>
            <p:nvPr/>
          </p:nvSpPr>
          <p:spPr bwMode="auto">
            <a:xfrm>
              <a:off x="1920"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8" name="Text Box 10">
              <a:extLst>
                <a:ext uri="{FF2B5EF4-FFF2-40B4-BE49-F238E27FC236}">
                  <a16:creationId xmlns:a16="http://schemas.microsoft.com/office/drawing/2014/main" id="{9A19C5A5-AFE4-4345-8CFC-502C885D31F1}"/>
                </a:ext>
              </a:extLst>
            </p:cNvPr>
            <p:cNvSpPr txBox="1">
              <a:spLocks noChangeArrowheads="1"/>
            </p:cNvSpPr>
            <p:nvPr/>
          </p:nvSpPr>
          <p:spPr bwMode="auto">
            <a:xfrm>
              <a:off x="2256"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9" name="Text Box 11">
              <a:extLst>
                <a:ext uri="{FF2B5EF4-FFF2-40B4-BE49-F238E27FC236}">
                  <a16:creationId xmlns:a16="http://schemas.microsoft.com/office/drawing/2014/main" id="{F64841F2-F0CE-46C7-A6C6-3A6B51DD1769}"/>
                </a:ext>
              </a:extLst>
            </p:cNvPr>
            <p:cNvSpPr txBox="1">
              <a:spLocks noChangeArrowheads="1"/>
            </p:cNvSpPr>
            <p:nvPr/>
          </p:nvSpPr>
          <p:spPr bwMode="auto">
            <a:xfrm>
              <a:off x="1392"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(salida)</a:t>
              </a:r>
            </a:p>
          </p:txBody>
        </p:sp>
        <p:sp>
          <p:nvSpPr>
            <p:cNvPr id="186380" name="Text Box 12">
              <a:extLst>
                <a:ext uri="{FF2B5EF4-FFF2-40B4-BE49-F238E27FC236}">
                  <a16:creationId xmlns:a16="http://schemas.microsoft.com/office/drawing/2014/main" id="{D8CAE754-E634-462C-A839-653A801E1C37}"/>
                </a:ext>
              </a:extLst>
            </p:cNvPr>
            <p:cNvSpPr txBox="1">
              <a:spLocks noChangeArrowheads="1"/>
            </p:cNvSpPr>
            <p:nvPr/>
          </p:nvSpPr>
          <p:spPr bwMode="auto">
            <a:xfrm>
              <a:off x="2496"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(entrada)</a:t>
              </a:r>
            </a:p>
          </p:txBody>
        </p:sp>
      </p:grpSp>
      <p:sp>
        <p:nvSpPr>
          <p:cNvPr id="186381" name="Text Box 13">
            <a:extLst>
              <a:ext uri="{FF2B5EF4-FFF2-40B4-BE49-F238E27FC236}">
                <a16:creationId xmlns:a16="http://schemas.microsoft.com/office/drawing/2014/main" id="{D08764A6-F47E-453D-9A89-000BD8A05EFB}"/>
              </a:ext>
            </a:extLst>
          </p:cNvPr>
          <p:cNvSpPr txBox="1">
            <a:spLocks noChangeArrowheads="1"/>
          </p:cNvSpPr>
          <p:nvPr/>
        </p:nvSpPr>
        <p:spPr bwMode="auto">
          <a:xfrm>
            <a:off x="2400795" y="4293382"/>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representa la conexión o enlace de una parte del diagrama de flujo con otra parte lejana del mismo.</a:t>
            </a:r>
          </a:p>
        </p:txBody>
      </p:sp>
      <p:sp>
        <p:nvSpPr>
          <p:cNvPr id="186382" name="AutoShape 14">
            <a:extLst>
              <a:ext uri="{FF2B5EF4-FFF2-40B4-BE49-F238E27FC236}">
                <a16:creationId xmlns:a16="http://schemas.microsoft.com/office/drawing/2014/main" id="{EB7B5371-BD49-4BAC-8A7B-D35DCD964F5C}"/>
              </a:ext>
            </a:extLst>
          </p:cNvPr>
          <p:cNvSpPr>
            <a:spLocks noChangeArrowheads="1"/>
          </p:cNvSpPr>
          <p:nvPr/>
        </p:nvSpPr>
        <p:spPr bwMode="auto">
          <a:xfrm>
            <a:off x="941883" y="4137807"/>
            <a:ext cx="852487" cy="852488"/>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3" name="AutoShape 15">
            <a:extLst>
              <a:ext uri="{FF2B5EF4-FFF2-40B4-BE49-F238E27FC236}">
                <a16:creationId xmlns:a16="http://schemas.microsoft.com/office/drawing/2014/main" id="{8D919690-BC6D-4866-B3F6-103E9AFBA8CD}"/>
              </a:ext>
            </a:extLst>
          </p:cNvPr>
          <p:cNvSpPr>
            <a:spLocks noChangeArrowheads="1"/>
          </p:cNvSpPr>
          <p:nvPr/>
        </p:nvSpPr>
        <p:spPr bwMode="auto">
          <a:xfrm>
            <a:off x="879970" y="1470807"/>
            <a:ext cx="1066800" cy="762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4" name="Text Box 16">
            <a:extLst>
              <a:ext uri="{FF2B5EF4-FFF2-40B4-BE49-F238E27FC236}">
                <a16:creationId xmlns:a16="http://schemas.microsoft.com/office/drawing/2014/main" id="{4F74B6D9-4E51-4F74-B3C6-F74352AB33E0}"/>
              </a:ext>
            </a:extLst>
          </p:cNvPr>
          <p:cNvSpPr txBox="1">
            <a:spLocks noChangeArrowheads="1"/>
          </p:cNvSpPr>
          <p:nvPr/>
        </p:nvSpPr>
        <p:spPr bwMode="auto">
          <a:xfrm>
            <a:off x="2403970" y="1470807"/>
            <a:ext cx="350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Este símbolo representa un ARCHIVO común y corriente de oficina, donde se guarda un documento en forma </a:t>
            </a:r>
            <a:r>
              <a:rPr lang="es-MX" altLang="es-MX" b="1"/>
              <a:t>temporal</a:t>
            </a:r>
            <a:r>
              <a:rPr lang="es-MX" altLang="es-MX"/>
              <a:t>.</a:t>
            </a:r>
          </a:p>
        </p:txBody>
      </p:sp>
      <p:sp>
        <p:nvSpPr>
          <p:cNvPr id="186385" name="Text Box 17">
            <a:extLst>
              <a:ext uri="{FF2B5EF4-FFF2-40B4-BE49-F238E27FC236}">
                <a16:creationId xmlns:a16="http://schemas.microsoft.com/office/drawing/2014/main" id="{BD822CB4-EB6A-4038-81F8-50CE196589C8}"/>
              </a:ext>
            </a:extLst>
          </p:cNvPr>
          <p:cNvSpPr txBox="1">
            <a:spLocks noChangeArrowheads="1"/>
          </p:cNvSpPr>
          <p:nvPr/>
        </p:nvSpPr>
        <p:spPr bwMode="auto">
          <a:xfrm>
            <a:off x="2400795" y="2842407"/>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un ARCHIVO común y corriente de oficina, donde se guarda un documento en forma </a:t>
            </a:r>
            <a:r>
              <a:rPr lang="es-MX" altLang="es-MX" b="1"/>
              <a:t>permanente</a:t>
            </a:r>
            <a:r>
              <a:rPr lang="es-MX" altLang="es-MX"/>
              <a:t>.</a:t>
            </a:r>
          </a:p>
        </p:txBody>
      </p:sp>
      <p:sp>
        <p:nvSpPr>
          <p:cNvPr id="186386" name="AutoShape 18">
            <a:extLst>
              <a:ext uri="{FF2B5EF4-FFF2-40B4-BE49-F238E27FC236}">
                <a16:creationId xmlns:a16="http://schemas.microsoft.com/office/drawing/2014/main" id="{D3B4F070-C029-4D06-B054-452FAE2A495D}"/>
              </a:ext>
            </a:extLst>
          </p:cNvPr>
          <p:cNvSpPr>
            <a:spLocks noChangeArrowheads="1"/>
          </p:cNvSpPr>
          <p:nvPr/>
        </p:nvSpPr>
        <p:spPr bwMode="auto">
          <a:xfrm>
            <a:off x="883145" y="2918607"/>
            <a:ext cx="911225" cy="685800"/>
          </a:xfrm>
          <a:prstGeom prst="flowChartMerge">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9" name="Line 14">
            <a:extLst>
              <a:ext uri="{FF2B5EF4-FFF2-40B4-BE49-F238E27FC236}">
                <a16:creationId xmlns:a16="http://schemas.microsoft.com/office/drawing/2014/main" id="{E5096BA7-3134-48AA-8985-659D1523F13E}"/>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7">
            <a:extLst>
              <a:ext uri="{FF2B5EF4-FFF2-40B4-BE49-F238E27FC236}">
                <a16:creationId xmlns:a16="http://schemas.microsoft.com/office/drawing/2014/main" id="{D78EC9C5-C0AE-4F10-A035-120B870B093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5">
            <a:extLst>
              <a:ext uri="{FF2B5EF4-FFF2-40B4-BE49-F238E27FC236}">
                <a16:creationId xmlns:a16="http://schemas.microsoft.com/office/drawing/2014/main" id="{EFEB4F01-2E4F-42A4-848C-C95D1DE99CE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 name="Line 16">
            <a:extLst>
              <a:ext uri="{FF2B5EF4-FFF2-40B4-BE49-F238E27FC236}">
                <a16:creationId xmlns:a16="http://schemas.microsoft.com/office/drawing/2014/main" id="{5C6CC1F6-35AE-4A48-A92A-AC0096C9ACD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72FBB864-B93E-4E44-B65F-FFD17FFEB0B9}"/>
              </a:ext>
            </a:extLst>
          </p:cNvPr>
          <p:cNvGraphicFramePr>
            <a:graphicFrameLocks noGrp="1"/>
          </p:cNvGraphicFramePr>
          <p:nvPr>
            <p:extLst>
              <p:ext uri="{D42A27DB-BD31-4B8C-83A1-F6EECF244321}">
                <p14:modId xmlns:p14="http://schemas.microsoft.com/office/powerpoint/2010/main" val="270175112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474AB378-6968-4453-A56E-3C018B63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5EBCB6DD-FC8C-4195-B079-B6A8FE64FDD2}"/>
              </a:ext>
            </a:extLst>
          </p:cNvPr>
          <p:cNvGraphicFramePr>
            <a:graphicFrameLocks noGrp="1"/>
          </p:cNvGraphicFramePr>
          <p:nvPr>
            <p:extLst>
              <p:ext uri="{D42A27DB-BD31-4B8C-83A1-F6EECF244321}">
                <p14:modId xmlns:p14="http://schemas.microsoft.com/office/powerpoint/2010/main" val="472371792"/>
              </p:ext>
            </p:extLst>
          </p:nvPr>
        </p:nvGraphicFramePr>
        <p:xfrm>
          <a:off x="5228634" y="8912203"/>
          <a:ext cx="1264242" cy="370840"/>
        </p:xfrm>
        <a:graphic>
          <a:graphicData uri="http://schemas.openxmlformats.org/drawingml/2006/table">
            <a:tbl>
              <a:tblPr firstRow="1" bandRow="1">
                <a:tableStyleId>{F5AB1C69-6EDB-4FF4-983F-18BD219EF322}</a:tableStyleId>
              </a:tblPr>
              <a:tblGrid>
                <a:gridCol w="126424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24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AutoShape 3">
            <a:extLst>
              <a:ext uri="{FF2B5EF4-FFF2-40B4-BE49-F238E27FC236}">
                <a16:creationId xmlns:a16="http://schemas.microsoft.com/office/drawing/2014/main" id="{CF6E6977-2B9D-4B26-B28C-19EEE215B745}"/>
              </a:ext>
            </a:extLst>
          </p:cNvPr>
          <p:cNvSpPr>
            <a:spLocks noChangeArrowheads="1"/>
          </p:cNvSpPr>
          <p:nvPr/>
        </p:nvSpPr>
        <p:spPr bwMode="auto">
          <a:xfrm>
            <a:off x="1219200" y="4267200"/>
            <a:ext cx="698500" cy="685800"/>
          </a:xfrm>
          <a:prstGeom prst="flowChartOffpageConnec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7396" name="Text Box 4">
            <a:extLst>
              <a:ext uri="{FF2B5EF4-FFF2-40B4-BE49-F238E27FC236}">
                <a16:creationId xmlns:a16="http://schemas.microsoft.com/office/drawing/2014/main" id="{81798036-3FBE-4B43-A541-304A62CB0C43}"/>
              </a:ext>
            </a:extLst>
          </p:cNvPr>
          <p:cNvSpPr txBox="1">
            <a:spLocks noChangeArrowheads="1"/>
          </p:cNvSpPr>
          <p:nvPr/>
        </p:nvSpPr>
        <p:spPr bwMode="auto">
          <a:xfrm>
            <a:off x="2514600" y="4267200"/>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DE PÁGINA representa una conexión o enlace con otra hoja diferente, en la que continúa el diagrama de flujo de la documentación o información del mismo procedimiento.</a:t>
            </a:r>
          </a:p>
        </p:txBody>
      </p:sp>
      <p:sp>
        <p:nvSpPr>
          <p:cNvPr id="187397" name="Text Box 5">
            <a:extLst>
              <a:ext uri="{FF2B5EF4-FFF2-40B4-BE49-F238E27FC236}">
                <a16:creationId xmlns:a16="http://schemas.microsoft.com/office/drawing/2014/main" id="{9D89735D-047E-4B1F-9EFF-240B3AA2F26B}"/>
              </a:ext>
            </a:extLst>
          </p:cNvPr>
          <p:cNvSpPr txBox="1">
            <a:spLocks noChangeArrowheads="1"/>
          </p:cNvSpPr>
          <p:nvPr/>
        </p:nvSpPr>
        <p:spPr bwMode="auto">
          <a:xfrm>
            <a:off x="2438400" y="2362200"/>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dirty="0"/>
              <a:t>Este símbolo representa cuando la información enviada, recibida o generada sea por medios electromagnéticos; se tendrá también que representar cuando sean varias copias en alguna medio magnético, señalando su destino tal y como se señala en el caso de los documentos.</a:t>
            </a:r>
            <a:endParaRPr lang="es-MX" altLang="es-MX" b="1" dirty="0"/>
          </a:p>
        </p:txBody>
      </p:sp>
      <p:sp>
        <p:nvSpPr>
          <p:cNvPr id="187398" name="Freeform 6">
            <a:extLst>
              <a:ext uri="{FF2B5EF4-FFF2-40B4-BE49-F238E27FC236}">
                <a16:creationId xmlns:a16="http://schemas.microsoft.com/office/drawing/2014/main" id="{D2D6FC69-D8FE-454C-9E51-6BB311B44959}"/>
              </a:ext>
            </a:extLst>
          </p:cNvPr>
          <p:cNvSpPr>
            <a:spLocks noEditPoints="1"/>
          </p:cNvSpPr>
          <p:nvPr/>
        </p:nvSpPr>
        <p:spPr bwMode="auto">
          <a:xfrm>
            <a:off x="1143000" y="2362200"/>
            <a:ext cx="914400" cy="914400"/>
          </a:xfrm>
          <a:custGeom>
            <a:avLst/>
            <a:gdLst>
              <a:gd name="T0" fmla="*/ 471 w 520"/>
              <a:gd name="T1" fmla="*/ 48 h 392"/>
              <a:gd name="T2" fmla="*/ 504 w 520"/>
              <a:gd name="T3" fmla="*/ 48 h 392"/>
              <a:gd name="T4" fmla="*/ 504 w 520"/>
              <a:gd name="T5" fmla="*/ 25 h 392"/>
              <a:gd name="T6" fmla="*/ 471 w 520"/>
              <a:gd name="T7" fmla="*/ 25 h 392"/>
              <a:gd name="T8" fmla="*/ 471 w 520"/>
              <a:gd name="T9" fmla="*/ 48 h 392"/>
              <a:gd name="T10" fmla="*/ 16 w 520"/>
              <a:gd name="T11" fmla="*/ 48 h 392"/>
              <a:gd name="T12" fmla="*/ 49 w 520"/>
              <a:gd name="T13" fmla="*/ 48 h 392"/>
              <a:gd name="T14" fmla="*/ 49 w 520"/>
              <a:gd name="T15" fmla="*/ 25 h 392"/>
              <a:gd name="T16" fmla="*/ 16 w 520"/>
              <a:gd name="T17" fmla="*/ 25 h 392"/>
              <a:gd name="T18" fmla="*/ 16 w 520"/>
              <a:gd name="T19" fmla="*/ 48 h 392"/>
              <a:gd name="T20" fmla="*/ 130 w 520"/>
              <a:gd name="T21" fmla="*/ 392 h 392"/>
              <a:gd name="T22" fmla="*/ 390 w 520"/>
              <a:gd name="T23" fmla="*/ 392 h 392"/>
              <a:gd name="T24" fmla="*/ 390 w 520"/>
              <a:gd name="T25" fmla="*/ 264 h 392"/>
              <a:gd name="T26" fmla="*/ 388 w 520"/>
              <a:gd name="T27" fmla="*/ 255 h 392"/>
              <a:gd name="T28" fmla="*/ 381 w 520"/>
              <a:gd name="T29" fmla="*/ 248 h 392"/>
              <a:gd name="T30" fmla="*/ 369 w 520"/>
              <a:gd name="T31" fmla="*/ 244 h 392"/>
              <a:gd name="T32" fmla="*/ 151 w 520"/>
              <a:gd name="T33" fmla="*/ 244 h 392"/>
              <a:gd name="T34" fmla="*/ 139 w 520"/>
              <a:gd name="T35" fmla="*/ 248 h 392"/>
              <a:gd name="T36" fmla="*/ 132 w 520"/>
              <a:gd name="T37" fmla="*/ 255 h 392"/>
              <a:gd name="T38" fmla="*/ 130 w 520"/>
              <a:gd name="T39" fmla="*/ 264 h 392"/>
              <a:gd name="T40" fmla="*/ 130 w 520"/>
              <a:gd name="T41" fmla="*/ 392 h 392"/>
              <a:gd name="T42" fmla="*/ 64 w 520"/>
              <a:gd name="T43" fmla="*/ 196 h 392"/>
              <a:gd name="T44" fmla="*/ 456 w 520"/>
              <a:gd name="T45" fmla="*/ 196 h 392"/>
              <a:gd name="T46" fmla="*/ 456 w 520"/>
              <a:gd name="T47" fmla="*/ 0 h 392"/>
              <a:gd name="T48" fmla="*/ 64 w 520"/>
              <a:gd name="T49" fmla="*/ 0 h 392"/>
              <a:gd name="T50" fmla="*/ 64 w 520"/>
              <a:gd name="T51" fmla="*/ 196 h 392"/>
              <a:gd name="T52" fmla="*/ 0 w 520"/>
              <a:gd name="T53" fmla="*/ 356 h 392"/>
              <a:gd name="T54" fmla="*/ 49 w 520"/>
              <a:gd name="T55" fmla="*/ 392 h 392"/>
              <a:gd name="T56" fmla="*/ 494 w 520"/>
              <a:gd name="T57" fmla="*/ 392 h 392"/>
              <a:gd name="T58" fmla="*/ 504 w 520"/>
              <a:gd name="T59" fmla="*/ 391 h 392"/>
              <a:gd name="T60" fmla="*/ 513 w 520"/>
              <a:gd name="T61" fmla="*/ 387 h 392"/>
              <a:gd name="T62" fmla="*/ 518 w 520"/>
              <a:gd name="T63" fmla="*/ 381 h 392"/>
              <a:gd name="T64" fmla="*/ 520 w 520"/>
              <a:gd name="T65" fmla="*/ 373 h 392"/>
              <a:gd name="T66" fmla="*/ 520 w 520"/>
              <a:gd name="T67" fmla="*/ 19 h 392"/>
              <a:gd name="T68" fmla="*/ 518 w 520"/>
              <a:gd name="T69" fmla="*/ 12 h 392"/>
              <a:gd name="T70" fmla="*/ 513 w 520"/>
              <a:gd name="T71" fmla="*/ 5 h 392"/>
              <a:gd name="T72" fmla="*/ 504 w 520"/>
              <a:gd name="T73" fmla="*/ 1 h 392"/>
              <a:gd name="T74" fmla="*/ 494 w 520"/>
              <a:gd name="T75" fmla="*/ 0 h 392"/>
              <a:gd name="T76" fmla="*/ 26 w 520"/>
              <a:gd name="T77" fmla="*/ 0 h 392"/>
              <a:gd name="T78" fmla="*/ 16 w 520"/>
              <a:gd name="T79" fmla="*/ 1 h 392"/>
              <a:gd name="T80" fmla="*/ 7 w 520"/>
              <a:gd name="T81" fmla="*/ 5 h 392"/>
              <a:gd name="T82" fmla="*/ 2 w 520"/>
              <a:gd name="T83" fmla="*/ 12 h 392"/>
              <a:gd name="T84" fmla="*/ 0 w 520"/>
              <a:gd name="T85" fmla="*/ 19 h 392"/>
              <a:gd name="T86" fmla="*/ 0 w 520"/>
              <a:gd name="T87" fmla="*/ 356 h 392"/>
              <a:gd name="T88" fmla="*/ 182 w 520"/>
              <a:gd name="T89" fmla="*/ 364 h 392"/>
              <a:gd name="T90" fmla="*/ 246 w 520"/>
              <a:gd name="T91" fmla="*/ 364 h 392"/>
              <a:gd name="T92" fmla="*/ 246 w 520"/>
              <a:gd name="T93" fmla="*/ 265 h 392"/>
              <a:gd name="T94" fmla="*/ 182 w 520"/>
              <a:gd name="T95" fmla="*/ 265 h 392"/>
              <a:gd name="T96" fmla="*/ 182 w 520"/>
              <a:gd name="T97" fmla="*/ 364 h 3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0"/>
              <a:gd name="T148" fmla="*/ 0 h 392"/>
              <a:gd name="T149" fmla="*/ 520 w 520"/>
              <a:gd name="T150" fmla="*/ 392 h 3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0" h="392">
                <a:moveTo>
                  <a:pt x="471" y="48"/>
                </a:moveTo>
                <a:lnTo>
                  <a:pt x="504" y="48"/>
                </a:lnTo>
                <a:lnTo>
                  <a:pt x="504" y="25"/>
                </a:lnTo>
                <a:lnTo>
                  <a:pt x="471" y="25"/>
                </a:lnTo>
                <a:lnTo>
                  <a:pt x="471" y="48"/>
                </a:lnTo>
                <a:close/>
                <a:moveTo>
                  <a:pt x="16" y="48"/>
                </a:moveTo>
                <a:lnTo>
                  <a:pt x="49" y="48"/>
                </a:lnTo>
                <a:lnTo>
                  <a:pt x="49" y="25"/>
                </a:lnTo>
                <a:lnTo>
                  <a:pt x="16" y="25"/>
                </a:lnTo>
                <a:lnTo>
                  <a:pt x="16" y="48"/>
                </a:lnTo>
                <a:close/>
                <a:moveTo>
                  <a:pt x="130" y="392"/>
                </a:moveTo>
                <a:lnTo>
                  <a:pt x="390" y="392"/>
                </a:lnTo>
                <a:lnTo>
                  <a:pt x="390" y="264"/>
                </a:lnTo>
                <a:lnTo>
                  <a:pt x="388" y="255"/>
                </a:lnTo>
                <a:lnTo>
                  <a:pt x="381" y="248"/>
                </a:lnTo>
                <a:lnTo>
                  <a:pt x="369" y="244"/>
                </a:lnTo>
                <a:lnTo>
                  <a:pt x="151" y="244"/>
                </a:lnTo>
                <a:lnTo>
                  <a:pt x="139" y="248"/>
                </a:lnTo>
                <a:lnTo>
                  <a:pt x="132" y="255"/>
                </a:lnTo>
                <a:lnTo>
                  <a:pt x="130" y="264"/>
                </a:lnTo>
                <a:lnTo>
                  <a:pt x="130" y="392"/>
                </a:lnTo>
                <a:close/>
                <a:moveTo>
                  <a:pt x="64" y="196"/>
                </a:moveTo>
                <a:lnTo>
                  <a:pt x="456" y="196"/>
                </a:lnTo>
                <a:lnTo>
                  <a:pt x="456" y="0"/>
                </a:lnTo>
                <a:lnTo>
                  <a:pt x="64" y="0"/>
                </a:lnTo>
                <a:lnTo>
                  <a:pt x="64" y="196"/>
                </a:lnTo>
                <a:close/>
                <a:moveTo>
                  <a:pt x="0" y="356"/>
                </a:moveTo>
                <a:lnTo>
                  <a:pt x="49" y="392"/>
                </a:lnTo>
                <a:lnTo>
                  <a:pt x="494" y="392"/>
                </a:lnTo>
                <a:lnTo>
                  <a:pt x="504" y="391"/>
                </a:lnTo>
                <a:lnTo>
                  <a:pt x="513" y="387"/>
                </a:lnTo>
                <a:lnTo>
                  <a:pt x="518" y="381"/>
                </a:lnTo>
                <a:lnTo>
                  <a:pt x="520" y="373"/>
                </a:lnTo>
                <a:lnTo>
                  <a:pt x="520" y="19"/>
                </a:lnTo>
                <a:lnTo>
                  <a:pt x="518" y="12"/>
                </a:lnTo>
                <a:lnTo>
                  <a:pt x="513" y="5"/>
                </a:lnTo>
                <a:lnTo>
                  <a:pt x="504" y="1"/>
                </a:lnTo>
                <a:lnTo>
                  <a:pt x="494" y="0"/>
                </a:lnTo>
                <a:lnTo>
                  <a:pt x="26" y="0"/>
                </a:lnTo>
                <a:lnTo>
                  <a:pt x="16" y="1"/>
                </a:lnTo>
                <a:lnTo>
                  <a:pt x="7" y="5"/>
                </a:lnTo>
                <a:lnTo>
                  <a:pt x="2" y="12"/>
                </a:lnTo>
                <a:lnTo>
                  <a:pt x="0" y="19"/>
                </a:lnTo>
                <a:lnTo>
                  <a:pt x="0" y="356"/>
                </a:lnTo>
                <a:close/>
                <a:moveTo>
                  <a:pt x="182" y="364"/>
                </a:moveTo>
                <a:lnTo>
                  <a:pt x="246" y="364"/>
                </a:lnTo>
                <a:lnTo>
                  <a:pt x="246" y="265"/>
                </a:lnTo>
                <a:lnTo>
                  <a:pt x="182" y="265"/>
                </a:lnTo>
                <a:lnTo>
                  <a:pt x="182" y="364"/>
                </a:lnTo>
                <a:close/>
              </a:path>
            </a:pathLst>
          </a:custGeom>
          <a:solidFill>
            <a:srgbClr val="000000"/>
          </a:solidFill>
          <a:ln w="3175">
            <a:solidFill>
              <a:srgbClr val="000000"/>
            </a:solidFill>
            <a:prstDash val="solid"/>
            <a:round/>
            <a:headEnd/>
            <a:tailEnd/>
          </a:ln>
        </p:spPr>
        <p:txBody>
          <a:bodyPr/>
          <a:lstStyle/>
          <a:p>
            <a:endParaRPr lang="es-MX"/>
          </a:p>
        </p:txBody>
      </p:sp>
      <p:sp>
        <p:nvSpPr>
          <p:cNvPr id="7" name="Line 14">
            <a:extLst>
              <a:ext uri="{FF2B5EF4-FFF2-40B4-BE49-F238E27FC236}">
                <a16:creationId xmlns:a16="http://schemas.microsoft.com/office/drawing/2014/main" id="{2844A630-B2C3-45A0-86F9-28B538A0031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7">
            <a:extLst>
              <a:ext uri="{FF2B5EF4-FFF2-40B4-BE49-F238E27FC236}">
                <a16:creationId xmlns:a16="http://schemas.microsoft.com/office/drawing/2014/main" id="{4EA38DA3-9B71-4B90-AF08-F62721ECC34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5">
            <a:extLst>
              <a:ext uri="{FF2B5EF4-FFF2-40B4-BE49-F238E27FC236}">
                <a16:creationId xmlns:a16="http://schemas.microsoft.com/office/drawing/2014/main" id="{68D2B047-F080-4599-ABC1-EF6B8CC73FF1}"/>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6">
            <a:extLst>
              <a:ext uri="{FF2B5EF4-FFF2-40B4-BE49-F238E27FC236}">
                <a16:creationId xmlns:a16="http://schemas.microsoft.com/office/drawing/2014/main" id="{6C89A0FA-308D-4C9C-B31B-598D0AFF572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1" name="Tabla 10">
            <a:extLst>
              <a:ext uri="{FF2B5EF4-FFF2-40B4-BE49-F238E27FC236}">
                <a16:creationId xmlns:a16="http://schemas.microsoft.com/office/drawing/2014/main" id="{24E181B1-4D74-43F4-BD8E-6877240A9C73}"/>
              </a:ext>
            </a:extLst>
          </p:cNvPr>
          <p:cNvGraphicFramePr>
            <a:graphicFrameLocks noGrp="1"/>
          </p:cNvGraphicFramePr>
          <p:nvPr>
            <p:extLst>
              <p:ext uri="{D42A27DB-BD31-4B8C-83A1-F6EECF244321}">
                <p14:modId xmlns:p14="http://schemas.microsoft.com/office/powerpoint/2010/main" val="98480175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2" name="Picture 2077" descr="Resultado de imagen para ayuntamiento de tlatlauquitepec">
            <a:hlinkClick r:id="rId2"/>
            <a:extLst>
              <a:ext uri="{FF2B5EF4-FFF2-40B4-BE49-F238E27FC236}">
                <a16:creationId xmlns:a16="http://schemas.microsoft.com/office/drawing/2014/main" id="{984BC1A0-F6B6-461B-B011-9CF6A7959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a 12">
            <a:extLst>
              <a:ext uri="{FF2B5EF4-FFF2-40B4-BE49-F238E27FC236}">
                <a16:creationId xmlns:a16="http://schemas.microsoft.com/office/drawing/2014/main" id="{AFF580C1-A85C-4303-BF1B-BF4D0F669D4B}"/>
              </a:ext>
            </a:extLst>
          </p:cNvPr>
          <p:cNvGraphicFramePr>
            <a:graphicFrameLocks noGrp="1"/>
          </p:cNvGraphicFramePr>
          <p:nvPr>
            <p:extLst>
              <p:ext uri="{D42A27DB-BD31-4B8C-83A1-F6EECF244321}">
                <p14:modId xmlns:p14="http://schemas.microsoft.com/office/powerpoint/2010/main" val="3123303203"/>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25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7AB2D20-B357-4166-B4B7-D504577E1998}"/>
              </a:ext>
            </a:extLst>
          </p:cNvPr>
          <p:cNvSpPr/>
          <p:nvPr/>
        </p:nvSpPr>
        <p:spPr>
          <a:xfrm>
            <a:off x="548680" y="1422929"/>
            <a:ext cx="5760640" cy="1631216"/>
          </a:xfrm>
          <a:prstGeom prst="rect">
            <a:avLst/>
          </a:prstGeom>
        </p:spPr>
        <p:txBody>
          <a:bodyPr wrap="square">
            <a:spAutoFit/>
          </a:bodyPr>
          <a:lstStyle/>
          <a:p>
            <a:pPr lvl="0" eaLnBrk="0" hangingPunct="0"/>
            <a:r>
              <a:rPr lang="es-MX" altLang="es-MX" sz="2000" b="1" dirty="0">
                <a:solidFill>
                  <a:schemeClr val="bg1">
                    <a:lumMod val="65000"/>
                  </a:schemeClr>
                </a:solidFill>
                <a:ea typeface="Calibri" panose="020F0502020204030204" pitchFamily="34" charset="0"/>
                <a:cs typeface="Arial" panose="020B0604020202020204" pitchFamily="34" charset="0"/>
              </a:rPr>
              <a:t>MANUAL DE PROCEDIMIENTOS DE LA DIRECCION DE TURISMO</a:t>
            </a:r>
          </a:p>
          <a:p>
            <a:pPr lvl="0" eaLnBrk="0" hangingPunct="0"/>
            <a:endParaRPr lang="es-MX" altLang="es-MX" sz="2000" b="1" dirty="0">
              <a:solidFill>
                <a:schemeClr val="bg1">
                  <a:lumMod val="65000"/>
                </a:schemeClr>
              </a:solidFill>
              <a:cs typeface="Arial" panose="020B0604020202020204" pitchFamily="34" charset="0"/>
            </a:endParaRPr>
          </a:p>
          <a:p>
            <a:pPr lvl="0" eaLnBrk="0" hangingPunct="0"/>
            <a:r>
              <a:rPr lang="es-MX" altLang="es-MX" sz="2000" b="1" dirty="0">
                <a:solidFill>
                  <a:schemeClr val="bg1">
                    <a:lumMod val="65000"/>
                  </a:schemeClr>
                </a:solidFill>
                <a:cs typeface="Arial" panose="020B0604020202020204" pitchFamily="34" charset="0"/>
              </a:rPr>
              <a:t>HOJA DE MODIFICACIONES Y REVISIONES SEMESTRALES</a:t>
            </a:r>
          </a:p>
        </p:txBody>
      </p:sp>
      <p:graphicFrame>
        <p:nvGraphicFramePr>
          <p:cNvPr id="3" name="Tabla 2">
            <a:extLst>
              <a:ext uri="{FF2B5EF4-FFF2-40B4-BE49-F238E27FC236}">
                <a16:creationId xmlns:a16="http://schemas.microsoft.com/office/drawing/2014/main" id="{8465EC54-299F-4EEC-851A-1FE824C08A83}"/>
              </a:ext>
            </a:extLst>
          </p:cNvPr>
          <p:cNvGraphicFramePr>
            <a:graphicFrameLocks noGrp="1"/>
          </p:cNvGraphicFramePr>
          <p:nvPr>
            <p:extLst>
              <p:ext uri="{D42A27DB-BD31-4B8C-83A1-F6EECF244321}">
                <p14:modId xmlns:p14="http://schemas.microsoft.com/office/powerpoint/2010/main" val="831950162"/>
              </p:ext>
            </p:extLst>
          </p:nvPr>
        </p:nvGraphicFramePr>
        <p:xfrm>
          <a:off x="548680" y="3390156"/>
          <a:ext cx="5760640" cy="4942840"/>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val="3918202243"/>
                    </a:ext>
                  </a:extLst>
                </a:gridCol>
                <a:gridCol w="1440160">
                  <a:extLst>
                    <a:ext uri="{9D8B030D-6E8A-4147-A177-3AD203B41FA5}">
                      <a16:colId xmlns:a16="http://schemas.microsoft.com/office/drawing/2014/main" val="2213714661"/>
                    </a:ext>
                  </a:extLst>
                </a:gridCol>
                <a:gridCol w="1440160">
                  <a:extLst>
                    <a:ext uri="{9D8B030D-6E8A-4147-A177-3AD203B41FA5}">
                      <a16:colId xmlns:a16="http://schemas.microsoft.com/office/drawing/2014/main" val="2767607179"/>
                    </a:ext>
                  </a:extLst>
                </a:gridCol>
                <a:gridCol w="1440160">
                  <a:extLst>
                    <a:ext uri="{9D8B030D-6E8A-4147-A177-3AD203B41FA5}">
                      <a16:colId xmlns:a16="http://schemas.microsoft.com/office/drawing/2014/main" val="2169275799"/>
                    </a:ext>
                  </a:extLst>
                </a:gridCol>
              </a:tblGrid>
              <a:tr h="370840">
                <a:tc>
                  <a:txBody>
                    <a:bodyPr/>
                    <a:lstStyle/>
                    <a:p>
                      <a:r>
                        <a:rPr lang="es-MX" dirty="0">
                          <a:solidFill>
                            <a:schemeClr val="bg1">
                              <a:lumMod val="65000"/>
                            </a:schemeClr>
                          </a:solidFill>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Revisó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Modificó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Autorizó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371116"/>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47754"/>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49667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82615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410219"/>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2951854"/>
                  </a:ext>
                </a:extLst>
              </a:tr>
            </a:tbl>
          </a:graphicData>
        </a:graphic>
      </p:graphicFrame>
      <p:graphicFrame>
        <p:nvGraphicFramePr>
          <p:cNvPr id="4" name="Tabla 3">
            <a:extLst>
              <a:ext uri="{FF2B5EF4-FFF2-40B4-BE49-F238E27FC236}">
                <a16:creationId xmlns:a16="http://schemas.microsoft.com/office/drawing/2014/main" id="{768DD151-9BCF-4728-934B-2C0F9F1C752C}"/>
              </a:ext>
            </a:extLst>
          </p:cNvPr>
          <p:cNvGraphicFramePr>
            <a:graphicFrameLocks noGrp="1"/>
          </p:cNvGraphicFramePr>
          <p:nvPr>
            <p:extLst>
              <p:ext uri="{D42A27DB-BD31-4B8C-83A1-F6EECF244321}">
                <p14:modId xmlns:p14="http://schemas.microsoft.com/office/powerpoint/2010/main" val="813424708"/>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26 de 26</a:t>
                      </a:r>
                    </a:p>
                  </a:txBody>
                  <a:tcPr/>
                </a:tc>
                <a:extLst>
                  <a:ext uri="{0D108BD9-81ED-4DB2-BD59-A6C34878D82A}">
                    <a16:rowId xmlns:a16="http://schemas.microsoft.com/office/drawing/2014/main" val="206132686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866EE825-D6F6-4091-8903-7F3942D1B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565" y="351568"/>
            <a:ext cx="1465515" cy="10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422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B84366F5-3589-4F22-A209-76650D666595}"/>
              </a:ext>
            </a:extLst>
          </p:cNvPr>
          <p:cNvSpPr>
            <a:spLocks noChangeArrowheads="1"/>
          </p:cNvSpPr>
          <p:nvPr/>
        </p:nvSpPr>
        <p:spPr bwMode="auto">
          <a:xfrm>
            <a:off x="381000" y="144780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32100" name="Rectangle 34">
            <a:extLst>
              <a:ext uri="{FF2B5EF4-FFF2-40B4-BE49-F238E27FC236}">
                <a16:creationId xmlns:a16="http://schemas.microsoft.com/office/drawing/2014/main" id="{71E5EF61-90E3-4964-8018-6414A3985DD5}"/>
              </a:ext>
            </a:extLst>
          </p:cNvPr>
          <p:cNvSpPr>
            <a:spLocks noChangeArrowheads="1"/>
          </p:cNvSpPr>
          <p:nvPr/>
        </p:nvSpPr>
        <p:spPr bwMode="auto">
          <a:xfrm>
            <a:off x="5763575" y="1954279"/>
            <a:ext cx="689612" cy="485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lnSpc>
                <a:spcPct val="90000"/>
              </a:lnSpc>
            </a:pPr>
            <a:endParaRPr lang="es-MX" altLang="es-MX" b="1" dirty="0"/>
          </a:p>
          <a:p>
            <a:pPr eaLnBrk="1" hangingPunct="1">
              <a:lnSpc>
                <a:spcPct val="90000"/>
              </a:lnSpc>
            </a:pPr>
            <a:r>
              <a:rPr lang="es-MX" altLang="es-MX" b="1" dirty="0"/>
              <a:t>Página</a:t>
            </a:r>
            <a:endParaRPr lang="es-MX" altLang="es-MX" b="1" dirty="0">
              <a:solidFill>
                <a:srgbClr val="808080"/>
              </a:solidFill>
            </a:endParaRPr>
          </a:p>
          <a:p>
            <a:pPr eaLnBrk="1" hangingPunct="1">
              <a:lnSpc>
                <a:spcPct val="90000"/>
              </a:lnSpc>
            </a:pPr>
            <a:endParaRPr lang="es-MX" altLang="es-MX" b="1" dirty="0">
              <a:solidFill>
                <a:srgbClr val="808080"/>
              </a:solidFill>
            </a:endParaRPr>
          </a:p>
          <a:p>
            <a:pPr eaLnBrk="1" hangingPunct="1">
              <a:lnSpc>
                <a:spcPct val="90000"/>
              </a:lnSpc>
            </a:pPr>
            <a:r>
              <a:rPr lang="es-MX" altLang="es-MX" dirty="0"/>
              <a:t>3</a:t>
            </a:r>
          </a:p>
          <a:p>
            <a:pPr eaLnBrk="1" hangingPunct="1">
              <a:lnSpc>
                <a:spcPct val="90000"/>
              </a:lnSpc>
            </a:pPr>
            <a:endParaRPr lang="es-MX" altLang="es-MX" dirty="0"/>
          </a:p>
          <a:p>
            <a:pPr eaLnBrk="1" hangingPunct="1">
              <a:lnSpc>
                <a:spcPct val="90000"/>
              </a:lnSpc>
            </a:pPr>
            <a:r>
              <a:rPr lang="es-MX" altLang="es-MX" dirty="0"/>
              <a:t>4</a:t>
            </a:r>
          </a:p>
          <a:p>
            <a:pPr eaLnBrk="1" hangingPunct="1">
              <a:lnSpc>
                <a:spcPct val="90000"/>
              </a:lnSpc>
            </a:pPr>
            <a:endParaRPr lang="es-MX" altLang="es-MX" dirty="0"/>
          </a:p>
          <a:p>
            <a:pPr eaLnBrk="1" hangingPunct="1">
              <a:lnSpc>
                <a:spcPct val="90000"/>
              </a:lnSpc>
            </a:pPr>
            <a:r>
              <a:rPr lang="es-MX" altLang="es-MX" dirty="0"/>
              <a:t>5</a:t>
            </a:r>
          </a:p>
          <a:p>
            <a:pPr eaLnBrk="1" hangingPunct="1">
              <a:lnSpc>
                <a:spcPct val="90000"/>
              </a:lnSpc>
            </a:pPr>
            <a:endParaRPr lang="es-MX" altLang="es-MX" dirty="0"/>
          </a:p>
          <a:p>
            <a:pPr eaLnBrk="1" hangingPunct="1">
              <a:lnSpc>
                <a:spcPct val="90000"/>
              </a:lnSpc>
            </a:pPr>
            <a:r>
              <a:rPr lang="es-MX" altLang="es-MX" dirty="0"/>
              <a:t>6</a:t>
            </a:r>
          </a:p>
          <a:p>
            <a:pPr eaLnBrk="1" hangingPunct="1">
              <a:lnSpc>
                <a:spcPct val="90000"/>
              </a:lnSpc>
            </a:pPr>
            <a:endParaRPr lang="es-ES" altLang="es-MX" dirty="0"/>
          </a:p>
          <a:p>
            <a:pPr eaLnBrk="1" hangingPunct="1">
              <a:lnSpc>
                <a:spcPct val="90000"/>
              </a:lnSpc>
            </a:pPr>
            <a:endParaRPr lang="es-ES" altLang="es-MX" dirty="0"/>
          </a:p>
          <a:p>
            <a:pPr eaLnBrk="1" hangingPunct="1">
              <a:lnSpc>
                <a:spcPct val="90000"/>
              </a:lnSpc>
            </a:pPr>
            <a:r>
              <a:rPr lang="es-ES" altLang="es-MX" dirty="0"/>
              <a:t>7</a:t>
            </a:r>
          </a:p>
          <a:p>
            <a:pPr eaLnBrk="1" hangingPunct="1">
              <a:lnSpc>
                <a:spcPct val="90000"/>
              </a:lnSpc>
            </a:pPr>
            <a:endParaRPr lang="es-ES" altLang="es-MX" dirty="0"/>
          </a:p>
          <a:p>
            <a:pPr eaLnBrk="1" hangingPunct="1">
              <a:lnSpc>
                <a:spcPct val="90000"/>
              </a:lnSpc>
            </a:pPr>
            <a:endParaRPr lang="es-ES" altLang="es-MX" dirty="0"/>
          </a:p>
          <a:p>
            <a:pPr eaLnBrk="1" hangingPunct="1">
              <a:lnSpc>
                <a:spcPct val="90000"/>
              </a:lnSpc>
            </a:pPr>
            <a:r>
              <a:rPr lang="es-ES" altLang="es-MX" dirty="0"/>
              <a:t>10</a:t>
            </a:r>
          </a:p>
          <a:p>
            <a:pPr eaLnBrk="1" hangingPunct="1">
              <a:lnSpc>
                <a:spcPct val="90000"/>
              </a:lnSpc>
            </a:pPr>
            <a:endParaRPr lang="es-ES" altLang="es-MX" dirty="0"/>
          </a:p>
          <a:p>
            <a:pPr eaLnBrk="1" hangingPunct="1"/>
            <a:r>
              <a:rPr lang="es-ES" altLang="es-MX" dirty="0"/>
              <a:t>13</a:t>
            </a:r>
          </a:p>
          <a:p>
            <a:pPr eaLnBrk="1" hangingPunct="1"/>
            <a:endParaRPr lang="es-ES" altLang="es-MX" dirty="0"/>
          </a:p>
          <a:p>
            <a:pPr eaLnBrk="1" hangingPunct="1"/>
            <a:r>
              <a:rPr lang="es-ES" altLang="es-MX" dirty="0"/>
              <a:t>16</a:t>
            </a:r>
          </a:p>
          <a:p>
            <a:pPr eaLnBrk="1" hangingPunct="1"/>
            <a:endParaRPr lang="es-ES" altLang="es-MX" dirty="0"/>
          </a:p>
          <a:p>
            <a:pPr eaLnBrk="1" hangingPunct="1"/>
            <a:r>
              <a:rPr lang="es-ES" altLang="es-MX" dirty="0"/>
              <a:t>19</a:t>
            </a:r>
          </a:p>
          <a:p>
            <a:pPr eaLnBrk="1" hangingPunct="1">
              <a:lnSpc>
                <a:spcPct val="90000"/>
              </a:lnSpc>
            </a:pPr>
            <a:endParaRPr lang="es-ES" altLang="es-MX" dirty="0"/>
          </a:p>
          <a:p>
            <a:pPr eaLnBrk="1" hangingPunct="1">
              <a:lnSpc>
                <a:spcPct val="90000"/>
              </a:lnSpc>
            </a:pPr>
            <a:r>
              <a:rPr lang="es-ES" altLang="es-MX" dirty="0"/>
              <a:t>22</a:t>
            </a:r>
          </a:p>
          <a:p>
            <a:pPr eaLnBrk="1" hangingPunct="1">
              <a:lnSpc>
                <a:spcPct val="90000"/>
              </a:lnSpc>
            </a:pPr>
            <a:endParaRPr lang="es-ES" altLang="es-MX" dirty="0"/>
          </a:p>
          <a:p>
            <a:pPr eaLnBrk="1" hangingPunct="1">
              <a:lnSpc>
                <a:spcPct val="90000"/>
              </a:lnSpc>
            </a:pPr>
            <a:r>
              <a:rPr lang="es-ES" altLang="es-MX" dirty="0"/>
              <a:t>26</a:t>
            </a:r>
          </a:p>
          <a:p>
            <a:pPr eaLnBrk="1" hangingPunct="1">
              <a:lnSpc>
                <a:spcPct val="90000"/>
              </a:lnSpc>
            </a:pPr>
            <a:endParaRPr lang="es-ES" altLang="es-MX" dirty="0"/>
          </a:p>
        </p:txBody>
      </p:sp>
      <p:sp>
        <p:nvSpPr>
          <p:cNvPr id="132101" name="Text Box 35">
            <a:extLst>
              <a:ext uri="{FF2B5EF4-FFF2-40B4-BE49-F238E27FC236}">
                <a16:creationId xmlns:a16="http://schemas.microsoft.com/office/drawing/2014/main" id="{028243AA-A98F-485D-BBC5-B7F71D19DC20}"/>
              </a:ext>
            </a:extLst>
          </p:cNvPr>
          <p:cNvSpPr txBox="1">
            <a:spLocks noChangeArrowheads="1"/>
          </p:cNvSpPr>
          <p:nvPr/>
        </p:nvSpPr>
        <p:spPr bwMode="auto">
          <a:xfrm>
            <a:off x="2999201" y="1750494"/>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a:t>Índice</a:t>
            </a:r>
            <a:endParaRPr lang="es-ES" altLang="es-MX" sz="1600" b="1" dirty="0"/>
          </a:p>
        </p:txBody>
      </p:sp>
      <p:sp>
        <p:nvSpPr>
          <p:cNvPr id="8" name="Rectangle 30">
            <a:extLst>
              <a:ext uri="{FF2B5EF4-FFF2-40B4-BE49-F238E27FC236}">
                <a16:creationId xmlns:a16="http://schemas.microsoft.com/office/drawing/2014/main" id="{FB1219F9-B289-47B2-A272-83DB77DD04C8}"/>
              </a:ext>
            </a:extLst>
          </p:cNvPr>
          <p:cNvSpPr>
            <a:spLocks noChangeArrowheads="1"/>
          </p:cNvSpPr>
          <p:nvPr/>
        </p:nvSpPr>
        <p:spPr bwMode="auto">
          <a:xfrm>
            <a:off x="509587" y="2411479"/>
            <a:ext cx="5943600" cy="4376583"/>
          </a:xfrm>
          <a:prstGeom prst="rect">
            <a:avLst/>
          </a:prstGeom>
          <a:noFill/>
          <a:ln w="9525">
            <a:noFill/>
            <a:miter lim="800000"/>
            <a:headEnd/>
            <a:tailEnd/>
          </a:ln>
        </p:spPr>
        <p:txBody>
          <a:bodyPr>
            <a:spAutoFit/>
          </a:bodyPr>
          <a:lstStyle/>
          <a:p>
            <a:pPr marL="355600" indent="-355600" algn="l">
              <a:lnSpc>
                <a:spcPct val="90000"/>
              </a:lnSpc>
              <a:buFontTx/>
              <a:buAutoNum type="arabicPeriod"/>
              <a:tabLst>
                <a:tab pos="355600" algn="l"/>
              </a:tabLst>
              <a:defRPr/>
            </a:pPr>
            <a:r>
              <a:rPr lang="es-MX" dirty="0">
                <a:latin typeface="Arial" charset="0"/>
              </a:rPr>
              <a:t>Introducción..........................................................................................</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Marco legal...........................................................................................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Relación de Procedimientos de la Dirección de Turismo …………..….</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Descripción de procedimientos y Diagrama de Flujo……………………</a:t>
            </a:r>
          </a:p>
          <a:p>
            <a:pPr algn="l">
              <a:lnSpc>
                <a:spcPct val="90000"/>
              </a:lnSpc>
              <a:tabLst>
                <a:tab pos="355600" algn="l"/>
              </a:tabLst>
              <a:defRPr/>
            </a:pPr>
            <a:endParaRPr lang="es-MX" dirty="0">
              <a:solidFill>
                <a:srgbClr val="000000"/>
              </a:solidFill>
              <a:latin typeface="Arial" charset="0"/>
              <a:ea typeface="Calibri" panose="020F0502020204030204" pitchFamily="34" charset="0"/>
              <a:cs typeface="Arial" panose="020B0604020202020204" pitchFamily="34" charset="0"/>
            </a:endParaRPr>
          </a:p>
          <a:p>
            <a:pPr algn="l">
              <a:lnSpc>
                <a:spcPct val="90000"/>
              </a:lnSpc>
              <a:tabLst>
                <a:tab pos="355600" algn="l"/>
              </a:tabLst>
              <a:defRPr/>
            </a:pPr>
            <a:r>
              <a:rPr lang="es-MX" dirty="0">
                <a:solidFill>
                  <a:srgbClr val="000000"/>
                </a:solidFill>
                <a:latin typeface="Arial" charset="0"/>
                <a:ea typeface="Calibri" panose="020F0502020204030204" pitchFamily="34" charset="0"/>
                <a:cs typeface="Arial" panose="020B0604020202020204" pitchFamily="34" charset="0"/>
              </a:rPr>
              <a:t>        </a:t>
            </a:r>
            <a:r>
              <a:rPr lang="es-ES" dirty="0">
                <a:solidFill>
                  <a:srgbClr val="000000"/>
                </a:solidFill>
                <a:ea typeface="Calibri" panose="020F0502020204030204" pitchFamily="34" charset="0"/>
                <a:cs typeface="Arial" panose="020B0604020202020204" pitchFamily="34" charset="0"/>
              </a:rPr>
              <a:t>4.1 </a:t>
            </a:r>
            <a:r>
              <a:rPr lang="es-MX" dirty="0"/>
              <a:t>Solicitud de requerimientos en Secretaria de Turismo del </a:t>
            </a:r>
          </a:p>
          <a:p>
            <a:pPr algn="l">
              <a:lnSpc>
                <a:spcPct val="90000"/>
              </a:lnSpc>
              <a:tabLst>
                <a:tab pos="355600" algn="l"/>
              </a:tabLst>
              <a:defRPr/>
            </a:pPr>
            <a:r>
              <a:rPr lang="es-MX" dirty="0"/>
              <a:t>        Estado de Puebla……………………………………………………………</a:t>
            </a:r>
          </a:p>
          <a:p>
            <a:pPr algn="l">
              <a:lnSpc>
                <a:spcPct val="90000"/>
              </a:lnSpc>
              <a:tabLst>
                <a:tab pos="355600" algn="l"/>
              </a:tabLst>
              <a:defRPr/>
            </a:pPr>
            <a:endParaRPr lang="es-MX" dirty="0"/>
          </a:p>
          <a:p>
            <a:pPr algn="l">
              <a:lnSpc>
                <a:spcPct val="90000"/>
              </a:lnSpc>
              <a:tabLst>
                <a:tab pos="355600" algn="l"/>
              </a:tabLst>
              <a:defRPr/>
            </a:pPr>
            <a:r>
              <a:rPr lang="es-MX" dirty="0"/>
              <a:t>	4.2 Promoción del Patrimonio Cultural Material e Inmaterial </a:t>
            </a:r>
          </a:p>
          <a:p>
            <a:pPr algn="just">
              <a:spcAft>
                <a:spcPts val="0"/>
              </a:spcAft>
            </a:pPr>
            <a:r>
              <a:rPr lang="es-MX" dirty="0"/>
              <a:t>        del Municipio……………………………………..</a:t>
            </a:r>
            <a:r>
              <a:rPr lang="es-ES" dirty="0">
                <a:solidFill>
                  <a:srgbClr val="000000"/>
                </a:solidFill>
                <a:ea typeface="Calibri" panose="020F0502020204030204" pitchFamily="34" charset="0"/>
                <a:cs typeface="Arial" panose="020B0604020202020204" pitchFamily="34" charset="0"/>
              </a:rPr>
              <a:t>……..…………………….</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4.3 Realización de eventos turísticos.……………….……………………. </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4.4 Asistencia al tianguis turístico y/o ferias nacionales…………………</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4.5 Integración de la carpeta del Programa Pueblo Mágico…………… </a:t>
            </a:r>
            <a:endParaRPr lang="es-MX" dirty="0">
              <a:solidFill>
                <a:srgbClr val="000000"/>
              </a:solidFill>
              <a:ea typeface="Calibri" panose="020F0502020204030204" pitchFamily="34" charset="0"/>
              <a:cs typeface="Arial" panose="020B0604020202020204" pitchFamily="34" charset="0"/>
            </a:endParaRP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 typeface="+mj-lt"/>
              <a:buAutoNum type="arabicPeriod" startAt="5"/>
              <a:tabLst>
                <a:tab pos="355600" algn="l"/>
              </a:tabLst>
              <a:defRPr/>
            </a:pPr>
            <a:r>
              <a:rPr lang="es-MX" dirty="0">
                <a:latin typeface="Arial" charset="0"/>
              </a:rPr>
              <a:t>Simbología …………………………………………………………………..</a:t>
            </a:r>
          </a:p>
          <a:p>
            <a:pPr marL="355600" indent="-355600" algn="l">
              <a:lnSpc>
                <a:spcPct val="90000"/>
              </a:lnSpc>
              <a:buFontTx/>
              <a:buAutoNum type="arabicPeriod" startAt="5"/>
              <a:tabLst>
                <a:tab pos="355600" algn="l"/>
              </a:tabLst>
              <a:defRPr/>
            </a:pPr>
            <a:endParaRPr lang="es-MX" dirty="0">
              <a:latin typeface="Arial" charset="0"/>
            </a:endParaRPr>
          </a:p>
          <a:p>
            <a:pPr marL="355600" indent="-355600" algn="l">
              <a:lnSpc>
                <a:spcPct val="90000"/>
              </a:lnSpc>
              <a:buFontTx/>
              <a:buAutoNum type="arabicPeriod" startAt="5"/>
              <a:tabLst>
                <a:tab pos="355600" algn="l"/>
              </a:tabLst>
              <a:defRPr/>
            </a:pPr>
            <a:r>
              <a:rPr lang="es-MX" dirty="0">
                <a:latin typeface="Arial" charset="0"/>
              </a:rPr>
              <a:t>Hoja de modificaciones y revisiones…………………………………......</a:t>
            </a:r>
          </a:p>
          <a:p>
            <a:pPr marL="355600" indent="-355600" algn="l">
              <a:lnSpc>
                <a:spcPct val="90000"/>
              </a:lnSpc>
              <a:buFontTx/>
              <a:buAutoNum type="arabicPeriod" startAt="5"/>
              <a:tabLst>
                <a:tab pos="355600" algn="l"/>
              </a:tabLst>
              <a:defRPr/>
            </a:pPr>
            <a:endParaRPr lang="es-MX" dirty="0">
              <a:latin typeface="Arial" charset="0"/>
            </a:endParaRPr>
          </a:p>
          <a:p>
            <a:pPr algn="l" eaLnBrk="0" hangingPunct="0">
              <a:lnSpc>
                <a:spcPct val="90000"/>
              </a:lnSpc>
              <a:defRPr/>
            </a:pPr>
            <a:endParaRPr lang="es-ES" dirty="0">
              <a:latin typeface="Arial" charset="0"/>
            </a:endParaRPr>
          </a:p>
        </p:txBody>
      </p:sp>
      <p:sp>
        <p:nvSpPr>
          <p:cNvPr id="7" name="Line 17">
            <a:extLst>
              <a:ext uri="{FF2B5EF4-FFF2-40B4-BE49-F238E27FC236}">
                <a16:creationId xmlns:a16="http://schemas.microsoft.com/office/drawing/2014/main" id="{2419612D-426E-4C12-881D-FDC2B8A7C999}"/>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6">
            <a:extLst>
              <a:ext uri="{FF2B5EF4-FFF2-40B4-BE49-F238E27FC236}">
                <a16:creationId xmlns:a16="http://schemas.microsoft.com/office/drawing/2014/main" id="{0BF4F1F9-5548-4697-AD13-459371D3806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47C64913-7277-4384-8A2C-C3E9FF552B5F}"/>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5">
            <a:extLst>
              <a:ext uri="{FF2B5EF4-FFF2-40B4-BE49-F238E27FC236}">
                <a16:creationId xmlns:a16="http://schemas.microsoft.com/office/drawing/2014/main" id="{A0E5A5F2-1B3A-4F31-9674-674FBCCF69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B81AB3B1-908C-4D5F-91EA-E825E0DED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66486E38-6945-4552-9AC6-AEE2B06012E0}"/>
              </a:ext>
            </a:extLst>
          </p:cNvPr>
          <p:cNvGraphicFramePr>
            <a:graphicFrameLocks noGrp="1"/>
          </p:cNvGraphicFramePr>
          <p:nvPr>
            <p:extLst>
              <p:ext uri="{D42A27DB-BD31-4B8C-83A1-F6EECF244321}">
                <p14:modId xmlns:p14="http://schemas.microsoft.com/office/powerpoint/2010/main" val="308489166"/>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3" name="Tabla 2">
            <a:extLst>
              <a:ext uri="{FF2B5EF4-FFF2-40B4-BE49-F238E27FC236}">
                <a16:creationId xmlns:a16="http://schemas.microsoft.com/office/drawing/2014/main" id="{D139763C-30F8-465E-B536-86914ECDA94C}"/>
              </a:ext>
            </a:extLst>
          </p:cNvPr>
          <p:cNvGraphicFramePr>
            <a:graphicFrameLocks noGrp="1"/>
          </p:cNvGraphicFramePr>
          <p:nvPr>
            <p:extLst>
              <p:ext uri="{D42A27DB-BD31-4B8C-83A1-F6EECF244321}">
                <p14:modId xmlns:p14="http://schemas.microsoft.com/office/powerpoint/2010/main" val="2715337348"/>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5EE7609-046A-458F-B1AB-8FF52AF8C2FA}"/>
              </a:ext>
            </a:extLst>
          </p:cNvPr>
          <p:cNvSpPr txBox="1">
            <a:spLocks noChangeArrowheads="1"/>
          </p:cNvSpPr>
          <p:nvPr/>
        </p:nvSpPr>
        <p:spPr bwMode="auto">
          <a:xfrm>
            <a:off x="304800" y="1371600"/>
            <a:ext cx="6172200" cy="4789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1.</a:t>
            </a:r>
          </a:p>
          <a:p>
            <a:pPr eaLnBrk="1" hangingPunct="1"/>
            <a:r>
              <a:rPr lang="es-MX" altLang="es-MX" sz="1400" b="1" dirty="0"/>
              <a:t>Introducción</a:t>
            </a:r>
          </a:p>
          <a:p>
            <a:pPr eaLnBrk="1" hangingPunct="1"/>
            <a:endParaRPr lang="es-MX" altLang="es-MX" b="1" dirty="0"/>
          </a:p>
          <a:p>
            <a:pPr algn="just" eaLnBrk="1" hangingPunct="1"/>
            <a:r>
              <a:rPr lang="es-ES" altLang="es-MX" dirty="0">
                <a:cs typeface="Times New Roman" panose="02020603050405020304" pitchFamily="18" charset="0"/>
              </a:rPr>
              <a:t>El presente manual es la versión detallada por escrito de los procedimientos a través de la descripción de los objetivos, funciones, autoridad y responsabilidad de los distintos puestos de trabajo a fin de mantener la estructura organizacional adecuada que permita realizar las funciones, así como las tareas administrativas especificas que se ejecutan en la Dirección de Turismo del H. Ayuntamiento de Tlatlauquitepec.</a:t>
            </a: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La principal finalidad en su elaboración es que cuente con su propio manual de procedimientos a fin de proporcionar al personal y funcionarios encargados de la dirección, una visión completa de las diversas funciones y actividades que asume y desarrolla esta Unidad Responsable y al mismo tiempo ser un documento guía en la ejecución de las actividades que se realizan.</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Para lograr el mejor cumplimiento de este documento se recomienda efectuar su revisión semestral a fin de incluir las adecuaciones que surjan de los avances en el proceso del ejercicio de Gobierno 2018-2021</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Este manual forma parte del activo fijo de la Dirección de Turismo, por consiguiente deberá permanecer en el centro de trabajo para efecto de consulta.</a:t>
            </a:r>
            <a:endParaRPr lang="es-MX" altLang="es-MX" dirty="0">
              <a:cs typeface="Arial" panose="020B0604020202020204" pitchFamily="34" charset="0"/>
            </a:endParaRPr>
          </a:p>
          <a:p>
            <a:pPr algn="just" eaLnBrk="1" hangingPunct="1"/>
            <a:endParaRPr lang="es-MX" altLang="es-MX" dirty="0"/>
          </a:p>
          <a:p>
            <a:pPr algn="just" eaLnBrk="1" hangingPunct="1">
              <a:lnSpc>
                <a:spcPct val="110000"/>
              </a:lnSpc>
            </a:pPr>
            <a:endParaRPr lang="es-MX" altLang="es-MX" dirty="0"/>
          </a:p>
        </p:txBody>
      </p:sp>
      <p:sp>
        <p:nvSpPr>
          <p:cNvPr id="17412" name="6 CuadroTexto">
            <a:extLst>
              <a:ext uri="{FF2B5EF4-FFF2-40B4-BE49-F238E27FC236}">
                <a16:creationId xmlns:a16="http://schemas.microsoft.com/office/drawing/2014/main" id="{C788D5F9-C909-4072-8E77-B87F8C781FC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AEFBD217-F06C-4696-8EBA-CD23A190588C}" type="slidenum">
              <a:rPr lang="es-MX" altLang="es-MX" sz="1000"/>
              <a:pPr algn="r" eaLnBrk="1" hangingPunct="1"/>
              <a:t>3</a:t>
            </a:fld>
            <a:endParaRPr lang="es-MX" altLang="es-MX" sz="1000"/>
          </a:p>
        </p:txBody>
      </p:sp>
      <p:sp>
        <p:nvSpPr>
          <p:cNvPr id="5" name="Line 15">
            <a:extLst>
              <a:ext uri="{FF2B5EF4-FFF2-40B4-BE49-F238E27FC236}">
                <a16:creationId xmlns:a16="http://schemas.microsoft.com/office/drawing/2014/main" id="{20856DE5-A6A0-4C19-9AA4-D99B3DDE7B57}"/>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21E7B7A1-AEF7-4B26-A3D8-1BD04E34227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5D765BD1-871A-4FE7-9271-20D06C13698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A364AA40-3CC0-4464-A216-9B16A844A59C}"/>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B40F9B9-A186-49B5-BA32-32E50AE53E64}"/>
              </a:ext>
            </a:extLst>
          </p:cNvPr>
          <p:cNvGraphicFramePr>
            <a:graphicFrameLocks noGrp="1"/>
          </p:cNvGraphicFramePr>
          <p:nvPr>
            <p:extLst>
              <p:ext uri="{D42A27DB-BD31-4B8C-83A1-F6EECF244321}">
                <p14:modId xmlns:p14="http://schemas.microsoft.com/office/powerpoint/2010/main" val="140371631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3"/>
            <a:extLst>
              <a:ext uri="{FF2B5EF4-FFF2-40B4-BE49-F238E27FC236}">
                <a16:creationId xmlns:a16="http://schemas.microsoft.com/office/drawing/2014/main" id="{1A73F6DE-9618-4A83-B406-58A3310EF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22D23CEB-267B-4805-8095-7CFDF81A647D}"/>
              </a:ext>
            </a:extLst>
          </p:cNvPr>
          <p:cNvGraphicFramePr>
            <a:graphicFrameLocks noGrp="1"/>
          </p:cNvGraphicFramePr>
          <p:nvPr>
            <p:extLst>
              <p:ext uri="{D42A27DB-BD31-4B8C-83A1-F6EECF244321}">
                <p14:modId xmlns:p14="http://schemas.microsoft.com/office/powerpoint/2010/main" val="2855023741"/>
              </p:ext>
            </p:extLst>
          </p:nvPr>
        </p:nvGraphicFramePr>
        <p:xfrm>
          <a:off x="5324871" y="8958898"/>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3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5">
            <a:extLst>
              <a:ext uri="{FF2B5EF4-FFF2-40B4-BE49-F238E27FC236}">
                <a16:creationId xmlns:a16="http://schemas.microsoft.com/office/drawing/2014/main" id="{7ED089B5-F246-411B-89E6-EF4D959915B6}"/>
              </a:ext>
            </a:extLst>
          </p:cNvPr>
          <p:cNvSpPr txBox="1">
            <a:spLocks noChangeArrowheads="1"/>
          </p:cNvSpPr>
          <p:nvPr/>
        </p:nvSpPr>
        <p:spPr bwMode="auto">
          <a:xfrm>
            <a:off x="1070132" y="1373932"/>
            <a:ext cx="4294272" cy="15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MX" altLang="es-MX" sz="1400" b="1" dirty="0"/>
          </a:p>
          <a:p>
            <a:pPr eaLnBrk="1" hangingPunct="1"/>
            <a:r>
              <a:rPr lang="es-MX" altLang="es-MX" sz="1400" b="1" dirty="0"/>
              <a:t>2.</a:t>
            </a:r>
          </a:p>
          <a:p>
            <a:pPr eaLnBrk="1" hangingPunct="1"/>
            <a:r>
              <a:rPr lang="es-MX" altLang="es-MX" sz="1400" b="1" dirty="0"/>
              <a:t>Marco Legal</a:t>
            </a:r>
          </a:p>
          <a:p>
            <a:pPr algn="just" eaLnBrk="1" hangingPunct="1"/>
            <a:r>
              <a:rPr lang="es-ES_tradnl" altLang="es-MX" sz="1400" dirty="0">
                <a:cs typeface="Arial" panose="020B0604020202020204" pitchFamily="34" charset="0"/>
              </a:rPr>
              <a:t> </a:t>
            </a:r>
          </a:p>
          <a:p>
            <a:pPr algn="just" eaLnBrk="1" hangingPunct="1"/>
            <a:endParaRPr lang="es-ES" altLang="es-MX" dirty="0">
              <a:cs typeface="Times New Roman" panose="02020603050405020304" pitchFamily="18" charset="0"/>
            </a:endParaRPr>
          </a:p>
          <a:p>
            <a:pPr algn="just" eaLnBrk="1" hangingPunct="1"/>
            <a:r>
              <a:rPr lang="es-ES_tradnl" altLang="es-MX" dirty="0">
                <a:cs typeface="Arial" panose="020B0604020202020204" pitchFamily="34" charset="0"/>
              </a:rPr>
              <a:t> </a:t>
            </a:r>
          </a:p>
          <a:p>
            <a:pPr algn="just" eaLnBrk="1" hangingPunct="1"/>
            <a:endParaRPr lang="es-CO" altLang="es-MX" dirty="0"/>
          </a:p>
        </p:txBody>
      </p:sp>
      <p:sp>
        <p:nvSpPr>
          <p:cNvPr id="18436" name="3 CuadroTexto">
            <a:extLst>
              <a:ext uri="{FF2B5EF4-FFF2-40B4-BE49-F238E27FC236}">
                <a16:creationId xmlns:a16="http://schemas.microsoft.com/office/drawing/2014/main" id="{D391E4AF-A1FB-49BD-89E3-01D4797BF33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9B912210-B774-4829-A90F-AFC30DC73235}" type="slidenum">
              <a:rPr lang="es-MX" altLang="es-MX" sz="1000"/>
              <a:pPr algn="r" eaLnBrk="1" hangingPunct="1"/>
              <a:t>4</a:t>
            </a:fld>
            <a:endParaRPr lang="es-MX" altLang="es-MX" sz="1000" dirty="0"/>
          </a:p>
        </p:txBody>
      </p:sp>
      <p:sp>
        <p:nvSpPr>
          <p:cNvPr id="5" name="Line 16">
            <a:extLst>
              <a:ext uri="{FF2B5EF4-FFF2-40B4-BE49-F238E27FC236}">
                <a16:creationId xmlns:a16="http://schemas.microsoft.com/office/drawing/2014/main" id="{B9E9E503-ED2C-4BF9-AC64-531ECD02571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C5E053AF-4DFB-4EBB-BD10-53AABD61FA46}"/>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16413335-4F29-48DC-857C-AD1487C3DBD4}"/>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DDF83430-1EB9-4547-AF2D-DD5A7FEF5D30}"/>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4F54408-8E81-4E21-82F5-847E26C43E85}"/>
              </a:ext>
            </a:extLst>
          </p:cNvPr>
          <p:cNvGraphicFramePr>
            <a:graphicFrameLocks noGrp="1"/>
          </p:cNvGraphicFramePr>
          <p:nvPr>
            <p:extLst>
              <p:ext uri="{D42A27DB-BD31-4B8C-83A1-F6EECF244321}">
                <p14:modId xmlns:p14="http://schemas.microsoft.com/office/powerpoint/2010/main" val="99052238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EE60C0B-2A43-435C-B60C-72529C09D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95A6427A-BEC7-436B-B404-11C1B52003A2}"/>
              </a:ext>
            </a:extLst>
          </p:cNvPr>
          <p:cNvGraphicFramePr>
            <a:graphicFrameLocks noGrp="1"/>
          </p:cNvGraphicFramePr>
          <p:nvPr>
            <p:extLst>
              <p:ext uri="{D42A27DB-BD31-4B8C-83A1-F6EECF244321}">
                <p14:modId xmlns:p14="http://schemas.microsoft.com/office/powerpoint/2010/main" val="656081404"/>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4 de 26</a:t>
                      </a:r>
                    </a:p>
                  </a:txBody>
                  <a:tcPr/>
                </a:tc>
                <a:extLst>
                  <a:ext uri="{0D108BD9-81ED-4DB2-BD59-A6C34878D82A}">
                    <a16:rowId xmlns:a16="http://schemas.microsoft.com/office/drawing/2014/main" val="2061326865"/>
                  </a:ext>
                </a:extLst>
              </a:tr>
            </a:tbl>
          </a:graphicData>
        </a:graphic>
      </p:graphicFrame>
      <p:sp>
        <p:nvSpPr>
          <p:cNvPr id="12" name="Rectángulo 11">
            <a:extLst>
              <a:ext uri="{FF2B5EF4-FFF2-40B4-BE49-F238E27FC236}">
                <a16:creationId xmlns:a16="http://schemas.microsoft.com/office/drawing/2014/main" id="{8FC8FEC8-806A-4C74-BFB9-883DB9BD85D5}"/>
              </a:ext>
            </a:extLst>
          </p:cNvPr>
          <p:cNvSpPr/>
          <p:nvPr/>
        </p:nvSpPr>
        <p:spPr>
          <a:xfrm>
            <a:off x="749376" y="2534515"/>
            <a:ext cx="5383055" cy="2862322"/>
          </a:xfrm>
          <a:prstGeom prst="rect">
            <a:avLst/>
          </a:prstGeom>
        </p:spPr>
        <p:txBody>
          <a:bodyPr wrap="square">
            <a:spAutoFit/>
          </a:bodyPr>
          <a:lstStyle/>
          <a:p>
            <a:pPr algn="l"/>
            <a:r>
              <a:rPr lang="es-MX" sz="1200" b="1" dirty="0">
                <a:solidFill>
                  <a:srgbClr val="000000"/>
                </a:solidFill>
                <a:latin typeface="Arial" panose="020B0604020202020204" pitchFamily="34" charset="0"/>
              </a:rPr>
              <a:t>Federal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Política de los Estados Unidos Mexicanos.</a:t>
            </a:r>
          </a:p>
          <a:p>
            <a:pPr algn="l"/>
            <a:r>
              <a:rPr lang="es-MX" sz="1200" b="1" dirty="0">
                <a:solidFill>
                  <a:srgbClr val="000000"/>
                </a:solidFill>
                <a:latin typeface="Arial" panose="020B0604020202020204" pitchFamily="34" charset="0"/>
              </a:rPr>
              <a:t>      </a:t>
            </a:r>
            <a:r>
              <a:rPr lang="es-MX" sz="1200" dirty="0">
                <a:solidFill>
                  <a:srgbClr val="000000"/>
                </a:solidFill>
                <a:latin typeface="Arial" panose="020B0604020202020204" pitchFamily="34" charset="0"/>
              </a:rPr>
              <a:t>Diario Oficial de la Federación, 05 de febrero de 1917 </a:t>
            </a:r>
          </a:p>
          <a:p>
            <a:pPr algn="l"/>
            <a:r>
              <a:rPr lang="es-MX" sz="1200" dirty="0">
                <a:solidFill>
                  <a:srgbClr val="000000"/>
                </a:solidFill>
                <a:latin typeface="Arial" panose="020B0604020202020204" pitchFamily="34" charset="0"/>
              </a:rPr>
              <a:t>      Última reforma publicada D.O.F. el 15 de agosto de 2616 </a:t>
            </a:r>
          </a:p>
          <a:p>
            <a:pPr algn="l"/>
            <a:endParaRPr lang="es-MX" sz="1200" dirty="0">
              <a:solidFill>
                <a:srgbClr val="000000"/>
              </a:solidFill>
              <a:latin typeface="Arial" panose="020B0604020202020204" pitchFamily="34" charset="0"/>
            </a:endParaRPr>
          </a:p>
          <a:p>
            <a:pPr marL="171450" lvl="0" indent="-171450" algn="l">
              <a:buFont typeface="Wingdings" panose="05000000000000000000" pitchFamily="2" charset="2"/>
              <a:buChar char="Ø"/>
            </a:pPr>
            <a:r>
              <a:rPr lang="es-ES" sz="1200" b="1" dirty="0">
                <a:latin typeface="Arial" panose="020B0604020202020204" pitchFamily="34" charset="0"/>
                <a:cs typeface="Arial" panose="020B0604020202020204" pitchFamily="34" charset="0"/>
              </a:rPr>
              <a:t>Ley General de Turismo</a:t>
            </a:r>
            <a:endParaRPr lang="es-ES" sz="1200" dirty="0">
              <a:latin typeface="Arial" panose="020B0604020202020204" pitchFamily="34" charset="0"/>
              <a:cs typeface="Arial" panose="020B0604020202020204" pitchFamily="34" charset="0"/>
            </a:endParaRPr>
          </a:p>
          <a:p>
            <a:pPr lvl="0" algn="l"/>
            <a:endParaRPr lang="es-MX" sz="1200" dirty="0">
              <a:latin typeface="Arial" panose="020B0604020202020204" pitchFamily="34" charset="0"/>
              <a:cs typeface="Arial" panose="020B0604020202020204" pitchFamily="34" charset="0"/>
            </a:endParaRPr>
          </a:p>
          <a:p>
            <a:pPr algn="l"/>
            <a:r>
              <a:rPr lang="es-MX" sz="1200" b="1" dirty="0">
                <a:solidFill>
                  <a:srgbClr val="000000"/>
                </a:solidFill>
                <a:latin typeface="Arial" panose="020B0604020202020204" pitchFamily="34" charset="0"/>
              </a:rPr>
              <a:t>Estatal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del Estado Libre y Soberano de Puebla.</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Periódico Oficial del Estado, 2 de octubre de 1917 </a:t>
            </a:r>
          </a:p>
          <a:p>
            <a:pPr algn="l"/>
            <a:r>
              <a:rPr lang="es-MX" sz="1200" dirty="0">
                <a:solidFill>
                  <a:srgbClr val="000000"/>
                </a:solidFill>
                <a:latin typeface="Arial" panose="020B0604020202020204" pitchFamily="34" charset="0"/>
              </a:rPr>
              <a:t>      Última reforma publicada P.O. el 04 de Febrero de 2616 </a:t>
            </a:r>
          </a:p>
          <a:p>
            <a:pPr algn="l"/>
            <a:endParaRPr lang="es-MX" sz="1200" b="1"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ES" sz="1200" b="1" dirty="0">
                <a:latin typeface="Arial" panose="020B0604020202020204" pitchFamily="34" charset="0"/>
                <a:cs typeface="Arial" panose="020B0604020202020204" pitchFamily="34" charset="0"/>
              </a:rPr>
              <a:t>Ley de Turismo del Estado de Puebla. </a:t>
            </a:r>
          </a:p>
          <a:p>
            <a:pPr algn="l"/>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latin typeface="Arial" panose="020B0604020202020204" pitchFamily="34" charset="0"/>
                <a:cs typeface="Arial" panose="020B0604020202020204" pitchFamily="34" charset="0"/>
              </a:rPr>
              <a:t>Ley Orgánica Municipal del Estado de Puebla.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a:extLst>
              <a:ext uri="{FF2B5EF4-FFF2-40B4-BE49-F238E27FC236}">
                <a16:creationId xmlns:a16="http://schemas.microsoft.com/office/drawing/2014/main" id="{88F01211-5286-485A-81DD-B0F68DA3D51E}"/>
              </a:ext>
            </a:extLst>
          </p:cNvPr>
          <p:cNvSpPr txBox="1">
            <a:spLocks noChangeArrowheads="1"/>
          </p:cNvSpPr>
          <p:nvPr/>
        </p:nvSpPr>
        <p:spPr bwMode="auto">
          <a:xfrm>
            <a:off x="628650" y="2589212"/>
            <a:ext cx="594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l"/>
            <a:r>
              <a:rPr lang="es-MX" altLang="es-MX"/>
              <a:t> </a:t>
            </a:r>
          </a:p>
        </p:txBody>
      </p:sp>
      <p:sp>
        <p:nvSpPr>
          <p:cNvPr id="20483" name="Rectangle 18">
            <a:extLst>
              <a:ext uri="{FF2B5EF4-FFF2-40B4-BE49-F238E27FC236}">
                <a16:creationId xmlns:a16="http://schemas.microsoft.com/office/drawing/2014/main" id="{56AD9000-9161-4515-983A-7B06000E463B}"/>
              </a:ext>
            </a:extLst>
          </p:cNvPr>
          <p:cNvSpPr>
            <a:spLocks noChangeArrowheads="1"/>
          </p:cNvSpPr>
          <p:nvPr/>
        </p:nvSpPr>
        <p:spPr bwMode="auto">
          <a:xfrm>
            <a:off x="381000" y="121920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20485" name="Text Box 21">
            <a:extLst>
              <a:ext uri="{FF2B5EF4-FFF2-40B4-BE49-F238E27FC236}">
                <a16:creationId xmlns:a16="http://schemas.microsoft.com/office/drawing/2014/main" id="{537B9D85-B2AB-488B-A958-45DBB01CD698}"/>
              </a:ext>
            </a:extLst>
          </p:cNvPr>
          <p:cNvSpPr txBox="1">
            <a:spLocks noChangeArrowheads="1"/>
          </p:cNvSpPr>
          <p:nvPr/>
        </p:nvSpPr>
        <p:spPr bwMode="auto">
          <a:xfrm>
            <a:off x="2230596" y="1614178"/>
            <a:ext cx="256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3. </a:t>
            </a:r>
          </a:p>
          <a:p>
            <a:pPr eaLnBrk="1" hangingPunct="1"/>
            <a:r>
              <a:rPr lang="es-MX" altLang="es-MX" sz="1400" b="1" dirty="0"/>
              <a:t>Relación de procedimientos</a:t>
            </a:r>
            <a:endParaRPr lang="es-ES" altLang="es-MX" sz="1400" b="1" dirty="0"/>
          </a:p>
        </p:txBody>
      </p:sp>
      <p:sp>
        <p:nvSpPr>
          <p:cNvPr id="20490" name="9 CuadroTexto">
            <a:extLst>
              <a:ext uri="{FF2B5EF4-FFF2-40B4-BE49-F238E27FC236}">
                <a16:creationId xmlns:a16="http://schemas.microsoft.com/office/drawing/2014/main" id="{85A3E927-D36C-4107-AE16-74AA1D18478C}"/>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351B5E13-E6E6-4C25-9C54-482D9756A1F4}" type="slidenum">
              <a:rPr lang="es-MX" altLang="es-MX" sz="1000"/>
              <a:pPr algn="r" eaLnBrk="1" hangingPunct="1"/>
              <a:t>5</a:t>
            </a:fld>
            <a:endParaRPr lang="es-MX" altLang="es-MX" sz="1000"/>
          </a:p>
        </p:txBody>
      </p:sp>
      <p:sp>
        <p:nvSpPr>
          <p:cNvPr id="2" name="Rectángulo 1">
            <a:extLst>
              <a:ext uri="{FF2B5EF4-FFF2-40B4-BE49-F238E27FC236}">
                <a16:creationId xmlns:a16="http://schemas.microsoft.com/office/drawing/2014/main" id="{DF47C5C2-4010-44A1-8B7A-25AF0DAFD4E3}"/>
              </a:ext>
            </a:extLst>
          </p:cNvPr>
          <p:cNvSpPr/>
          <p:nvPr/>
        </p:nvSpPr>
        <p:spPr>
          <a:xfrm>
            <a:off x="542453" y="2589212"/>
            <a:ext cx="5682136" cy="2094163"/>
          </a:xfrm>
          <a:prstGeom prst="rect">
            <a:avLst/>
          </a:prstGeom>
        </p:spPr>
        <p:txBody>
          <a:bodyPr wrap="square">
            <a:spAutoFit/>
          </a:bodyPr>
          <a:lstStyle/>
          <a:p>
            <a:pPr algn="l">
              <a:lnSpc>
                <a:spcPct val="90000"/>
              </a:lnSpc>
              <a:tabLst>
                <a:tab pos="355600" algn="l"/>
              </a:tabLst>
              <a:defRPr/>
            </a:pPr>
            <a:r>
              <a:rPr lang="es-MX" dirty="0">
                <a:solidFill>
                  <a:srgbClr val="000000"/>
                </a:solidFill>
                <a:latin typeface="Arial" charset="0"/>
                <a:ea typeface="Calibri" panose="020F0502020204030204" pitchFamily="34" charset="0"/>
                <a:cs typeface="Arial" panose="020B0604020202020204" pitchFamily="34" charset="0"/>
              </a:rPr>
              <a:t> 1.-</a:t>
            </a:r>
            <a:r>
              <a:rPr lang="es-ES" dirty="0">
                <a:solidFill>
                  <a:srgbClr val="000000"/>
                </a:solidFill>
                <a:ea typeface="Calibri" panose="020F0502020204030204" pitchFamily="34" charset="0"/>
                <a:cs typeface="Arial" panose="020B0604020202020204" pitchFamily="34" charset="0"/>
              </a:rPr>
              <a:t> </a:t>
            </a:r>
            <a:r>
              <a:rPr lang="es-MX" dirty="0"/>
              <a:t>Solicitud de requerimientos en Secretaria de Turismo del Estado de Puebla.</a:t>
            </a:r>
          </a:p>
          <a:p>
            <a:pPr algn="l">
              <a:lnSpc>
                <a:spcPct val="90000"/>
              </a:lnSpc>
              <a:tabLst>
                <a:tab pos="355600" algn="l"/>
              </a:tabLst>
              <a:defRPr/>
            </a:pPr>
            <a:endParaRPr lang="es-MX" dirty="0"/>
          </a:p>
          <a:p>
            <a:pPr algn="l">
              <a:lnSpc>
                <a:spcPct val="90000"/>
              </a:lnSpc>
              <a:tabLst>
                <a:tab pos="355600" algn="l"/>
              </a:tabLst>
              <a:defRPr/>
            </a:pPr>
            <a:r>
              <a:rPr lang="es-MX" dirty="0"/>
              <a:t> 2.- Promoción del Patrimonio Cultural Material e Inmaterial del Municipio.</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3.- Realización de eventos turísticos.</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4.- Asistencia al tianguis turístico y/o ferias nacionales.</a:t>
            </a:r>
          </a:p>
          <a:p>
            <a:pPr algn="just">
              <a:spcAft>
                <a:spcPts val="0"/>
              </a:spcAft>
            </a:pPr>
            <a:endParaRPr lang="es-ES" dirty="0">
              <a:solidFill>
                <a:srgbClr val="000000"/>
              </a:solidFill>
              <a:ea typeface="Calibri" panose="020F0502020204030204" pitchFamily="34" charset="0"/>
              <a:cs typeface="Arial" panose="020B0604020202020204" pitchFamily="34" charset="0"/>
            </a:endParaRPr>
          </a:p>
          <a:p>
            <a:pPr algn="just">
              <a:spcAft>
                <a:spcPts val="0"/>
              </a:spcAft>
            </a:pPr>
            <a:r>
              <a:rPr lang="es-ES" dirty="0">
                <a:solidFill>
                  <a:srgbClr val="000000"/>
                </a:solidFill>
                <a:ea typeface="Calibri" panose="020F0502020204030204" pitchFamily="34" charset="0"/>
                <a:cs typeface="Arial" panose="020B0604020202020204" pitchFamily="34" charset="0"/>
              </a:rPr>
              <a:t> 5.- Integración de la carpeta del Programa Pueblo Mágico.</a:t>
            </a:r>
            <a:endParaRPr lang="es-MX" dirty="0">
              <a:ea typeface="Calibri" panose="020F0502020204030204" pitchFamily="34" charset="0"/>
              <a:cs typeface="Arial" panose="020B0604020202020204" pitchFamily="34" charset="0"/>
            </a:endParaRPr>
          </a:p>
          <a:p>
            <a:pPr algn="just">
              <a:lnSpc>
                <a:spcPct val="107000"/>
              </a:lnSpc>
              <a:spcAft>
                <a:spcPts val="800"/>
              </a:spcAft>
            </a:pPr>
            <a:r>
              <a:rPr lang="es-ES" dirty="0">
                <a:ea typeface="Calibri" panose="020F0502020204030204" pitchFamily="34" charset="0"/>
                <a:cs typeface="Arial" panose="020B0604020202020204" pitchFamily="34" charset="0"/>
              </a:rPr>
              <a:t/>
            </a:r>
            <a:br>
              <a:rPr lang="es-ES" dirty="0">
                <a:ea typeface="Calibri" panose="020F0502020204030204" pitchFamily="34" charset="0"/>
                <a:cs typeface="Arial" panose="020B0604020202020204" pitchFamily="34" charset="0"/>
              </a:rPr>
            </a:br>
            <a:r>
              <a:rPr lang="es-ES" dirty="0">
                <a:ea typeface="Calibri" panose="020F0502020204030204" pitchFamily="34" charset="0"/>
                <a:cs typeface="Arial" panose="020B0604020202020204" pitchFamily="34" charset="0"/>
              </a:rPr>
              <a:t> </a:t>
            </a:r>
            <a:endParaRPr lang="es-MX" dirty="0">
              <a:ea typeface="Calibri" panose="020F0502020204030204" pitchFamily="34" charset="0"/>
              <a:cs typeface="Arial" panose="020B0604020202020204" pitchFamily="34" charset="0"/>
            </a:endParaRPr>
          </a:p>
        </p:txBody>
      </p:sp>
      <p:sp>
        <p:nvSpPr>
          <p:cNvPr id="8" name="Line 15">
            <a:extLst>
              <a:ext uri="{FF2B5EF4-FFF2-40B4-BE49-F238E27FC236}">
                <a16:creationId xmlns:a16="http://schemas.microsoft.com/office/drawing/2014/main" id="{1C505AE4-CA24-4E33-9A92-0049336DDF2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7">
            <a:extLst>
              <a:ext uri="{FF2B5EF4-FFF2-40B4-BE49-F238E27FC236}">
                <a16:creationId xmlns:a16="http://schemas.microsoft.com/office/drawing/2014/main" id="{3C60CCF4-5040-4580-8DA8-BCF3F7D65D33}"/>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A90C9913-EC0A-46EA-9720-81D15BD74685}"/>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6">
            <a:extLst>
              <a:ext uri="{FF2B5EF4-FFF2-40B4-BE49-F238E27FC236}">
                <a16:creationId xmlns:a16="http://schemas.microsoft.com/office/drawing/2014/main" id="{051A3485-7083-429E-8E1D-F0DCBD2AFD8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2" name="Tabla 11">
            <a:extLst>
              <a:ext uri="{FF2B5EF4-FFF2-40B4-BE49-F238E27FC236}">
                <a16:creationId xmlns:a16="http://schemas.microsoft.com/office/drawing/2014/main" id="{9443B246-A4AD-41D3-A5C6-EC3914FCC5E2}"/>
              </a:ext>
            </a:extLst>
          </p:cNvPr>
          <p:cNvGraphicFramePr>
            <a:graphicFrameLocks noGrp="1"/>
          </p:cNvGraphicFramePr>
          <p:nvPr>
            <p:extLst>
              <p:ext uri="{D42A27DB-BD31-4B8C-83A1-F6EECF244321}">
                <p14:modId xmlns:p14="http://schemas.microsoft.com/office/powerpoint/2010/main" val="359914655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3" name="Picture 2077" descr="Resultado de imagen para ayuntamiento de tlatlauquitepec">
            <a:hlinkClick r:id="rId2"/>
            <a:extLst>
              <a:ext uri="{FF2B5EF4-FFF2-40B4-BE49-F238E27FC236}">
                <a16:creationId xmlns:a16="http://schemas.microsoft.com/office/drawing/2014/main" id="{C716601D-6E24-438A-94CE-99076896E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1E552233-6097-4035-8BE8-E1DAC6F72FD6}"/>
              </a:ext>
            </a:extLst>
          </p:cNvPr>
          <p:cNvGraphicFramePr>
            <a:graphicFrameLocks noGrp="1"/>
          </p:cNvGraphicFramePr>
          <p:nvPr>
            <p:extLst>
              <p:ext uri="{D42A27DB-BD31-4B8C-83A1-F6EECF244321}">
                <p14:modId xmlns:p14="http://schemas.microsoft.com/office/powerpoint/2010/main" val="234518532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5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FC87A269-76D7-4120-B5C5-A651DE4E6C8D}"/>
              </a:ext>
            </a:extLst>
          </p:cNvPr>
          <p:cNvSpPr txBox="1"/>
          <p:nvPr/>
        </p:nvSpPr>
        <p:spPr>
          <a:xfrm>
            <a:off x="548680" y="3750196"/>
            <a:ext cx="5760640" cy="738664"/>
          </a:xfrm>
          <a:prstGeom prst="rect">
            <a:avLst/>
          </a:prstGeom>
          <a:noFill/>
        </p:spPr>
        <p:txBody>
          <a:bodyPr wrap="square" rtlCol="0">
            <a:spAutoFit/>
          </a:bodyPr>
          <a:lstStyle/>
          <a:p>
            <a:r>
              <a:rPr lang="es-MX" sz="1400" b="1" dirty="0"/>
              <a:t>4.</a:t>
            </a:r>
          </a:p>
          <a:p>
            <a:endParaRPr lang="es-MX" sz="1400" b="1" dirty="0"/>
          </a:p>
          <a:p>
            <a:r>
              <a:rPr lang="es-MX" sz="1400" b="1" dirty="0"/>
              <a:t>DESCRIPCION DE PROCEDIMIENTOS Y DIAGRAMA DE FLUJO</a:t>
            </a:r>
          </a:p>
        </p:txBody>
      </p:sp>
      <p:sp>
        <p:nvSpPr>
          <p:cNvPr id="3" name="Line 16">
            <a:extLst>
              <a:ext uri="{FF2B5EF4-FFF2-40B4-BE49-F238E27FC236}">
                <a16:creationId xmlns:a16="http://schemas.microsoft.com/office/drawing/2014/main" id="{F3E0F8B1-0817-4E58-AE3F-41B954F96AB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6ABCEC5F-B8C2-4FC6-9F8D-E4825935FA4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7">
            <a:extLst>
              <a:ext uri="{FF2B5EF4-FFF2-40B4-BE49-F238E27FC236}">
                <a16:creationId xmlns:a16="http://schemas.microsoft.com/office/drawing/2014/main" id="{7915B25B-1A48-47ED-823C-88EF29D53A8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5">
            <a:extLst>
              <a:ext uri="{FF2B5EF4-FFF2-40B4-BE49-F238E27FC236}">
                <a16:creationId xmlns:a16="http://schemas.microsoft.com/office/drawing/2014/main" id="{0D02CF5A-D7A7-4882-8EAC-E6AEC2DE2EAA}"/>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7" name="Tabla 6">
            <a:extLst>
              <a:ext uri="{FF2B5EF4-FFF2-40B4-BE49-F238E27FC236}">
                <a16:creationId xmlns:a16="http://schemas.microsoft.com/office/drawing/2014/main" id="{8DD4E732-CC53-49A8-99BE-8720AB56BCA2}"/>
              </a:ext>
            </a:extLst>
          </p:cNvPr>
          <p:cNvGraphicFramePr>
            <a:graphicFrameLocks noGrp="1"/>
          </p:cNvGraphicFramePr>
          <p:nvPr>
            <p:extLst>
              <p:ext uri="{D42A27DB-BD31-4B8C-83A1-F6EECF244321}">
                <p14:modId xmlns:p14="http://schemas.microsoft.com/office/powerpoint/2010/main" val="1954338836"/>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F8C7FB6D-08F8-41F1-8464-6252F616A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D921F87-6B59-4B03-B311-61A92BC69D96}"/>
              </a:ext>
            </a:extLst>
          </p:cNvPr>
          <p:cNvGraphicFramePr>
            <a:graphicFrameLocks noGrp="1"/>
          </p:cNvGraphicFramePr>
          <p:nvPr>
            <p:extLst>
              <p:ext uri="{D42A27DB-BD31-4B8C-83A1-F6EECF244321}">
                <p14:modId xmlns:p14="http://schemas.microsoft.com/office/powerpoint/2010/main" val="178461060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6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849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954107"/>
          </a:xfrm>
          <a:prstGeom prst="rect">
            <a:avLst/>
          </a:prstGeom>
          <a:noFill/>
        </p:spPr>
        <p:txBody>
          <a:bodyPr wrap="square" rtlCol="0">
            <a:spAutoFit/>
          </a:bodyPr>
          <a:lstStyle/>
          <a:p>
            <a:r>
              <a:rPr lang="es-MX" sz="1400" b="1" dirty="0"/>
              <a:t>4.1 </a:t>
            </a:r>
          </a:p>
          <a:p>
            <a:endParaRPr lang="es-MX" sz="1400" b="1" dirty="0"/>
          </a:p>
          <a:p>
            <a:pPr algn="l"/>
            <a:r>
              <a:rPr lang="es-MX" sz="1400" b="1" dirty="0"/>
              <a:t>Nombre del procedimiento: </a:t>
            </a:r>
            <a:r>
              <a:rPr lang="es-MX" sz="1400" dirty="0"/>
              <a:t>Solicitud de requerimientos en Secretaria de Turismo del Estado de Puebla.</a:t>
            </a: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299811375"/>
              </p:ext>
            </p:extLst>
          </p:nvPr>
        </p:nvGraphicFramePr>
        <p:xfrm>
          <a:off x="510169" y="2989250"/>
          <a:ext cx="5915024" cy="54451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Obtener la publicidad y ofrecerla al turista en el Municipio.</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198669925"/>
              </p:ext>
            </p:extLst>
          </p:nvPr>
        </p:nvGraphicFramePr>
        <p:xfrm>
          <a:off x="482174" y="3906843"/>
          <a:ext cx="5915024" cy="1463040"/>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El municipio debe apegarse a los lineamientos establecidos por la SECTURE, al realizar sus solicitudes.</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Las solicitudes deben ser dirigidas al Secretario de Turismo del Estado de Puebla.</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Las solicitudes son remitidas a la Subsecretaría de Desarrollo Turístico y Capacitación, para su atención.</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55122990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53637651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7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2399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235976968"/>
              </p:ext>
            </p:extLst>
          </p:nvPr>
        </p:nvGraphicFramePr>
        <p:xfrm>
          <a:off x="474628" y="1930833"/>
          <a:ext cx="5820407" cy="5142503"/>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722381">
                  <a:extLst>
                    <a:ext uri="{9D8B030D-6E8A-4147-A177-3AD203B41FA5}">
                      <a16:colId xmlns:a16="http://schemas.microsoft.com/office/drawing/2014/main" val="3043753496"/>
                    </a:ext>
                  </a:extLst>
                </a:gridCol>
                <a:gridCol w="3462195">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7578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a:t>
                      </a:r>
                      <a:r>
                        <a:rPr lang="es-ES" sz="115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Turismo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al auxiliar la redacción del oficio de solicitud.</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6362764"/>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de Turismo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la redacción del oficio de solicitud de acuerdo a las especificaciones que solicita el</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director.</a:t>
                      </a:r>
                    </a:p>
                  </a:txBody>
                  <a:tcPr marL="68580" marR="68580" marT="0" marB="0"/>
                </a:tc>
                <a:extLst>
                  <a:ext uri="{0D108BD9-81ED-4DB2-BD59-A6C34878D82A}">
                    <a16:rowId xmlns:a16="http://schemas.microsoft.com/office/drawing/2014/main" val="3935992432"/>
                  </a:ext>
                </a:extLst>
              </a:tr>
              <a:tr h="35014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Turismo</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Verifica el oficio, firma y sella de autorizado.</a:t>
                      </a:r>
                    </a:p>
                  </a:txBody>
                  <a:tcPr marL="68580" marR="68580" marT="0" marB="0"/>
                </a:tc>
                <a:extLst>
                  <a:ext uri="{0D108BD9-81ED-4DB2-BD59-A6C34878D82A}">
                    <a16:rowId xmlns:a16="http://schemas.microsoft.com/office/drawing/2014/main" val="3657339292"/>
                  </a:ext>
                </a:extLst>
              </a:tr>
              <a:tr h="50405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de Turismo</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Envía por correo electrónico la solicitud a la dependencia.</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4175772796"/>
                  </a:ext>
                </a:extLst>
              </a:tr>
              <a:tr h="50405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Secretaria</a:t>
                      </a:r>
                      <a:r>
                        <a:rPr lang="es-MX" sz="1200" baseline="0" dirty="0">
                          <a:latin typeface="Arial" panose="020B0604020202020204" pitchFamily="34" charset="0"/>
                          <a:cs typeface="Arial" panose="020B0604020202020204" pitchFamily="34" charset="0"/>
                        </a:rPr>
                        <a:t> de Turismo del Estado</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Verifica la disponibilidad de recursos para la atención de la solicitud.</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473386933"/>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Secretaria</a:t>
                      </a:r>
                      <a:r>
                        <a:rPr lang="es-MX" sz="1200" baseline="0" dirty="0">
                          <a:latin typeface="Arial" panose="020B0604020202020204" pitchFamily="34" charset="0"/>
                          <a:cs typeface="Arial" panose="020B0604020202020204" pitchFamily="34" charset="0"/>
                        </a:rPr>
                        <a:t> de Turismo del Estado</a:t>
                      </a:r>
                      <a:endParaRPr lang="es-MX" sz="1200" dirty="0">
                        <a:latin typeface="Arial" panose="020B0604020202020204" pitchFamily="34" charset="0"/>
                        <a:cs typeface="Arial" panose="020B0604020202020204" pitchFamily="34" charset="0"/>
                      </a:endParaRP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Envía contestación a la solicitud</a:t>
                      </a:r>
                    </a:p>
                  </a:txBody>
                  <a:tcPr marL="68580" marR="68580" marT="0" marB="0"/>
                </a:tc>
                <a:extLst>
                  <a:ext uri="{0D108BD9-81ED-4DB2-BD59-A6C34878D82A}">
                    <a16:rowId xmlns:a16="http://schemas.microsoft.com/office/drawing/2014/main" val="3905927076"/>
                  </a:ext>
                </a:extLst>
              </a:tr>
              <a:tr h="43515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de Turismo</a:t>
                      </a:r>
                      <a:endParaRPr lang="es-MX"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el correo electrónico para verificar la aprobación o no aprobación de la solicitud</a:t>
                      </a:r>
                    </a:p>
                  </a:txBody>
                  <a:tcPr marL="68580" marR="68580" marT="0" marB="0"/>
                </a:tc>
                <a:extLst>
                  <a:ext uri="{0D108BD9-81ED-4DB2-BD59-A6C34878D82A}">
                    <a16:rowId xmlns:a16="http://schemas.microsoft.com/office/drawing/2014/main" val="346264453"/>
                  </a:ext>
                </a:extLst>
              </a:tr>
              <a:tr h="42720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de Turismo</a:t>
                      </a:r>
                      <a:endParaRPr lang="es-MX"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Informa al Director de Turismo sobre resolución</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no fue aprobada, finaliza el Procedimiento</a:t>
                      </a:r>
                    </a:p>
                  </a:txBody>
                  <a:tcPr marL="68580" marR="68580" marT="0" marB="0"/>
                </a:tc>
                <a:extLst>
                  <a:ext uri="{0D108BD9-81ED-4DB2-BD59-A6C34878D82A}">
                    <a16:rowId xmlns:a16="http://schemas.microsoft.com/office/drawing/2014/main" val="10008"/>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a:lnSpc>
                          <a:spcPct val="107000"/>
                        </a:lnSpc>
                        <a:spcAft>
                          <a:spcPts val="0"/>
                        </a:spcAft>
                      </a:pPr>
                      <a:r>
                        <a:rPr lang="es-ES" sz="115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fue aprobada la solicitud se dirige a la oficina de Secretaria de Turismo para realizar acciones.</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13963205"/>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l"/>
            <a:r>
              <a:rPr lang="es-MX" sz="1400" b="1" dirty="0"/>
              <a:t>Nombre del Procedimiento: </a:t>
            </a:r>
            <a:r>
              <a:rPr lang="es-MX" sz="1400" dirty="0"/>
              <a:t>Solicitud de requerimientos en Secretaria de Turismo del Estado de Puebla.</a:t>
            </a: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51908871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 de Turismo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22128038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8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4137317454"/>
      </p:ext>
    </p:extLst>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22106</TotalTime>
  <Words>3020</Words>
  <Application>Microsoft Office PowerPoint</Application>
  <PresentationFormat>Personalizado</PresentationFormat>
  <Paragraphs>756</Paragraphs>
  <Slides>27</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Arial</vt:lpstr>
      <vt:lpstr>BinnerD</vt:lpstr>
      <vt:lpstr>Calibri</vt:lpstr>
      <vt:lpstr>Tahoma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Gobernación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Lopez C</dc:creator>
  <cp:lastModifiedBy>Admin</cp:lastModifiedBy>
  <cp:revision>1202</cp:revision>
  <cp:lastPrinted>2019-04-08T23:53:56Z</cp:lastPrinted>
  <dcterms:created xsi:type="dcterms:W3CDTF">2000-06-14T21:53:19Z</dcterms:created>
  <dcterms:modified xsi:type="dcterms:W3CDTF">2019-04-08T23:55:10Z</dcterms:modified>
</cp:coreProperties>
</file>